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Masters/slideMaster1.xml" ContentType="application/vnd.openxmlformats-officedocument.presentationml.slideMaster+xml"/>
  <Override PartName="/ppt/notesSlides/notesSlide5.xml" ContentType="application/vnd.openxmlformats-officedocument.presentationml.notesSlide+xml"/>
  <Override PartName="/ppt/notesSlides/notesSlide3.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4.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ustom.xml" ContentType="application/vnd.openxmlformats-officedocument.custom-properti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9342100" cy="10769600"/>
  <p:notesSz cx="19342100" cy="107696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697"/>
    <p:restoredTop sz="94737"/>
  </p:normalViewPr>
  <p:slideViewPr>
    <p:cSldViewPr>
      <p:cViewPr>
        <p:scale>
          <a:sx n="52" d="100"/>
          <a:sy n="52" d="100"/>
        </p:scale>
        <p:origin x="57" y="438"/>
      </p:cViewPr>
      <p:guideLst>
        <p:guide orient="horz" pos="2880"/>
        <p:guide pos="21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17"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customXml" Target="../customXml/item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8382000" cy="53975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10955338" y="0"/>
            <a:ext cx="8382000" cy="539750"/>
          </a:xfrm>
          <a:prstGeom prst="rect">
            <a:avLst/>
          </a:prstGeom>
        </p:spPr>
        <p:txBody>
          <a:bodyPr vert="horz" lIns="91440" tIns="45720" rIns="91440" bIns="45720" rtlCol="0"/>
          <a:lstStyle>
            <a:lvl1pPr algn="r">
              <a:defRPr sz="1200"/>
            </a:lvl1pPr>
          </a:lstStyle>
          <a:p>
            <a:fld id="{B618D71E-987A-6F4D-AE21-4A2C1F6A69B2}" type="datetimeFigureOut">
              <a:rPr lang="en-US" smtClean="0"/>
              <a:t>3/22/2025</a:t>
            </a:fld>
            <a:endParaRPr lang="en-US"/>
          </a:p>
        </p:txBody>
      </p:sp>
      <p:sp>
        <p:nvSpPr>
          <p:cNvPr id="4" name="Slide Image Placeholder 3"/>
          <p:cNvSpPr>
            <a:spLocks noGrp="1" noRot="1" noChangeAspect="1"/>
          </p:cNvSpPr>
          <p:nvPr>
            <p:ph type="sldImg" idx="2"/>
          </p:nvPr>
        </p:nvSpPr>
        <p:spPr>
          <a:xfrm>
            <a:off x="6407150" y="1346200"/>
            <a:ext cx="6527800" cy="36353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933575" y="5183188"/>
            <a:ext cx="15474950" cy="424021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0229850"/>
            <a:ext cx="8382000" cy="53975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10955338" y="10229850"/>
            <a:ext cx="8382000" cy="539750"/>
          </a:xfrm>
          <a:prstGeom prst="rect">
            <a:avLst/>
          </a:prstGeom>
        </p:spPr>
        <p:txBody>
          <a:bodyPr vert="horz" lIns="91440" tIns="45720" rIns="91440" bIns="45720" rtlCol="0" anchor="b"/>
          <a:lstStyle>
            <a:lvl1pPr algn="r">
              <a:defRPr sz="1200"/>
            </a:lvl1pPr>
          </a:lstStyle>
          <a:p>
            <a:fld id="{A248B992-1F3C-2147-BA9E-E36AD06E0705}" type="slidenum">
              <a:rPr lang="en-US" smtClean="0"/>
              <a:t>‹#›</a:t>
            </a:fld>
            <a:endParaRPr lang="en-US"/>
          </a:p>
        </p:txBody>
      </p:sp>
    </p:spTree>
    <p:extLst>
      <p:ext uri="{BB962C8B-B14F-4D97-AF65-F5344CB8AC3E}">
        <p14:creationId xmlns:p14="http://schemas.microsoft.com/office/powerpoint/2010/main" val="19757496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48B992-1F3C-2147-BA9E-E36AD06E0705}" type="slidenum">
              <a:rPr lang="en-US" smtClean="0"/>
              <a:t>1</a:t>
            </a:fld>
            <a:endParaRPr lang="en-US"/>
          </a:p>
        </p:txBody>
      </p:sp>
    </p:spTree>
    <p:extLst>
      <p:ext uri="{BB962C8B-B14F-4D97-AF65-F5344CB8AC3E}">
        <p14:creationId xmlns:p14="http://schemas.microsoft.com/office/powerpoint/2010/main" val="12067045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48B992-1F3C-2147-BA9E-E36AD06E0705}" type="slidenum">
              <a:rPr lang="en-US" smtClean="0"/>
              <a:t>3</a:t>
            </a:fld>
            <a:endParaRPr lang="en-US"/>
          </a:p>
        </p:txBody>
      </p:sp>
    </p:spTree>
    <p:extLst>
      <p:ext uri="{BB962C8B-B14F-4D97-AF65-F5344CB8AC3E}">
        <p14:creationId xmlns:p14="http://schemas.microsoft.com/office/powerpoint/2010/main" val="22097997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48B992-1F3C-2147-BA9E-E36AD06E0705}" type="slidenum">
              <a:rPr lang="en-US" smtClean="0"/>
              <a:t>4</a:t>
            </a:fld>
            <a:endParaRPr lang="en-US"/>
          </a:p>
        </p:txBody>
      </p:sp>
    </p:spTree>
    <p:extLst>
      <p:ext uri="{BB962C8B-B14F-4D97-AF65-F5344CB8AC3E}">
        <p14:creationId xmlns:p14="http://schemas.microsoft.com/office/powerpoint/2010/main" val="27352172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48B992-1F3C-2147-BA9E-E36AD06E0705}" type="slidenum">
              <a:rPr lang="en-US" smtClean="0"/>
              <a:t>5</a:t>
            </a:fld>
            <a:endParaRPr lang="en-US"/>
          </a:p>
        </p:txBody>
      </p:sp>
    </p:spTree>
    <p:extLst>
      <p:ext uri="{BB962C8B-B14F-4D97-AF65-F5344CB8AC3E}">
        <p14:creationId xmlns:p14="http://schemas.microsoft.com/office/powerpoint/2010/main" val="31856989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48B992-1F3C-2147-BA9E-E36AD06E0705}" type="slidenum">
              <a:rPr lang="en-US" smtClean="0"/>
              <a:t>8</a:t>
            </a:fld>
            <a:endParaRPr lang="en-US"/>
          </a:p>
        </p:txBody>
      </p:sp>
    </p:spTree>
    <p:extLst>
      <p:ext uri="{BB962C8B-B14F-4D97-AF65-F5344CB8AC3E}">
        <p14:creationId xmlns:p14="http://schemas.microsoft.com/office/powerpoint/2010/main" val="36813063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450657" y="3338576"/>
            <a:ext cx="16440785" cy="2261616"/>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2901315" y="6030976"/>
            <a:ext cx="13539470" cy="26924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3/22/2025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000" b="0" i="0">
                <a:solidFill>
                  <a:schemeClr val="bg1"/>
                </a:solidFill>
                <a:latin typeface="ProximaNovaT-Thin"/>
                <a:cs typeface="ProximaNovaT-Thin"/>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3/22/2025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000" b="0" i="0">
                <a:solidFill>
                  <a:schemeClr val="bg1"/>
                </a:solidFill>
                <a:latin typeface="ProximaNovaT-Thin"/>
                <a:cs typeface="ProximaNovaT-Thin"/>
              </a:defRPr>
            </a:lvl1pPr>
          </a:lstStyle>
          <a:p>
            <a:endParaRPr/>
          </a:p>
        </p:txBody>
      </p:sp>
      <p:sp>
        <p:nvSpPr>
          <p:cNvPr id="3" name="Holder 3"/>
          <p:cNvSpPr>
            <a:spLocks noGrp="1"/>
          </p:cNvSpPr>
          <p:nvPr>
            <p:ph sz="half" idx="2"/>
          </p:nvPr>
        </p:nvSpPr>
        <p:spPr>
          <a:xfrm>
            <a:off x="967105" y="2477008"/>
            <a:ext cx="8413814" cy="7107936"/>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961181" y="2477008"/>
            <a:ext cx="8413814" cy="7107936"/>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3/22/2025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000" b="0" i="0">
                <a:solidFill>
                  <a:schemeClr val="bg1"/>
                </a:solidFill>
                <a:latin typeface="ProximaNovaT-Thin"/>
                <a:cs typeface="ProximaNovaT-Thin"/>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3/22/2025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3/22/2025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9342100" cy="10769600"/>
          </a:xfrm>
          <a:custGeom>
            <a:avLst/>
            <a:gdLst/>
            <a:ahLst/>
            <a:cxnLst/>
            <a:rect l="l" t="t" r="r" b="b"/>
            <a:pathLst>
              <a:path w="19342100" h="10769600">
                <a:moveTo>
                  <a:pt x="19342100" y="0"/>
                </a:moveTo>
                <a:lnTo>
                  <a:pt x="0" y="0"/>
                </a:lnTo>
                <a:lnTo>
                  <a:pt x="0" y="10769600"/>
                </a:lnTo>
                <a:lnTo>
                  <a:pt x="19342100" y="10769600"/>
                </a:lnTo>
                <a:lnTo>
                  <a:pt x="19342100" y="0"/>
                </a:lnTo>
                <a:close/>
              </a:path>
            </a:pathLst>
          </a:custGeom>
          <a:solidFill>
            <a:srgbClr val="000000"/>
          </a:solidFill>
        </p:spPr>
        <p:txBody>
          <a:bodyPr wrap="square" lIns="0" tIns="0" rIns="0" bIns="0" rtlCol="0"/>
          <a:lstStyle/>
          <a:p>
            <a:endParaRPr/>
          </a:p>
        </p:txBody>
      </p:sp>
      <p:sp>
        <p:nvSpPr>
          <p:cNvPr id="2" name="Holder 2"/>
          <p:cNvSpPr>
            <a:spLocks noGrp="1"/>
          </p:cNvSpPr>
          <p:nvPr>
            <p:ph type="title"/>
          </p:nvPr>
        </p:nvSpPr>
        <p:spPr>
          <a:xfrm>
            <a:off x="7323252" y="2050690"/>
            <a:ext cx="4695594" cy="787400"/>
          </a:xfrm>
          <a:prstGeom prst="rect">
            <a:avLst/>
          </a:prstGeom>
        </p:spPr>
        <p:txBody>
          <a:bodyPr wrap="square" lIns="0" tIns="0" rIns="0" bIns="0">
            <a:spAutoFit/>
          </a:bodyPr>
          <a:lstStyle>
            <a:lvl1pPr>
              <a:defRPr sz="5000" b="0" i="0">
                <a:solidFill>
                  <a:schemeClr val="bg1"/>
                </a:solidFill>
                <a:latin typeface="ProximaNovaT-Thin"/>
                <a:cs typeface="ProximaNovaT-Thin"/>
              </a:defRPr>
            </a:lvl1pPr>
          </a:lstStyle>
          <a:p>
            <a:endParaRPr/>
          </a:p>
        </p:txBody>
      </p:sp>
      <p:sp>
        <p:nvSpPr>
          <p:cNvPr id="3" name="Holder 3"/>
          <p:cNvSpPr>
            <a:spLocks noGrp="1"/>
          </p:cNvSpPr>
          <p:nvPr>
            <p:ph type="body" idx="1"/>
          </p:nvPr>
        </p:nvSpPr>
        <p:spPr>
          <a:xfrm>
            <a:off x="2038350" y="3511550"/>
            <a:ext cx="15538450" cy="234950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6576314" y="10015728"/>
            <a:ext cx="6189472" cy="53848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67105" y="10015728"/>
            <a:ext cx="4448683" cy="53848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3/22/2025</a:t>
            </a:fld>
            <a:endParaRPr lang="en-US"/>
          </a:p>
        </p:txBody>
      </p:sp>
      <p:sp>
        <p:nvSpPr>
          <p:cNvPr id="6" name="Holder 6"/>
          <p:cNvSpPr>
            <a:spLocks noGrp="1"/>
          </p:cNvSpPr>
          <p:nvPr>
            <p:ph type="sldNum" sz="quarter" idx="7"/>
          </p:nvPr>
        </p:nvSpPr>
        <p:spPr>
          <a:xfrm>
            <a:off x="13926313" y="10015728"/>
            <a:ext cx="4448683" cy="53848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441465" y="1642856"/>
            <a:ext cx="5567945" cy="628377"/>
          </a:xfrm>
          <a:prstGeom prst="rect">
            <a:avLst/>
          </a:prstGeom>
        </p:spPr>
        <p:txBody>
          <a:bodyPr vert="horz" wrap="square" lIns="0" tIns="12700" rIns="0" bIns="0" rtlCol="0">
            <a:spAutoFit/>
          </a:bodyPr>
          <a:lstStyle/>
          <a:p>
            <a:pPr marL="12700" algn="ctr">
              <a:lnSpc>
                <a:spcPct val="100000"/>
              </a:lnSpc>
              <a:spcBef>
                <a:spcPts val="100"/>
              </a:spcBef>
            </a:pPr>
            <a:r>
              <a:rPr lang="en-US" sz="4000" dirty="0">
                <a:latin typeface="ProximaNova-Light"/>
                <a:cs typeface="ProximaNova-Light"/>
              </a:rPr>
              <a:t>LIGRIS &amp; ASSOCIATES, P.C.</a:t>
            </a:r>
            <a:endParaRPr sz="4000" dirty="0">
              <a:latin typeface="ProximaNova-Light"/>
              <a:cs typeface="ProximaNova-Light"/>
            </a:endParaRPr>
          </a:p>
        </p:txBody>
      </p:sp>
      <p:sp>
        <p:nvSpPr>
          <p:cNvPr id="9" name="object 9"/>
          <p:cNvSpPr txBox="1"/>
          <p:nvPr/>
        </p:nvSpPr>
        <p:spPr>
          <a:xfrm>
            <a:off x="1975806" y="4057933"/>
            <a:ext cx="4401241" cy="1897955"/>
          </a:xfrm>
          <a:prstGeom prst="rect">
            <a:avLst/>
          </a:prstGeom>
        </p:spPr>
        <p:txBody>
          <a:bodyPr vert="horz" wrap="square" lIns="0" tIns="12700" rIns="0" bIns="0" rtlCol="0">
            <a:spAutoFit/>
          </a:bodyPr>
          <a:lstStyle/>
          <a:p>
            <a:pPr marL="12700" algn="ctr">
              <a:lnSpc>
                <a:spcPct val="100000"/>
              </a:lnSpc>
              <a:spcBef>
                <a:spcPts val="100"/>
              </a:spcBef>
            </a:pPr>
            <a:r>
              <a:rPr lang="en-US" sz="3000" spc="80" dirty="0">
                <a:solidFill>
                  <a:srgbClr val="FFFFFF"/>
                </a:solidFill>
                <a:latin typeface="ProximaNovaT-Thin"/>
                <a:cs typeface="ProximaNovaT-Thin"/>
              </a:rPr>
              <a:t>Ali Manigat, Esq.</a:t>
            </a:r>
          </a:p>
          <a:p>
            <a:pPr marL="12700" algn="ctr">
              <a:lnSpc>
                <a:spcPct val="100000"/>
              </a:lnSpc>
              <a:spcBef>
                <a:spcPts val="100"/>
              </a:spcBef>
            </a:pPr>
            <a:r>
              <a:rPr lang="en-US" sz="3000" spc="80" dirty="0">
                <a:solidFill>
                  <a:srgbClr val="FFFFFF"/>
                </a:solidFill>
                <a:latin typeface="ProximaNovaT-Thin"/>
                <a:cs typeface="ProximaNovaT-Thin"/>
              </a:rPr>
              <a:t>O:</a:t>
            </a:r>
            <a:r>
              <a:rPr sz="3000" spc="80" dirty="0">
                <a:solidFill>
                  <a:srgbClr val="FFFFFF"/>
                </a:solidFill>
                <a:latin typeface="ProximaNovaT-Thin"/>
                <a:cs typeface="ProximaNovaT-Thin"/>
              </a:rPr>
              <a:t>617</a:t>
            </a:r>
            <a:r>
              <a:rPr sz="3000" spc="190" dirty="0">
                <a:solidFill>
                  <a:srgbClr val="FFFFFF"/>
                </a:solidFill>
                <a:latin typeface="ProximaNovaT-Thin"/>
                <a:cs typeface="ProximaNovaT-Thin"/>
              </a:rPr>
              <a:t> </a:t>
            </a:r>
            <a:r>
              <a:rPr lang="en-US" sz="3000" spc="80" dirty="0">
                <a:solidFill>
                  <a:srgbClr val="FFFFFF"/>
                </a:solidFill>
                <a:latin typeface="ProximaNovaT-Thin"/>
                <a:cs typeface="ProximaNovaT-Thin"/>
              </a:rPr>
              <a:t>274</a:t>
            </a:r>
            <a:r>
              <a:rPr sz="3000" spc="190" dirty="0">
                <a:solidFill>
                  <a:srgbClr val="FFFFFF"/>
                </a:solidFill>
                <a:latin typeface="ProximaNovaT-Thin"/>
                <a:cs typeface="ProximaNovaT-Thin"/>
              </a:rPr>
              <a:t> </a:t>
            </a:r>
            <a:r>
              <a:rPr lang="en-US" sz="3000" spc="120" dirty="0">
                <a:solidFill>
                  <a:srgbClr val="FFFFFF"/>
                </a:solidFill>
                <a:latin typeface="ProximaNovaT-Thin"/>
                <a:cs typeface="ProximaNovaT-Thin"/>
              </a:rPr>
              <a:t>1500</a:t>
            </a:r>
          </a:p>
          <a:p>
            <a:pPr marL="12700" algn="ctr">
              <a:lnSpc>
                <a:spcPct val="100000"/>
              </a:lnSpc>
              <a:spcBef>
                <a:spcPts val="100"/>
              </a:spcBef>
            </a:pPr>
            <a:r>
              <a:rPr lang="en-US" sz="3000" spc="120" dirty="0">
                <a:solidFill>
                  <a:srgbClr val="FFFFFF"/>
                </a:solidFill>
                <a:latin typeface="ProximaNovaT-Thin"/>
                <a:cs typeface="ProximaNovaT-Thin"/>
              </a:rPr>
              <a:t>C: 917 420 0664</a:t>
            </a:r>
          </a:p>
          <a:p>
            <a:pPr marL="12700" algn="ctr">
              <a:lnSpc>
                <a:spcPct val="100000"/>
              </a:lnSpc>
              <a:spcBef>
                <a:spcPts val="100"/>
              </a:spcBef>
            </a:pPr>
            <a:r>
              <a:rPr lang="en-US" sz="3000" spc="120" dirty="0" err="1">
                <a:solidFill>
                  <a:srgbClr val="FFFFFF"/>
                </a:solidFill>
                <a:latin typeface="ProximaNovaT-Thin"/>
                <a:cs typeface="ProximaNovaT-Thin"/>
              </a:rPr>
              <a:t>amanigat@ligris.com</a:t>
            </a:r>
            <a:endParaRPr sz="3000" dirty="0">
              <a:latin typeface="ProximaNovaT-Thin"/>
              <a:cs typeface="ProximaNovaT-Thin"/>
            </a:endParaRPr>
          </a:p>
        </p:txBody>
      </p:sp>
      <p:sp>
        <p:nvSpPr>
          <p:cNvPr id="10" name="object 10"/>
          <p:cNvSpPr txBox="1"/>
          <p:nvPr/>
        </p:nvSpPr>
        <p:spPr>
          <a:xfrm>
            <a:off x="3102945" y="5905087"/>
            <a:ext cx="2439622" cy="360680"/>
          </a:xfrm>
          <a:prstGeom prst="rect">
            <a:avLst/>
          </a:prstGeom>
        </p:spPr>
        <p:txBody>
          <a:bodyPr vert="horz" wrap="square" lIns="0" tIns="12700" rIns="0" bIns="0" rtlCol="0">
            <a:spAutoFit/>
          </a:bodyPr>
          <a:lstStyle/>
          <a:p>
            <a:pPr marL="12700">
              <a:lnSpc>
                <a:spcPct val="100000"/>
              </a:lnSpc>
              <a:spcBef>
                <a:spcPts val="100"/>
              </a:spcBef>
            </a:pPr>
            <a:r>
              <a:rPr sz="2200" spc="65" dirty="0" err="1">
                <a:solidFill>
                  <a:srgbClr val="FFFFFF"/>
                </a:solidFill>
                <a:latin typeface="ProximaNovaT-Thin"/>
                <a:cs typeface="ProximaNovaT-Thin"/>
              </a:rPr>
              <a:t>www.</a:t>
            </a:r>
            <a:r>
              <a:rPr lang="en-US" sz="2200" spc="65" dirty="0" err="1">
                <a:solidFill>
                  <a:srgbClr val="FFFFFF"/>
                </a:solidFill>
                <a:latin typeface="ProximaNovaT-Thin"/>
                <a:cs typeface="ProximaNovaT-Thin"/>
              </a:rPr>
              <a:t>ligris</a:t>
            </a:r>
            <a:r>
              <a:rPr sz="2200" spc="65" dirty="0" err="1">
                <a:solidFill>
                  <a:srgbClr val="FFFFFF"/>
                </a:solidFill>
                <a:latin typeface="ProximaNovaT-Thin"/>
                <a:cs typeface="ProximaNovaT-Thin"/>
              </a:rPr>
              <a:t>.com</a:t>
            </a:r>
            <a:endParaRPr sz="2200" dirty="0">
              <a:latin typeface="ProximaNovaT-Thin"/>
              <a:cs typeface="ProximaNovaT-Thin"/>
            </a:endParaRPr>
          </a:p>
        </p:txBody>
      </p:sp>
      <p:sp>
        <p:nvSpPr>
          <p:cNvPr id="11" name="object 11"/>
          <p:cNvSpPr txBox="1"/>
          <p:nvPr/>
        </p:nvSpPr>
        <p:spPr>
          <a:xfrm>
            <a:off x="10387427" y="1715448"/>
            <a:ext cx="6981190" cy="2947035"/>
          </a:xfrm>
          <a:prstGeom prst="rect">
            <a:avLst/>
          </a:prstGeom>
        </p:spPr>
        <p:txBody>
          <a:bodyPr vert="horz" wrap="square" lIns="0" tIns="160020" rIns="0" bIns="0" rtlCol="0">
            <a:spAutoFit/>
          </a:bodyPr>
          <a:lstStyle/>
          <a:p>
            <a:pPr marL="13970" marR="5080" indent="-1905">
              <a:lnSpc>
                <a:spcPts val="7300"/>
              </a:lnSpc>
              <a:spcBef>
                <a:spcPts val="1260"/>
              </a:spcBef>
              <a:tabLst>
                <a:tab pos="2016760" algn="l"/>
                <a:tab pos="3500754" algn="l"/>
              </a:tabLst>
            </a:pPr>
            <a:r>
              <a:rPr sz="7000" b="1" dirty="0">
                <a:solidFill>
                  <a:srgbClr val="FFFFFF"/>
                </a:solidFill>
                <a:latin typeface="Proxima Nova"/>
                <a:cs typeface="Proxima Nova"/>
              </a:rPr>
              <a:t>First	Time </a:t>
            </a:r>
            <a:r>
              <a:rPr sz="7000" b="1" spc="5" dirty="0">
                <a:solidFill>
                  <a:srgbClr val="FFFFFF"/>
                </a:solidFill>
                <a:latin typeface="Proxima Nova"/>
                <a:cs typeface="Proxima Nova"/>
              </a:rPr>
              <a:t> </a:t>
            </a:r>
            <a:r>
              <a:rPr sz="7000" b="1" dirty="0">
                <a:solidFill>
                  <a:srgbClr val="FFFFFF"/>
                </a:solidFill>
                <a:latin typeface="Proxima Nova"/>
                <a:cs typeface="Proxima Nova"/>
              </a:rPr>
              <a:t>Homebuyer </a:t>
            </a:r>
            <a:r>
              <a:rPr sz="7000" b="1" spc="5" dirty="0">
                <a:solidFill>
                  <a:srgbClr val="FFFFFF"/>
                </a:solidFill>
                <a:latin typeface="Proxima Nova"/>
                <a:cs typeface="Proxima Nova"/>
              </a:rPr>
              <a:t> </a:t>
            </a:r>
            <a:r>
              <a:rPr sz="7000" b="1" spc="-480" dirty="0">
                <a:solidFill>
                  <a:srgbClr val="FFFFFF"/>
                </a:solidFill>
                <a:latin typeface="Proxima Nova"/>
                <a:cs typeface="Proxima Nova"/>
              </a:rPr>
              <a:t>T</a:t>
            </a:r>
            <a:r>
              <a:rPr sz="7000" b="1" dirty="0">
                <a:solidFill>
                  <a:srgbClr val="FFFFFF"/>
                </a:solidFill>
                <a:latin typeface="Proxima Nova"/>
                <a:cs typeface="Proxima Nova"/>
              </a:rPr>
              <a:t>raining	Program</a:t>
            </a:r>
            <a:endParaRPr sz="7000">
              <a:latin typeface="Proxima Nova"/>
              <a:cs typeface="Proxima Nova"/>
            </a:endParaRPr>
          </a:p>
        </p:txBody>
      </p:sp>
      <p:sp>
        <p:nvSpPr>
          <p:cNvPr id="12" name="object 12"/>
          <p:cNvSpPr/>
          <p:nvPr/>
        </p:nvSpPr>
        <p:spPr>
          <a:xfrm>
            <a:off x="8915400" y="1930400"/>
            <a:ext cx="0" cy="6375400"/>
          </a:xfrm>
          <a:custGeom>
            <a:avLst/>
            <a:gdLst/>
            <a:ahLst/>
            <a:cxnLst/>
            <a:rect l="l" t="t" r="r" b="b"/>
            <a:pathLst>
              <a:path h="6375400">
                <a:moveTo>
                  <a:pt x="0" y="0"/>
                </a:moveTo>
                <a:lnTo>
                  <a:pt x="0" y="6375400"/>
                </a:lnTo>
              </a:path>
            </a:pathLst>
          </a:custGeom>
          <a:ln w="25400">
            <a:solidFill>
              <a:srgbClr val="FFFFFF"/>
            </a:solidFill>
          </a:ln>
        </p:spPr>
        <p:txBody>
          <a:bodyPr wrap="square" lIns="0" tIns="0" rIns="0" bIns="0" rtlCol="0"/>
          <a:lstStyle/>
          <a:p>
            <a:endParaRPr/>
          </a:p>
        </p:txBody>
      </p:sp>
      <p:grpSp>
        <p:nvGrpSpPr>
          <p:cNvPr id="13" name="object 13"/>
          <p:cNvGrpSpPr/>
          <p:nvPr/>
        </p:nvGrpSpPr>
        <p:grpSpPr>
          <a:xfrm>
            <a:off x="10324785" y="6419844"/>
            <a:ext cx="2525395" cy="1770380"/>
            <a:chOff x="10324785" y="6419844"/>
            <a:chExt cx="2525395" cy="1770380"/>
          </a:xfrm>
        </p:grpSpPr>
        <p:sp>
          <p:nvSpPr>
            <p:cNvPr id="14" name="object 14"/>
            <p:cNvSpPr/>
            <p:nvPr/>
          </p:nvSpPr>
          <p:spPr>
            <a:xfrm>
              <a:off x="12340766" y="6849564"/>
              <a:ext cx="0" cy="751205"/>
            </a:xfrm>
            <a:custGeom>
              <a:avLst/>
              <a:gdLst/>
              <a:ahLst/>
              <a:cxnLst/>
              <a:rect l="l" t="t" r="r" b="b"/>
              <a:pathLst>
                <a:path h="751204">
                  <a:moveTo>
                    <a:pt x="0" y="750989"/>
                  </a:moveTo>
                  <a:lnTo>
                    <a:pt x="0" y="0"/>
                  </a:lnTo>
                </a:path>
              </a:pathLst>
            </a:custGeom>
            <a:ln w="38100">
              <a:solidFill>
                <a:srgbClr val="F7921E"/>
              </a:solidFill>
            </a:ln>
          </p:spPr>
          <p:txBody>
            <a:bodyPr wrap="square" lIns="0" tIns="0" rIns="0" bIns="0" rtlCol="0"/>
            <a:lstStyle/>
            <a:p>
              <a:endParaRPr/>
            </a:p>
          </p:txBody>
        </p:sp>
        <p:sp>
          <p:nvSpPr>
            <p:cNvPr id="15" name="object 15"/>
            <p:cNvSpPr/>
            <p:nvPr/>
          </p:nvSpPr>
          <p:spPr>
            <a:xfrm>
              <a:off x="10975007" y="6849565"/>
              <a:ext cx="0" cy="613410"/>
            </a:xfrm>
            <a:custGeom>
              <a:avLst/>
              <a:gdLst/>
              <a:ahLst/>
              <a:cxnLst/>
              <a:rect l="l" t="t" r="r" b="b"/>
              <a:pathLst>
                <a:path h="613409">
                  <a:moveTo>
                    <a:pt x="0" y="0"/>
                  </a:moveTo>
                  <a:lnTo>
                    <a:pt x="0" y="613384"/>
                  </a:lnTo>
                </a:path>
              </a:pathLst>
            </a:custGeom>
            <a:ln w="38100">
              <a:solidFill>
                <a:srgbClr val="F7921E"/>
              </a:solidFill>
            </a:ln>
          </p:spPr>
          <p:txBody>
            <a:bodyPr wrap="square" lIns="0" tIns="0" rIns="0" bIns="0" rtlCol="0"/>
            <a:lstStyle/>
            <a:p>
              <a:endParaRPr/>
            </a:p>
          </p:txBody>
        </p:sp>
        <p:sp>
          <p:nvSpPr>
            <p:cNvPr id="16" name="object 16"/>
            <p:cNvSpPr/>
            <p:nvPr/>
          </p:nvSpPr>
          <p:spPr>
            <a:xfrm>
              <a:off x="10848775" y="6438894"/>
              <a:ext cx="1618615" cy="469900"/>
            </a:xfrm>
            <a:custGeom>
              <a:avLst/>
              <a:gdLst/>
              <a:ahLst/>
              <a:cxnLst/>
              <a:rect l="l" t="t" r="r" b="b"/>
              <a:pathLst>
                <a:path w="1618615" h="469900">
                  <a:moveTo>
                    <a:pt x="1618221" y="371690"/>
                  </a:moveTo>
                  <a:lnTo>
                    <a:pt x="809116" y="0"/>
                  </a:lnTo>
                  <a:lnTo>
                    <a:pt x="0" y="371690"/>
                  </a:lnTo>
                  <a:lnTo>
                    <a:pt x="0" y="469671"/>
                  </a:lnTo>
                  <a:lnTo>
                    <a:pt x="809116" y="97980"/>
                  </a:lnTo>
                  <a:lnTo>
                    <a:pt x="1618221" y="469671"/>
                  </a:lnTo>
                  <a:lnTo>
                    <a:pt x="1618221" y="371690"/>
                  </a:lnTo>
                  <a:close/>
                </a:path>
              </a:pathLst>
            </a:custGeom>
            <a:ln w="38100">
              <a:solidFill>
                <a:srgbClr val="F7921E"/>
              </a:solidFill>
            </a:ln>
          </p:spPr>
          <p:txBody>
            <a:bodyPr wrap="square" lIns="0" tIns="0" rIns="0" bIns="0" rtlCol="0"/>
            <a:lstStyle/>
            <a:p>
              <a:endParaRPr/>
            </a:p>
          </p:txBody>
        </p:sp>
        <p:sp>
          <p:nvSpPr>
            <p:cNvPr id="17" name="object 17"/>
            <p:cNvSpPr/>
            <p:nvPr/>
          </p:nvSpPr>
          <p:spPr>
            <a:xfrm>
              <a:off x="11087323" y="8013749"/>
              <a:ext cx="1137920" cy="0"/>
            </a:xfrm>
            <a:custGeom>
              <a:avLst/>
              <a:gdLst/>
              <a:ahLst/>
              <a:cxnLst/>
              <a:rect l="l" t="t" r="r" b="b"/>
              <a:pathLst>
                <a:path w="1137920">
                  <a:moveTo>
                    <a:pt x="0" y="0"/>
                  </a:moveTo>
                  <a:lnTo>
                    <a:pt x="1137335" y="0"/>
                  </a:lnTo>
                </a:path>
              </a:pathLst>
            </a:custGeom>
            <a:ln w="38100">
              <a:solidFill>
                <a:srgbClr val="F7921E"/>
              </a:solidFill>
            </a:ln>
          </p:spPr>
          <p:txBody>
            <a:bodyPr wrap="square" lIns="0" tIns="0" rIns="0" bIns="0" rtlCol="0"/>
            <a:lstStyle/>
            <a:p>
              <a:endParaRPr/>
            </a:p>
          </p:txBody>
        </p:sp>
        <p:sp>
          <p:nvSpPr>
            <p:cNvPr id="18" name="object 18"/>
            <p:cNvSpPr/>
            <p:nvPr/>
          </p:nvSpPr>
          <p:spPr>
            <a:xfrm>
              <a:off x="11427561" y="7187349"/>
              <a:ext cx="461009" cy="826769"/>
            </a:xfrm>
            <a:custGeom>
              <a:avLst/>
              <a:gdLst/>
              <a:ahLst/>
              <a:cxnLst/>
              <a:rect l="l" t="t" r="r" b="b"/>
              <a:pathLst>
                <a:path w="461009" h="826770">
                  <a:moveTo>
                    <a:pt x="460641" y="0"/>
                  </a:moveTo>
                  <a:lnTo>
                    <a:pt x="0" y="0"/>
                  </a:lnTo>
                  <a:lnTo>
                    <a:pt x="0" y="826401"/>
                  </a:lnTo>
                  <a:lnTo>
                    <a:pt x="460641" y="826401"/>
                  </a:lnTo>
                  <a:lnTo>
                    <a:pt x="460641" y="0"/>
                  </a:lnTo>
                  <a:close/>
                </a:path>
              </a:pathLst>
            </a:custGeom>
            <a:ln w="38100">
              <a:solidFill>
                <a:srgbClr val="F7921E"/>
              </a:solidFill>
            </a:ln>
          </p:spPr>
          <p:txBody>
            <a:bodyPr wrap="square" lIns="0" tIns="0" rIns="0" bIns="0" rtlCol="0"/>
            <a:lstStyle/>
            <a:p>
              <a:endParaRPr/>
            </a:p>
          </p:txBody>
        </p:sp>
        <p:sp>
          <p:nvSpPr>
            <p:cNvPr id="19" name="object 19"/>
            <p:cNvSpPr/>
            <p:nvPr/>
          </p:nvSpPr>
          <p:spPr>
            <a:xfrm>
              <a:off x="12016330" y="6438897"/>
              <a:ext cx="177165" cy="240029"/>
            </a:xfrm>
            <a:custGeom>
              <a:avLst/>
              <a:gdLst/>
              <a:ahLst/>
              <a:cxnLst/>
              <a:rect l="l" t="t" r="r" b="b"/>
              <a:pathLst>
                <a:path w="177165" h="240029">
                  <a:moveTo>
                    <a:pt x="163664" y="239839"/>
                  </a:moveTo>
                  <a:lnTo>
                    <a:pt x="177165" y="239839"/>
                  </a:lnTo>
                  <a:lnTo>
                    <a:pt x="177165" y="0"/>
                  </a:lnTo>
                  <a:lnTo>
                    <a:pt x="0" y="0"/>
                  </a:lnTo>
                  <a:lnTo>
                    <a:pt x="0" y="164668"/>
                  </a:lnTo>
                  <a:lnTo>
                    <a:pt x="163664" y="239839"/>
                  </a:lnTo>
                  <a:close/>
                </a:path>
              </a:pathLst>
            </a:custGeom>
            <a:ln w="38100">
              <a:solidFill>
                <a:srgbClr val="F7921E"/>
              </a:solidFill>
            </a:ln>
          </p:spPr>
          <p:txBody>
            <a:bodyPr wrap="square" lIns="0" tIns="0" rIns="0" bIns="0" rtlCol="0"/>
            <a:lstStyle/>
            <a:p>
              <a:endParaRPr/>
            </a:p>
          </p:txBody>
        </p:sp>
        <p:pic>
          <p:nvPicPr>
            <p:cNvPr id="20" name="object 20"/>
            <p:cNvPicPr/>
            <p:nvPr/>
          </p:nvPicPr>
          <p:blipFill>
            <a:blip r:embed="rId3" cstate="print"/>
            <a:stretch>
              <a:fillRect/>
            </a:stretch>
          </p:blipFill>
          <p:spPr>
            <a:xfrm>
              <a:off x="11732639" y="7546552"/>
              <a:ext cx="109105" cy="109105"/>
            </a:xfrm>
            <a:prstGeom prst="rect">
              <a:avLst/>
            </a:prstGeom>
          </p:spPr>
        </p:pic>
        <p:sp>
          <p:nvSpPr>
            <p:cNvPr id="21" name="object 21"/>
            <p:cNvSpPr/>
            <p:nvPr/>
          </p:nvSpPr>
          <p:spPr>
            <a:xfrm>
              <a:off x="11094529" y="7187349"/>
              <a:ext cx="1142365" cy="276225"/>
            </a:xfrm>
            <a:custGeom>
              <a:avLst/>
              <a:gdLst/>
              <a:ahLst/>
              <a:cxnLst/>
              <a:rect l="l" t="t" r="r" b="b"/>
              <a:pathLst>
                <a:path w="1142365" h="276225">
                  <a:moveTo>
                    <a:pt x="1142161" y="275602"/>
                  </a:moveTo>
                  <a:lnTo>
                    <a:pt x="921804" y="275602"/>
                  </a:lnTo>
                  <a:lnTo>
                    <a:pt x="921804" y="0"/>
                  </a:lnTo>
                  <a:lnTo>
                    <a:pt x="1142161" y="0"/>
                  </a:lnTo>
                  <a:lnTo>
                    <a:pt x="1142161" y="275602"/>
                  </a:lnTo>
                  <a:close/>
                </a:path>
                <a:path w="1142365" h="276225">
                  <a:moveTo>
                    <a:pt x="220345" y="275602"/>
                  </a:moveTo>
                  <a:lnTo>
                    <a:pt x="0" y="275602"/>
                  </a:lnTo>
                  <a:lnTo>
                    <a:pt x="0" y="0"/>
                  </a:lnTo>
                  <a:lnTo>
                    <a:pt x="220345" y="0"/>
                  </a:lnTo>
                  <a:lnTo>
                    <a:pt x="220345" y="275602"/>
                  </a:lnTo>
                  <a:close/>
                </a:path>
              </a:pathLst>
            </a:custGeom>
            <a:ln w="38100">
              <a:solidFill>
                <a:srgbClr val="F7921E"/>
              </a:solidFill>
            </a:ln>
          </p:spPr>
          <p:txBody>
            <a:bodyPr wrap="square" lIns="0" tIns="0" rIns="0" bIns="0" rtlCol="0"/>
            <a:lstStyle/>
            <a:p>
              <a:endParaRPr/>
            </a:p>
          </p:txBody>
        </p:sp>
        <p:sp>
          <p:nvSpPr>
            <p:cNvPr id="22" name="object 22"/>
            <p:cNvSpPr/>
            <p:nvPr/>
          </p:nvSpPr>
          <p:spPr>
            <a:xfrm>
              <a:off x="10343835" y="7409260"/>
              <a:ext cx="855344" cy="744855"/>
            </a:xfrm>
            <a:custGeom>
              <a:avLst/>
              <a:gdLst/>
              <a:ahLst/>
              <a:cxnLst/>
              <a:rect l="l" t="t" r="r" b="b"/>
              <a:pathLst>
                <a:path w="855345" h="744854">
                  <a:moveTo>
                    <a:pt x="854798" y="393700"/>
                  </a:moveTo>
                  <a:lnTo>
                    <a:pt x="835290" y="406425"/>
                  </a:lnTo>
                  <a:lnTo>
                    <a:pt x="792099" y="416760"/>
                  </a:lnTo>
                  <a:lnTo>
                    <a:pt x="748221" y="426918"/>
                  </a:lnTo>
                  <a:lnTo>
                    <a:pt x="726655" y="439115"/>
                  </a:lnTo>
                  <a:lnTo>
                    <a:pt x="739800" y="456651"/>
                  </a:lnTo>
                  <a:lnTo>
                    <a:pt x="771836" y="477897"/>
                  </a:lnTo>
                  <a:lnTo>
                    <a:pt x="803204" y="498901"/>
                  </a:lnTo>
                  <a:lnTo>
                    <a:pt x="814349" y="515708"/>
                  </a:lnTo>
                  <a:lnTo>
                    <a:pt x="807965" y="529783"/>
                  </a:lnTo>
                  <a:lnTo>
                    <a:pt x="800360" y="544268"/>
                  </a:lnTo>
                  <a:lnTo>
                    <a:pt x="772529" y="582623"/>
                  </a:lnTo>
                  <a:lnTo>
                    <a:pt x="741039" y="600506"/>
                  </a:lnTo>
                  <a:lnTo>
                    <a:pt x="728002" y="610412"/>
                  </a:lnTo>
                  <a:lnTo>
                    <a:pt x="723887" y="628482"/>
                  </a:lnTo>
                  <a:lnTo>
                    <a:pt x="727119" y="654823"/>
                  </a:lnTo>
                  <a:lnTo>
                    <a:pt x="729855" y="680723"/>
                  </a:lnTo>
                  <a:lnTo>
                    <a:pt x="724255" y="697471"/>
                  </a:lnTo>
                  <a:lnTo>
                    <a:pt x="701628" y="694589"/>
                  </a:lnTo>
                  <a:lnTo>
                    <a:pt x="666492" y="676963"/>
                  </a:lnTo>
                  <a:lnTo>
                    <a:pt x="630933" y="658837"/>
                  </a:lnTo>
                  <a:lnTo>
                    <a:pt x="607034" y="654456"/>
                  </a:lnTo>
                  <a:lnTo>
                    <a:pt x="597022" y="669038"/>
                  </a:lnTo>
                  <a:lnTo>
                    <a:pt x="591543" y="692303"/>
                  </a:lnTo>
                  <a:lnTo>
                    <a:pt x="585717" y="715019"/>
                  </a:lnTo>
                  <a:lnTo>
                    <a:pt x="541643" y="737514"/>
                  </a:lnTo>
                  <a:lnTo>
                    <a:pt x="507530" y="744715"/>
                  </a:lnTo>
                  <a:lnTo>
                    <a:pt x="490955" y="734743"/>
                  </a:lnTo>
                  <a:lnTo>
                    <a:pt x="473202" y="709623"/>
                  </a:lnTo>
                  <a:lnTo>
                    <a:pt x="455248" y="683891"/>
                  </a:lnTo>
                  <a:lnTo>
                    <a:pt x="438073" y="672084"/>
                  </a:lnTo>
                  <a:lnTo>
                    <a:pt x="422972" y="673342"/>
                  </a:lnTo>
                  <a:lnTo>
                    <a:pt x="409579" y="675867"/>
                  </a:lnTo>
                  <a:lnTo>
                    <a:pt x="396384" y="677779"/>
                  </a:lnTo>
                  <a:lnTo>
                    <a:pt x="381876" y="677202"/>
                  </a:lnTo>
                  <a:lnTo>
                    <a:pt x="367473" y="673852"/>
                  </a:lnTo>
                  <a:lnTo>
                    <a:pt x="355234" y="669251"/>
                  </a:lnTo>
                  <a:lnTo>
                    <a:pt x="343267" y="664061"/>
                  </a:lnTo>
                  <a:lnTo>
                    <a:pt x="329679" y="658939"/>
                  </a:lnTo>
                  <a:lnTo>
                    <a:pt x="308644" y="665362"/>
                  </a:lnTo>
                  <a:lnTo>
                    <a:pt x="280863" y="685228"/>
                  </a:lnTo>
                  <a:lnTo>
                    <a:pt x="253430" y="704541"/>
                  </a:lnTo>
                  <a:lnTo>
                    <a:pt x="233438" y="709307"/>
                  </a:lnTo>
                  <a:lnTo>
                    <a:pt x="222874" y="696889"/>
                  </a:lnTo>
                  <a:lnTo>
                    <a:pt x="216639" y="678043"/>
                  </a:lnTo>
                  <a:lnTo>
                    <a:pt x="210828" y="658697"/>
                  </a:lnTo>
                  <a:lnTo>
                    <a:pt x="201536" y="644779"/>
                  </a:lnTo>
                  <a:lnTo>
                    <a:pt x="179896" y="642453"/>
                  </a:lnTo>
                  <a:lnTo>
                    <a:pt x="147346" y="648282"/>
                  </a:lnTo>
                  <a:lnTo>
                    <a:pt x="115295" y="653671"/>
                  </a:lnTo>
                  <a:lnTo>
                    <a:pt x="95148" y="650024"/>
                  </a:lnTo>
                  <a:lnTo>
                    <a:pt x="96957" y="630530"/>
                  </a:lnTo>
                  <a:lnTo>
                    <a:pt x="113609" y="600695"/>
                  </a:lnTo>
                  <a:lnTo>
                    <a:pt x="130826" y="570487"/>
                  </a:lnTo>
                  <a:lnTo>
                    <a:pt x="134327" y="549871"/>
                  </a:lnTo>
                  <a:lnTo>
                    <a:pt x="117910" y="540637"/>
                  </a:lnTo>
                  <a:lnTo>
                    <a:pt x="91686" y="535066"/>
                  </a:lnTo>
                  <a:lnTo>
                    <a:pt x="66078" y="529187"/>
                  </a:lnTo>
                  <a:lnTo>
                    <a:pt x="51511" y="519023"/>
                  </a:lnTo>
                  <a:lnTo>
                    <a:pt x="40917" y="505344"/>
                  </a:lnTo>
                  <a:lnTo>
                    <a:pt x="24436" y="491213"/>
                  </a:lnTo>
                  <a:lnTo>
                    <a:pt x="8614" y="476839"/>
                  </a:lnTo>
                  <a:lnTo>
                    <a:pt x="0" y="462432"/>
                  </a:lnTo>
                  <a:lnTo>
                    <a:pt x="9533" y="446592"/>
                  </a:lnTo>
                  <a:lnTo>
                    <a:pt x="34074" y="428418"/>
                  </a:lnTo>
                  <a:lnTo>
                    <a:pt x="59300" y="410068"/>
                  </a:lnTo>
                  <a:lnTo>
                    <a:pt x="70891" y="393700"/>
                  </a:lnTo>
                  <a:lnTo>
                    <a:pt x="67364" y="378589"/>
                  </a:lnTo>
                  <a:lnTo>
                    <a:pt x="59880" y="363005"/>
                  </a:lnTo>
                  <a:lnTo>
                    <a:pt x="53082" y="347596"/>
                  </a:lnTo>
                  <a:lnTo>
                    <a:pt x="51612" y="333006"/>
                  </a:lnTo>
                  <a:lnTo>
                    <a:pt x="67670" y="322371"/>
                  </a:lnTo>
                  <a:lnTo>
                    <a:pt x="99868" y="316295"/>
                  </a:lnTo>
                  <a:lnTo>
                    <a:pt x="132724" y="310459"/>
                  </a:lnTo>
                  <a:lnTo>
                    <a:pt x="150761" y="300545"/>
                  </a:lnTo>
                  <a:lnTo>
                    <a:pt x="152773" y="286873"/>
                  </a:lnTo>
                  <a:lnTo>
                    <a:pt x="150761" y="273275"/>
                  </a:lnTo>
                  <a:lnTo>
                    <a:pt x="149368" y="259986"/>
                  </a:lnTo>
                  <a:lnTo>
                    <a:pt x="153238" y="247243"/>
                  </a:lnTo>
                  <a:lnTo>
                    <a:pt x="156530" y="232385"/>
                  </a:lnTo>
                  <a:lnTo>
                    <a:pt x="154247" y="214855"/>
                  </a:lnTo>
                  <a:lnTo>
                    <a:pt x="152527" y="197701"/>
                  </a:lnTo>
                  <a:lnTo>
                    <a:pt x="157505" y="183972"/>
                  </a:lnTo>
                  <a:lnTo>
                    <a:pt x="170648" y="175935"/>
                  </a:lnTo>
                  <a:lnTo>
                    <a:pt x="187278" y="171669"/>
                  </a:lnTo>
                  <a:lnTo>
                    <a:pt x="204402" y="167845"/>
                  </a:lnTo>
                  <a:lnTo>
                    <a:pt x="219024" y="161137"/>
                  </a:lnTo>
                  <a:lnTo>
                    <a:pt x="224127" y="142061"/>
                  </a:lnTo>
                  <a:lnTo>
                    <a:pt x="220710" y="111382"/>
                  </a:lnTo>
                  <a:lnTo>
                    <a:pt x="217716" y="81202"/>
                  </a:lnTo>
                  <a:lnTo>
                    <a:pt x="224091" y="63627"/>
                  </a:lnTo>
                  <a:lnTo>
                    <a:pt x="244581" y="68295"/>
                  </a:lnTo>
                  <a:lnTo>
                    <a:pt x="273108" y="87382"/>
                  </a:lnTo>
                  <a:lnTo>
                    <a:pt x="301981" y="107021"/>
                  </a:lnTo>
                  <a:lnTo>
                    <a:pt x="323507" y="113347"/>
                  </a:lnTo>
                  <a:lnTo>
                    <a:pt x="338272" y="111649"/>
                  </a:lnTo>
                  <a:lnTo>
                    <a:pt x="352826" y="114001"/>
                  </a:lnTo>
                  <a:lnTo>
                    <a:pt x="367650" y="116944"/>
                  </a:lnTo>
                  <a:lnTo>
                    <a:pt x="383222" y="117017"/>
                  </a:lnTo>
                  <a:lnTo>
                    <a:pt x="397527" y="111332"/>
                  </a:lnTo>
                  <a:lnTo>
                    <a:pt x="410262" y="102007"/>
                  </a:lnTo>
                  <a:lnTo>
                    <a:pt x="423189" y="93295"/>
                  </a:lnTo>
                  <a:lnTo>
                    <a:pt x="438073" y="89446"/>
                  </a:lnTo>
                  <a:lnTo>
                    <a:pt x="456560" y="75011"/>
                  </a:lnTo>
                  <a:lnTo>
                    <a:pt x="477400" y="43499"/>
                  </a:lnTo>
                  <a:lnTo>
                    <a:pt x="498043" y="12598"/>
                  </a:lnTo>
                  <a:lnTo>
                    <a:pt x="515937" y="0"/>
                  </a:lnTo>
                  <a:lnTo>
                    <a:pt x="530068" y="12969"/>
                  </a:lnTo>
                  <a:lnTo>
                    <a:pt x="541694" y="38722"/>
                  </a:lnTo>
                  <a:lnTo>
                    <a:pt x="553047" y="65065"/>
                  </a:lnTo>
                  <a:lnTo>
                    <a:pt x="566356" y="79806"/>
                  </a:lnTo>
                  <a:lnTo>
                    <a:pt x="585031" y="79844"/>
                  </a:lnTo>
                  <a:lnTo>
                    <a:pt x="607607" y="74193"/>
                  </a:lnTo>
                  <a:lnTo>
                    <a:pt x="629834" y="69094"/>
                  </a:lnTo>
                  <a:lnTo>
                    <a:pt x="647458" y="70789"/>
                  </a:lnTo>
                  <a:lnTo>
                    <a:pt x="652538" y="89383"/>
                  </a:lnTo>
                  <a:lnTo>
                    <a:pt x="646707" y="121802"/>
                  </a:lnTo>
                  <a:lnTo>
                    <a:pt x="640456" y="154721"/>
                  </a:lnTo>
                  <a:lnTo>
                    <a:pt x="644271" y="174815"/>
                  </a:lnTo>
                  <a:lnTo>
                    <a:pt x="665543" y="175926"/>
                  </a:lnTo>
                  <a:lnTo>
                    <a:pt x="697287" y="167438"/>
                  </a:lnTo>
                  <a:lnTo>
                    <a:pt x="728535" y="159390"/>
                  </a:lnTo>
                  <a:lnTo>
                    <a:pt x="748322" y="161823"/>
                  </a:lnTo>
                  <a:lnTo>
                    <a:pt x="754752" y="175876"/>
                  </a:lnTo>
                  <a:lnTo>
                    <a:pt x="756227" y="193755"/>
                  </a:lnTo>
                  <a:lnTo>
                    <a:pt x="757141" y="212013"/>
                  </a:lnTo>
                  <a:lnTo>
                    <a:pt x="761885" y="227203"/>
                  </a:lnTo>
                  <a:lnTo>
                    <a:pt x="767007" y="240687"/>
                  </a:lnTo>
                  <a:lnTo>
                    <a:pt x="768383" y="255630"/>
                  </a:lnTo>
                  <a:lnTo>
                    <a:pt x="769141" y="270885"/>
                  </a:lnTo>
                  <a:lnTo>
                    <a:pt x="772414" y="285305"/>
                  </a:lnTo>
                  <a:lnTo>
                    <a:pt x="783765" y="297499"/>
                  </a:lnTo>
                  <a:lnTo>
                    <a:pt x="801914" y="308351"/>
                  </a:lnTo>
                  <a:lnTo>
                    <a:pt x="819403" y="319443"/>
                  </a:lnTo>
                  <a:lnTo>
                    <a:pt x="828776" y="332359"/>
                  </a:lnTo>
                  <a:lnTo>
                    <a:pt x="834385" y="347044"/>
                  </a:lnTo>
                  <a:lnTo>
                    <a:pt x="843159" y="362677"/>
                  </a:lnTo>
                  <a:lnTo>
                    <a:pt x="851247" y="378486"/>
                  </a:lnTo>
                  <a:lnTo>
                    <a:pt x="854798" y="393700"/>
                  </a:lnTo>
                  <a:close/>
                </a:path>
              </a:pathLst>
            </a:custGeom>
            <a:ln w="38100">
              <a:solidFill>
                <a:srgbClr val="F7921E"/>
              </a:solidFill>
            </a:ln>
          </p:spPr>
          <p:txBody>
            <a:bodyPr wrap="square" lIns="0" tIns="0" rIns="0" bIns="0" rtlCol="0"/>
            <a:lstStyle/>
            <a:p>
              <a:endParaRPr/>
            </a:p>
          </p:txBody>
        </p:sp>
        <p:sp>
          <p:nvSpPr>
            <p:cNvPr id="23" name="object 23"/>
            <p:cNvSpPr/>
            <p:nvPr/>
          </p:nvSpPr>
          <p:spPr>
            <a:xfrm>
              <a:off x="12108990" y="7495943"/>
              <a:ext cx="721995" cy="675005"/>
            </a:xfrm>
            <a:custGeom>
              <a:avLst/>
              <a:gdLst/>
              <a:ahLst/>
              <a:cxnLst/>
              <a:rect l="l" t="t" r="r" b="b"/>
              <a:pathLst>
                <a:path w="721995" h="675004">
                  <a:moveTo>
                    <a:pt x="228625" y="105117"/>
                  </a:moveTo>
                  <a:lnTo>
                    <a:pt x="231711" y="99136"/>
                  </a:lnTo>
                  <a:lnTo>
                    <a:pt x="235623" y="94195"/>
                  </a:lnTo>
                  <a:lnTo>
                    <a:pt x="241236" y="91249"/>
                  </a:lnTo>
                  <a:lnTo>
                    <a:pt x="257946" y="86956"/>
                  </a:lnTo>
                  <a:lnTo>
                    <a:pt x="275683" y="87888"/>
                  </a:lnTo>
                  <a:lnTo>
                    <a:pt x="293666" y="89790"/>
                  </a:lnTo>
                  <a:lnTo>
                    <a:pt x="311111" y="88404"/>
                  </a:lnTo>
                  <a:lnTo>
                    <a:pt x="327605" y="72173"/>
                  </a:lnTo>
                  <a:lnTo>
                    <a:pt x="343415" y="42249"/>
                  </a:lnTo>
                  <a:lnTo>
                    <a:pt x="359305" y="13302"/>
                  </a:lnTo>
                  <a:lnTo>
                    <a:pt x="376034" y="0"/>
                  </a:lnTo>
                  <a:lnTo>
                    <a:pt x="391947" y="13009"/>
                  </a:lnTo>
                  <a:lnTo>
                    <a:pt x="406080" y="42733"/>
                  </a:lnTo>
                  <a:lnTo>
                    <a:pt x="420116" y="73418"/>
                  </a:lnTo>
                  <a:lnTo>
                    <a:pt x="435736" y="89306"/>
                  </a:lnTo>
                  <a:lnTo>
                    <a:pt x="450094" y="95196"/>
                  </a:lnTo>
                  <a:lnTo>
                    <a:pt x="461468" y="104673"/>
                  </a:lnTo>
                  <a:lnTo>
                    <a:pt x="472579" y="115073"/>
                  </a:lnTo>
                  <a:lnTo>
                    <a:pt x="486143" y="123736"/>
                  </a:lnTo>
                  <a:lnTo>
                    <a:pt x="502273" y="127069"/>
                  </a:lnTo>
                  <a:lnTo>
                    <a:pt x="519147" y="126649"/>
                  </a:lnTo>
                  <a:lnTo>
                    <a:pt x="535606" y="127102"/>
                  </a:lnTo>
                  <a:lnTo>
                    <a:pt x="550494" y="133057"/>
                  </a:lnTo>
                  <a:lnTo>
                    <a:pt x="571307" y="135639"/>
                  </a:lnTo>
                  <a:lnTo>
                    <a:pt x="600998" y="129767"/>
                  </a:lnTo>
                  <a:lnTo>
                    <a:pt x="630161" y="124701"/>
                  </a:lnTo>
                  <a:lnTo>
                    <a:pt x="649389" y="129705"/>
                  </a:lnTo>
                  <a:lnTo>
                    <a:pt x="644924" y="152908"/>
                  </a:lnTo>
                  <a:lnTo>
                    <a:pt x="621399" y="188374"/>
                  </a:lnTo>
                  <a:lnTo>
                    <a:pt x="596991" y="224232"/>
                  </a:lnTo>
                  <a:lnTo>
                    <a:pt x="589876" y="248615"/>
                  </a:lnTo>
                  <a:lnTo>
                    <a:pt x="611398" y="257272"/>
                  </a:lnTo>
                  <a:lnTo>
                    <a:pt x="648931" y="258168"/>
                  </a:lnTo>
                  <a:lnTo>
                    <a:pt x="685531" y="259327"/>
                  </a:lnTo>
                  <a:lnTo>
                    <a:pt x="710720" y="305323"/>
                  </a:lnTo>
                  <a:lnTo>
                    <a:pt x="713358" y="342315"/>
                  </a:lnTo>
                  <a:lnTo>
                    <a:pt x="710284" y="360089"/>
                  </a:lnTo>
                  <a:lnTo>
                    <a:pt x="702633" y="378444"/>
                  </a:lnTo>
                  <a:lnTo>
                    <a:pt x="694020" y="396736"/>
                  </a:lnTo>
                  <a:lnTo>
                    <a:pt x="688060" y="414324"/>
                  </a:lnTo>
                  <a:lnTo>
                    <a:pt x="692768" y="434995"/>
                  </a:lnTo>
                  <a:lnTo>
                    <a:pt x="706883" y="459892"/>
                  </a:lnTo>
                  <a:lnTo>
                    <a:pt x="720048" y="484551"/>
                  </a:lnTo>
                  <a:lnTo>
                    <a:pt x="721906" y="504507"/>
                  </a:lnTo>
                  <a:lnTo>
                    <a:pt x="700830" y="513841"/>
                  </a:lnTo>
                  <a:lnTo>
                    <a:pt x="662706" y="515056"/>
                  </a:lnTo>
                  <a:lnTo>
                    <a:pt x="623670" y="515864"/>
                  </a:lnTo>
                  <a:lnTo>
                    <a:pt x="599859" y="523976"/>
                  </a:lnTo>
                  <a:lnTo>
                    <a:pt x="595172" y="543356"/>
                  </a:lnTo>
                  <a:lnTo>
                    <a:pt x="597141" y="569044"/>
                  </a:lnTo>
                  <a:lnTo>
                    <a:pt x="598262" y="594190"/>
                  </a:lnTo>
                  <a:lnTo>
                    <a:pt x="559847" y="635787"/>
                  </a:lnTo>
                  <a:lnTo>
                    <a:pt x="527100" y="655929"/>
                  </a:lnTo>
                  <a:lnTo>
                    <a:pt x="507497" y="652118"/>
                  </a:lnTo>
                  <a:lnTo>
                    <a:pt x="483395" y="633358"/>
                  </a:lnTo>
                  <a:lnTo>
                    <a:pt x="459047" y="613631"/>
                  </a:lnTo>
                  <a:lnTo>
                    <a:pt x="438708" y="606920"/>
                  </a:lnTo>
                  <a:lnTo>
                    <a:pt x="423394" y="612156"/>
                  </a:lnTo>
                  <a:lnTo>
                    <a:pt x="410176" y="617891"/>
                  </a:lnTo>
                  <a:lnTo>
                    <a:pt x="396880" y="622652"/>
                  </a:lnTo>
                  <a:lnTo>
                    <a:pt x="381330" y="624966"/>
                  </a:lnTo>
                  <a:lnTo>
                    <a:pt x="365702" y="624302"/>
                  </a:lnTo>
                  <a:lnTo>
                    <a:pt x="352185" y="621749"/>
                  </a:lnTo>
                  <a:lnTo>
                    <a:pt x="338765" y="618235"/>
                  </a:lnTo>
                  <a:lnTo>
                    <a:pt x="323430" y="614692"/>
                  </a:lnTo>
                  <a:lnTo>
                    <a:pt x="302392" y="623563"/>
                  </a:lnTo>
                  <a:lnTo>
                    <a:pt x="276332" y="646552"/>
                  </a:lnTo>
                  <a:lnTo>
                    <a:pt x="250539" y="668619"/>
                  </a:lnTo>
                  <a:lnTo>
                    <a:pt x="230301" y="674725"/>
                  </a:lnTo>
                  <a:lnTo>
                    <a:pt x="217825" y="662198"/>
                  </a:lnTo>
                  <a:lnTo>
                    <a:pt x="208980" y="642391"/>
                  </a:lnTo>
                  <a:lnTo>
                    <a:pt x="200546" y="621708"/>
                  </a:lnTo>
                  <a:lnTo>
                    <a:pt x="189306" y="606551"/>
                  </a:lnTo>
                  <a:lnTo>
                    <a:pt x="167414" y="603870"/>
                  </a:lnTo>
                  <a:lnTo>
                    <a:pt x="135353" y="609525"/>
                  </a:lnTo>
                  <a:lnTo>
                    <a:pt x="103820" y="614372"/>
                  </a:lnTo>
                  <a:lnTo>
                    <a:pt x="83515" y="609269"/>
                  </a:lnTo>
                  <a:lnTo>
                    <a:pt x="84041" y="587184"/>
                  </a:lnTo>
                  <a:lnTo>
                    <a:pt x="98890" y="554189"/>
                  </a:lnTo>
                  <a:lnTo>
                    <a:pt x="114617" y="520805"/>
                  </a:lnTo>
                  <a:lnTo>
                    <a:pt x="117779" y="497547"/>
                  </a:lnTo>
                  <a:lnTo>
                    <a:pt x="102156" y="485294"/>
                  </a:lnTo>
                  <a:lnTo>
                    <a:pt x="77587" y="476472"/>
                  </a:lnTo>
                  <a:lnTo>
                    <a:pt x="53946" y="467383"/>
                  </a:lnTo>
                  <a:lnTo>
                    <a:pt x="41109" y="454329"/>
                  </a:lnTo>
                  <a:lnTo>
                    <a:pt x="32379" y="436754"/>
                  </a:lnTo>
                  <a:lnTo>
                    <a:pt x="18640" y="417990"/>
                  </a:lnTo>
                  <a:lnTo>
                    <a:pt x="5859" y="399113"/>
                  </a:lnTo>
                  <a:lnTo>
                    <a:pt x="0" y="381203"/>
                  </a:lnTo>
                  <a:lnTo>
                    <a:pt x="11190" y="363135"/>
                  </a:lnTo>
                  <a:lnTo>
                    <a:pt x="36696" y="344120"/>
                  </a:lnTo>
                  <a:lnTo>
                    <a:pt x="63165" y="325165"/>
                  </a:lnTo>
                  <a:lnTo>
                    <a:pt x="77241" y="307276"/>
                  </a:lnTo>
                  <a:lnTo>
                    <a:pt x="77838" y="289094"/>
                  </a:lnTo>
                  <a:lnTo>
                    <a:pt x="75406" y="269670"/>
                  </a:lnTo>
                  <a:lnTo>
                    <a:pt x="73926" y="250481"/>
                  </a:lnTo>
                  <a:lnTo>
                    <a:pt x="77381" y="233006"/>
                  </a:lnTo>
                  <a:lnTo>
                    <a:pt x="95204" y="223580"/>
                  </a:lnTo>
                  <a:lnTo>
                    <a:pt x="126187" y="222135"/>
                  </a:lnTo>
                  <a:lnTo>
                    <a:pt x="158084" y="221091"/>
                  </a:lnTo>
                  <a:lnTo>
                    <a:pt x="178650" y="212864"/>
                  </a:lnTo>
                  <a:lnTo>
                    <a:pt x="185998" y="198325"/>
                  </a:lnTo>
                  <a:lnTo>
                    <a:pt x="189869" y="183276"/>
                  </a:lnTo>
                  <a:lnTo>
                    <a:pt x="194586" y="168766"/>
                  </a:lnTo>
                  <a:lnTo>
                    <a:pt x="204469" y="155841"/>
                  </a:lnTo>
                  <a:lnTo>
                    <a:pt x="212778" y="145338"/>
                  </a:lnTo>
                  <a:lnTo>
                    <a:pt x="218514" y="132189"/>
                  </a:lnTo>
                  <a:lnTo>
                    <a:pt x="223266" y="118185"/>
                  </a:lnTo>
                  <a:lnTo>
                    <a:pt x="228625" y="105117"/>
                  </a:lnTo>
                </a:path>
              </a:pathLst>
            </a:custGeom>
            <a:ln w="38100">
              <a:solidFill>
                <a:srgbClr val="F7921E"/>
              </a:solidFill>
            </a:ln>
          </p:spPr>
          <p:txBody>
            <a:bodyPr wrap="square" lIns="0" tIns="0" rIns="0" bIns="0" rtlCol="0"/>
            <a:lstStyle/>
            <a:p>
              <a:endParaRPr/>
            </a:p>
          </p:txBody>
        </p:sp>
      </p:grpSp>
      <p:grpSp>
        <p:nvGrpSpPr>
          <p:cNvPr id="24" name="object 24"/>
          <p:cNvGrpSpPr/>
          <p:nvPr/>
        </p:nvGrpSpPr>
        <p:grpSpPr>
          <a:xfrm>
            <a:off x="13487400" y="5880100"/>
            <a:ext cx="1543050" cy="2286000"/>
            <a:chOff x="13487400" y="5880100"/>
            <a:chExt cx="1543050" cy="2286000"/>
          </a:xfrm>
        </p:grpSpPr>
        <p:sp>
          <p:nvSpPr>
            <p:cNvPr id="25" name="object 25"/>
            <p:cNvSpPr/>
            <p:nvPr/>
          </p:nvSpPr>
          <p:spPr>
            <a:xfrm>
              <a:off x="14317827" y="7085749"/>
              <a:ext cx="421005" cy="826769"/>
            </a:xfrm>
            <a:custGeom>
              <a:avLst/>
              <a:gdLst/>
              <a:ahLst/>
              <a:cxnLst/>
              <a:rect l="l" t="t" r="r" b="b"/>
              <a:pathLst>
                <a:path w="421005" h="826770">
                  <a:moveTo>
                    <a:pt x="420522" y="0"/>
                  </a:moveTo>
                  <a:lnTo>
                    <a:pt x="0" y="0"/>
                  </a:lnTo>
                  <a:lnTo>
                    <a:pt x="0" y="826401"/>
                  </a:lnTo>
                  <a:lnTo>
                    <a:pt x="420522" y="826401"/>
                  </a:lnTo>
                  <a:lnTo>
                    <a:pt x="420522" y="0"/>
                  </a:lnTo>
                  <a:close/>
                </a:path>
              </a:pathLst>
            </a:custGeom>
            <a:ln w="38099">
              <a:solidFill>
                <a:srgbClr val="F7921E"/>
              </a:solidFill>
            </a:ln>
          </p:spPr>
          <p:txBody>
            <a:bodyPr wrap="square" lIns="0" tIns="0" rIns="0" bIns="0" rtlCol="0"/>
            <a:lstStyle/>
            <a:p>
              <a:endParaRPr/>
            </a:p>
          </p:txBody>
        </p:sp>
        <p:pic>
          <p:nvPicPr>
            <p:cNvPr id="26" name="object 26"/>
            <p:cNvPicPr/>
            <p:nvPr/>
          </p:nvPicPr>
          <p:blipFill>
            <a:blip r:embed="rId4" cstate="print"/>
            <a:stretch>
              <a:fillRect/>
            </a:stretch>
          </p:blipFill>
          <p:spPr>
            <a:xfrm>
              <a:off x="14600094" y="7454896"/>
              <a:ext cx="89217" cy="89230"/>
            </a:xfrm>
            <a:prstGeom prst="rect">
              <a:avLst/>
            </a:prstGeom>
          </p:spPr>
        </p:pic>
        <p:sp>
          <p:nvSpPr>
            <p:cNvPr id="27" name="object 27"/>
            <p:cNvSpPr/>
            <p:nvPr/>
          </p:nvSpPr>
          <p:spPr>
            <a:xfrm>
              <a:off x="13506450" y="5899150"/>
              <a:ext cx="1504950" cy="2247900"/>
            </a:xfrm>
            <a:custGeom>
              <a:avLst/>
              <a:gdLst/>
              <a:ahLst/>
              <a:cxnLst/>
              <a:rect l="l" t="t" r="r" b="b"/>
              <a:pathLst>
                <a:path w="1504950" h="2247900">
                  <a:moveTo>
                    <a:pt x="1295400" y="2095500"/>
                  </a:moveTo>
                  <a:lnTo>
                    <a:pt x="749300" y="2095500"/>
                  </a:lnTo>
                  <a:lnTo>
                    <a:pt x="749300" y="2019300"/>
                  </a:lnTo>
                  <a:lnTo>
                    <a:pt x="1295400" y="2019300"/>
                  </a:lnTo>
                  <a:lnTo>
                    <a:pt x="1295400" y="2095500"/>
                  </a:lnTo>
                  <a:close/>
                </a:path>
                <a:path w="1504950" h="2247900">
                  <a:moveTo>
                    <a:pt x="635000" y="1752600"/>
                  </a:moveTo>
                  <a:lnTo>
                    <a:pt x="262483" y="1752600"/>
                  </a:lnTo>
                  <a:lnTo>
                    <a:pt x="262483" y="1262799"/>
                  </a:lnTo>
                  <a:lnTo>
                    <a:pt x="635000" y="1262799"/>
                  </a:lnTo>
                  <a:lnTo>
                    <a:pt x="635000" y="1752600"/>
                  </a:lnTo>
                  <a:close/>
                </a:path>
                <a:path w="1504950" h="2247900">
                  <a:moveTo>
                    <a:pt x="685800" y="1828800"/>
                  </a:moveTo>
                  <a:lnTo>
                    <a:pt x="215900" y="1828800"/>
                  </a:lnTo>
                  <a:lnTo>
                    <a:pt x="215900" y="1752600"/>
                  </a:lnTo>
                  <a:lnTo>
                    <a:pt x="685800" y="1752600"/>
                  </a:lnTo>
                  <a:lnTo>
                    <a:pt x="685800" y="1828800"/>
                  </a:lnTo>
                  <a:close/>
                </a:path>
                <a:path w="1504950" h="2247900">
                  <a:moveTo>
                    <a:pt x="685800" y="1257300"/>
                  </a:moveTo>
                  <a:lnTo>
                    <a:pt x="215900" y="1257300"/>
                  </a:lnTo>
                  <a:lnTo>
                    <a:pt x="215900" y="1181100"/>
                  </a:lnTo>
                  <a:lnTo>
                    <a:pt x="685800" y="1181100"/>
                  </a:lnTo>
                  <a:lnTo>
                    <a:pt x="685800" y="1257300"/>
                  </a:lnTo>
                  <a:close/>
                </a:path>
                <a:path w="1504950" h="2247900">
                  <a:moveTo>
                    <a:pt x="1346200" y="2171700"/>
                  </a:moveTo>
                  <a:lnTo>
                    <a:pt x="698500" y="2171700"/>
                  </a:lnTo>
                  <a:lnTo>
                    <a:pt x="698500" y="2095500"/>
                  </a:lnTo>
                  <a:lnTo>
                    <a:pt x="1346200" y="2095500"/>
                  </a:lnTo>
                  <a:lnTo>
                    <a:pt x="1346200" y="2171700"/>
                  </a:lnTo>
                  <a:close/>
                </a:path>
                <a:path w="1504950" h="2247900">
                  <a:moveTo>
                    <a:pt x="1371600" y="2247900"/>
                  </a:moveTo>
                  <a:lnTo>
                    <a:pt x="673100" y="2247900"/>
                  </a:lnTo>
                  <a:lnTo>
                    <a:pt x="673100" y="2171700"/>
                  </a:lnTo>
                  <a:lnTo>
                    <a:pt x="1371600" y="2171700"/>
                  </a:lnTo>
                  <a:lnTo>
                    <a:pt x="1371600" y="2247900"/>
                  </a:lnTo>
                  <a:close/>
                </a:path>
                <a:path w="1504950" h="2247900">
                  <a:moveTo>
                    <a:pt x="635000" y="889000"/>
                  </a:moveTo>
                  <a:lnTo>
                    <a:pt x="262483" y="889000"/>
                  </a:lnTo>
                  <a:lnTo>
                    <a:pt x="262483" y="399199"/>
                  </a:lnTo>
                  <a:lnTo>
                    <a:pt x="635000" y="399199"/>
                  </a:lnTo>
                  <a:lnTo>
                    <a:pt x="635000" y="889000"/>
                  </a:lnTo>
                  <a:close/>
                </a:path>
                <a:path w="1504950" h="2247900">
                  <a:moveTo>
                    <a:pt x="685800" y="965200"/>
                  </a:moveTo>
                  <a:lnTo>
                    <a:pt x="215900" y="965200"/>
                  </a:lnTo>
                  <a:lnTo>
                    <a:pt x="215900" y="889000"/>
                  </a:lnTo>
                  <a:lnTo>
                    <a:pt x="685800" y="889000"/>
                  </a:lnTo>
                  <a:lnTo>
                    <a:pt x="685800" y="965200"/>
                  </a:lnTo>
                  <a:close/>
                </a:path>
                <a:path w="1504950" h="2247900">
                  <a:moveTo>
                    <a:pt x="685800" y="393700"/>
                  </a:moveTo>
                  <a:lnTo>
                    <a:pt x="215900" y="393700"/>
                  </a:lnTo>
                  <a:lnTo>
                    <a:pt x="215900" y="317500"/>
                  </a:lnTo>
                  <a:lnTo>
                    <a:pt x="685800" y="317500"/>
                  </a:lnTo>
                  <a:lnTo>
                    <a:pt x="685800" y="393700"/>
                  </a:lnTo>
                  <a:close/>
                </a:path>
                <a:path w="1504950" h="2247900">
                  <a:moveTo>
                    <a:pt x="1257300" y="889000"/>
                  </a:moveTo>
                  <a:lnTo>
                    <a:pt x="884783" y="889000"/>
                  </a:lnTo>
                  <a:lnTo>
                    <a:pt x="884783" y="399199"/>
                  </a:lnTo>
                  <a:lnTo>
                    <a:pt x="1257300" y="399199"/>
                  </a:lnTo>
                  <a:lnTo>
                    <a:pt x="1257300" y="889000"/>
                  </a:lnTo>
                  <a:close/>
                </a:path>
                <a:path w="1504950" h="2247900">
                  <a:moveTo>
                    <a:pt x="1308100" y="965200"/>
                  </a:moveTo>
                  <a:lnTo>
                    <a:pt x="838200" y="965200"/>
                  </a:lnTo>
                  <a:lnTo>
                    <a:pt x="838200" y="889000"/>
                  </a:lnTo>
                  <a:lnTo>
                    <a:pt x="1308100" y="889000"/>
                  </a:lnTo>
                  <a:lnTo>
                    <a:pt x="1308100" y="965200"/>
                  </a:lnTo>
                  <a:close/>
                </a:path>
                <a:path w="1504950" h="2247900">
                  <a:moveTo>
                    <a:pt x="1308100" y="393700"/>
                  </a:moveTo>
                  <a:lnTo>
                    <a:pt x="838200" y="393700"/>
                  </a:lnTo>
                  <a:lnTo>
                    <a:pt x="838200" y="317500"/>
                  </a:lnTo>
                  <a:lnTo>
                    <a:pt x="1308100" y="317500"/>
                  </a:lnTo>
                  <a:lnTo>
                    <a:pt x="1308100" y="393700"/>
                  </a:lnTo>
                  <a:close/>
                </a:path>
                <a:path w="1504950" h="2247900">
                  <a:moveTo>
                    <a:pt x="1442770" y="127000"/>
                  </a:moveTo>
                  <a:lnTo>
                    <a:pt x="62191" y="127000"/>
                  </a:lnTo>
                  <a:lnTo>
                    <a:pt x="62191" y="2171700"/>
                  </a:lnTo>
                  <a:lnTo>
                    <a:pt x="1442770" y="2171700"/>
                  </a:lnTo>
                  <a:lnTo>
                    <a:pt x="1442770" y="127000"/>
                  </a:lnTo>
                  <a:close/>
                </a:path>
                <a:path w="1504950" h="2247900">
                  <a:moveTo>
                    <a:pt x="1504950" y="127000"/>
                  </a:moveTo>
                  <a:lnTo>
                    <a:pt x="0" y="127000"/>
                  </a:lnTo>
                  <a:lnTo>
                    <a:pt x="0" y="0"/>
                  </a:lnTo>
                  <a:lnTo>
                    <a:pt x="1504950" y="0"/>
                  </a:lnTo>
                  <a:lnTo>
                    <a:pt x="1504950" y="127000"/>
                  </a:lnTo>
                  <a:close/>
                </a:path>
              </a:pathLst>
            </a:custGeom>
            <a:ln w="38100">
              <a:solidFill>
                <a:srgbClr val="F7921E"/>
              </a:solidFill>
            </a:ln>
          </p:spPr>
          <p:txBody>
            <a:bodyPr wrap="square" lIns="0" tIns="0" rIns="0" bIns="0" rtlCol="0"/>
            <a:lstStyle/>
            <a:p>
              <a:endParaRPr/>
            </a:p>
          </p:txBody>
        </p:sp>
      </p:grpSp>
      <p:grpSp>
        <p:nvGrpSpPr>
          <p:cNvPr id="28" name="object 28"/>
          <p:cNvGrpSpPr/>
          <p:nvPr/>
        </p:nvGrpSpPr>
        <p:grpSpPr>
          <a:xfrm>
            <a:off x="15711591" y="6253067"/>
            <a:ext cx="1712595" cy="1866264"/>
            <a:chOff x="15711591" y="6253067"/>
            <a:chExt cx="1712595" cy="1866264"/>
          </a:xfrm>
        </p:grpSpPr>
        <p:sp>
          <p:nvSpPr>
            <p:cNvPr id="29" name="object 29"/>
            <p:cNvSpPr/>
            <p:nvPr/>
          </p:nvSpPr>
          <p:spPr>
            <a:xfrm>
              <a:off x="16080977" y="7011792"/>
              <a:ext cx="655955" cy="1089025"/>
            </a:xfrm>
            <a:custGeom>
              <a:avLst/>
              <a:gdLst/>
              <a:ahLst/>
              <a:cxnLst/>
              <a:rect l="l" t="t" r="r" b="b"/>
              <a:pathLst>
                <a:path w="655955" h="1089025">
                  <a:moveTo>
                    <a:pt x="151259" y="18748"/>
                  </a:moveTo>
                  <a:lnTo>
                    <a:pt x="107542" y="42265"/>
                  </a:lnTo>
                  <a:lnTo>
                    <a:pt x="70517" y="73075"/>
                  </a:lnTo>
                  <a:lnTo>
                    <a:pt x="40717" y="109893"/>
                  </a:lnTo>
                  <a:lnTo>
                    <a:pt x="18676" y="151428"/>
                  </a:lnTo>
                  <a:lnTo>
                    <a:pt x="4926" y="196393"/>
                  </a:lnTo>
                  <a:lnTo>
                    <a:pt x="0" y="243501"/>
                  </a:lnTo>
                  <a:lnTo>
                    <a:pt x="4429" y="291463"/>
                  </a:lnTo>
                  <a:lnTo>
                    <a:pt x="18748" y="338991"/>
                  </a:lnTo>
                  <a:lnTo>
                    <a:pt x="40852" y="380582"/>
                  </a:lnTo>
                  <a:lnTo>
                    <a:pt x="69568" y="416181"/>
                  </a:lnTo>
                  <a:lnTo>
                    <a:pt x="103798" y="445336"/>
                  </a:lnTo>
                  <a:lnTo>
                    <a:pt x="142447" y="467596"/>
                  </a:lnTo>
                  <a:lnTo>
                    <a:pt x="184418" y="482509"/>
                  </a:lnTo>
                  <a:lnTo>
                    <a:pt x="228615" y="489626"/>
                  </a:lnTo>
                  <a:lnTo>
                    <a:pt x="247068" y="534126"/>
                  </a:lnTo>
                  <a:lnTo>
                    <a:pt x="341963" y="573395"/>
                  </a:lnTo>
                  <a:lnTo>
                    <a:pt x="305603" y="661253"/>
                  </a:lnTo>
                  <a:lnTo>
                    <a:pt x="393461" y="697601"/>
                  </a:lnTo>
                  <a:lnTo>
                    <a:pt x="355933" y="788304"/>
                  </a:lnTo>
                  <a:lnTo>
                    <a:pt x="446636" y="825820"/>
                  </a:lnTo>
                  <a:lnTo>
                    <a:pt x="410289" y="913679"/>
                  </a:lnTo>
                  <a:lnTo>
                    <a:pt x="498135" y="950026"/>
                  </a:lnTo>
                  <a:lnTo>
                    <a:pt x="461762" y="1037961"/>
                  </a:lnTo>
                  <a:lnTo>
                    <a:pt x="489957" y="1053463"/>
                  </a:lnTo>
                  <a:lnTo>
                    <a:pt x="528805" y="1072475"/>
                  </a:lnTo>
                  <a:lnTo>
                    <a:pt x="567396" y="1086840"/>
                  </a:lnTo>
                  <a:lnTo>
                    <a:pt x="594820" y="1088405"/>
                  </a:lnTo>
                  <a:lnTo>
                    <a:pt x="616443" y="1061746"/>
                  </a:lnTo>
                  <a:lnTo>
                    <a:pt x="635907" y="1014761"/>
                  </a:lnTo>
                  <a:lnTo>
                    <a:pt x="649966" y="970019"/>
                  </a:lnTo>
                  <a:lnTo>
                    <a:pt x="655373" y="950089"/>
                  </a:lnTo>
                  <a:lnTo>
                    <a:pt x="429834" y="406187"/>
                  </a:lnTo>
                  <a:lnTo>
                    <a:pt x="456020" y="369878"/>
                  </a:lnTo>
                  <a:lnTo>
                    <a:pt x="475119" y="329638"/>
                  </a:lnTo>
                  <a:lnTo>
                    <a:pt x="486673" y="286562"/>
                  </a:lnTo>
                  <a:lnTo>
                    <a:pt x="490226" y="241744"/>
                  </a:lnTo>
                  <a:lnTo>
                    <a:pt x="485321" y="196279"/>
                  </a:lnTo>
                  <a:lnTo>
                    <a:pt x="471503" y="151259"/>
                  </a:lnTo>
                  <a:lnTo>
                    <a:pt x="447986" y="107542"/>
                  </a:lnTo>
                  <a:lnTo>
                    <a:pt x="417175" y="70517"/>
                  </a:lnTo>
                  <a:lnTo>
                    <a:pt x="380358" y="40717"/>
                  </a:lnTo>
                  <a:lnTo>
                    <a:pt x="338823" y="18676"/>
                  </a:lnTo>
                  <a:lnTo>
                    <a:pt x="293857" y="4926"/>
                  </a:lnTo>
                  <a:lnTo>
                    <a:pt x="246750" y="0"/>
                  </a:lnTo>
                  <a:lnTo>
                    <a:pt x="198788" y="4429"/>
                  </a:lnTo>
                  <a:lnTo>
                    <a:pt x="151259" y="18748"/>
                  </a:lnTo>
                  <a:close/>
                </a:path>
              </a:pathLst>
            </a:custGeom>
            <a:ln w="38099">
              <a:solidFill>
                <a:srgbClr val="F7921E"/>
              </a:solidFill>
            </a:ln>
          </p:spPr>
          <p:txBody>
            <a:bodyPr wrap="square" lIns="0" tIns="0" rIns="0" bIns="0" rtlCol="0"/>
            <a:lstStyle/>
            <a:p>
              <a:endParaRPr/>
            </a:p>
          </p:txBody>
        </p:sp>
        <p:sp>
          <p:nvSpPr>
            <p:cNvPr id="30" name="object 30"/>
            <p:cNvSpPr/>
            <p:nvPr/>
          </p:nvSpPr>
          <p:spPr>
            <a:xfrm>
              <a:off x="16151428" y="7084026"/>
              <a:ext cx="320675" cy="207010"/>
            </a:xfrm>
            <a:custGeom>
              <a:avLst/>
              <a:gdLst/>
              <a:ahLst/>
              <a:cxnLst/>
              <a:rect l="l" t="t" r="r" b="b"/>
              <a:pathLst>
                <a:path w="320675" h="207009">
                  <a:moveTo>
                    <a:pt x="320571" y="74507"/>
                  </a:moveTo>
                  <a:lnTo>
                    <a:pt x="288153" y="39343"/>
                  </a:lnTo>
                  <a:lnTo>
                    <a:pt x="248229" y="14518"/>
                  </a:lnTo>
                  <a:lnTo>
                    <a:pt x="203269" y="1060"/>
                  </a:lnTo>
                  <a:lnTo>
                    <a:pt x="155741" y="0"/>
                  </a:lnTo>
                  <a:lnTo>
                    <a:pt x="108113" y="12366"/>
                  </a:lnTo>
                  <a:lnTo>
                    <a:pt x="65707" y="37336"/>
                  </a:lnTo>
                  <a:lnTo>
                    <a:pt x="32877" y="71720"/>
                  </a:lnTo>
                  <a:lnTo>
                    <a:pt x="10637" y="113045"/>
                  </a:lnTo>
                  <a:lnTo>
                    <a:pt x="0" y="158838"/>
                  </a:lnTo>
                  <a:lnTo>
                    <a:pt x="1979" y="206625"/>
                  </a:lnTo>
                  <a:lnTo>
                    <a:pt x="320571" y="74507"/>
                  </a:lnTo>
                  <a:close/>
                </a:path>
              </a:pathLst>
            </a:custGeom>
            <a:ln w="38100">
              <a:solidFill>
                <a:srgbClr val="F7921E"/>
              </a:solidFill>
            </a:ln>
          </p:spPr>
          <p:txBody>
            <a:bodyPr wrap="square" lIns="0" tIns="0" rIns="0" bIns="0" rtlCol="0"/>
            <a:lstStyle/>
            <a:p>
              <a:endParaRPr/>
            </a:p>
          </p:txBody>
        </p:sp>
        <p:sp>
          <p:nvSpPr>
            <p:cNvPr id="31" name="object 31"/>
            <p:cNvSpPr/>
            <p:nvPr/>
          </p:nvSpPr>
          <p:spPr>
            <a:xfrm>
              <a:off x="16359772" y="6751295"/>
              <a:ext cx="1045210" cy="875665"/>
            </a:xfrm>
            <a:custGeom>
              <a:avLst/>
              <a:gdLst/>
              <a:ahLst/>
              <a:cxnLst/>
              <a:rect l="l" t="t" r="r" b="b"/>
              <a:pathLst>
                <a:path w="1045209" h="875665">
                  <a:moveTo>
                    <a:pt x="1039913" y="781432"/>
                  </a:moveTo>
                  <a:lnTo>
                    <a:pt x="886277" y="781432"/>
                  </a:lnTo>
                  <a:lnTo>
                    <a:pt x="899879" y="875615"/>
                  </a:lnTo>
                  <a:lnTo>
                    <a:pt x="975145" y="871077"/>
                  </a:lnTo>
                  <a:lnTo>
                    <a:pt x="1015665" y="863730"/>
                  </a:lnTo>
                  <a:lnTo>
                    <a:pt x="1045044" y="817121"/>
                  </a:lnTo>
                  <a:lnTo>
                    <a:pt x="1039913" y="781432"/>
                  </a:lnTo>
                  <a:close/>
                </a:path>
                <a:path w="1045209" h="875665">
                  <a:moveTo>
                    <a:pt x="1021103" y="700901"/>
                  </a:moveTo>
                  <a:lnTo>
                    <a:pt x="778594" y="700901"/>
                  </a:lnTo>
                  <a:lnTo>
                    <a:pt x="792170" y="795008"/>
                  </a:lnTo>
                  <a:lnTo>
                    <a:pt x="886277" y="781432"/>
                  </a:lnTo>
                  <a:lnTo>
                    <a:pt x="1039913" y="781432"/>
                  </a:lnTo>
                  <a:lnTo>
                    <a:pt x="1037807" y="766783"/>
                  </a:lnTo>
                  <a:lnTo>
                    <a:pt x="1027065" y="721131"/>
                  </a:lnTo>
                  <a:lnTo>
                    <a:pt x="1021545" y="701232"/>
                  </a:lnTo>
                  <a:lnTo>
                    <a:pt x="1021103" y="700901"/>
                  </a:lnTo>
                  <a:close/>
                </a:path>
                <a:path w="1045209" h="875665">
                  <a:moveTo>
                    <a:pt x="909949" y="617780"/>
                  </a:moveTo>
                  <a:lnTo>
                    <a:pt x="667431" y="617780"/>
                  </a:lnTo>
                  <a:lnTo>
                    <a:pt x="681451" y="714909"/>
                  </a:lnTo>
                  <a:lnTo>
                    <a:pt x="778594" y="700901"/>
                  </a:lnTo>
                  <a:lnTo>
                    <a:pt x="1021103" y="700901"/>
                  </a:lnTo>
                  <a:lnTo>
                    <a:pt x="909949" y="617780"/>
                  </a:lnTo>
                  <a:close/>
                </a:path>
                <a:path w="1045209" h="875665">
                  <a:moveTo>
                    <a:pt x="802259" y="537249"/>
                  </a:moveTo>
                  <a:lnTo>
                    <a:pt x="559747" y="537249"/>
                  </a:lnTo>
                  <a:lnTo>
                    <a:pt x="573324" y="631356"/>
                  </a:lnTo>
                  <a:lnTo>
                    <a:pt x="667431" y="617780"/>
                  </a:lnTo>
                  <a:lnTo>
                    <a:pt x="909949" y="617780"/>
                  </a:lnTo>
                  <a:lnTo>
                    <a:pt x="802259" y="537249"/>
                  </a:lnTo>
                  <a:close/>
                </a:path>
                <a:path w="1045209" h="875665">
                  <a:moveTo>
                    <a:pt x="248819" y="0"/>
                  </a:moveTo>
                  <a:lnTo>
                    <a:pt x="202758" y="16010"/>
                  </a:lnTo>
                  <a:lnTo>
                    <a:pt x="165184" y="49518"/>
                  </a:lnTo>
                  <a:lnTo>
                    <a:pt x="23845" y="238507"/>
                  </a:lnTo>
                  <a:lnTo>
                    <a:pt x="2331" y="284025"/>
                  </a:lnTo>
                  <a:lnTo>
                    <a:pt x="0" y="332735"/>
                  </a:lnTo>
                  <a:lnTo>
                    <a:pt x="16010" y="378796"/>
                  </a:lnTo>
                  <a:lnTo>
                    <a:pt x="49525" y="416371"/>
                  </a:lnTo>
                  <a:lnTo>
                    <a:pt x="238513" y="557696"/>
                  </a:lnTo>
                  <a:lnTo>
                    <a:pt x="284030" y="579210"/>
                  </a:lnTo>
                  <a:lnTo>
                    <a:pt x="332735" y="581544"/>
                  </a:lnTo>
                  <a:lnTo>
                    <a:pt x="378792" y="565536"/>
                  </a:lnTo>
                  <a:lnTo>
                    <a:pt x="416364" y="532029"/>
                  </a:lnTo>
                  <a:lnTo>
                    <a:pt x="421800" y="524765"/>
                  </a:lnTo>
                  <a:lnTo>
                    <a:pt x="785564" y="524765"/>
                  </a:lnTo>
                  <a:lnTo>
                    <a:pt x="552267" y="350305"/>
                  </a:lnTo>
                  <a:lnTo>
                    <a:pt x="557690" y="343041"/>
                  </a:lnTo>
                  <a:lnTo>
                    <a:pt x="577938" y="300218"/>
                  </a:lnTo>
                  <a:lnTo>
                    <a:pt x="220811" y="300218"/>
                  </a:lnTo>
                  <a:lnTo>
                    <a:pt x="196479" y="299028"/>
                  </a:lnTo>
                  <a:lnTo>
                    <a:pt x="173680" y="288215"/>
                  </a:lnTo>
                  <a:lnTo>
                    <a:pt x="156869" y="269405"/>
                  </a:lnTo>
                  <a:lnTo>
                    <a:pt x="148850" y="246410"/>
                  </a:lnTo>
                  <a:lnTo>
                    <a:pt x="150039" y="222085"/>
                  </a:lnTo>
                  <a:lnTo>
                    <a:pt x="160853" y="199289"/>
                  </a:lnTo>
                  <a:lnTo>
                    <a:pt x="179662" y="182473"/>
                  </a:lnTo>
                  <a:lnTo>
                    <a:pt x="202658" y="174453"/>
                  </a:lnTo>
                  <a:lnTo>
                    <a:pt x="540306" y="174453"/>
                  </a:lnTo>
                  <a:lnTo>
                    <a:pt x="532036" y="165177"/>
                  </a:lnTo>
                  <a:lnTo>
                    <a:pt x="343047" y="23852"/>
                  </a:lnTo>
                  <a:lnTo>
                    <a:pt x="297529" y="2332"/>
                  </a:lnTo>
                  <a:lnTo>
                    <a:pt x="248819" y="0"/>
                  </a:lnTo>
                  <a:close/>
                </a:path>
                <a:path w="1045209" h="875665">
                  <a:moveTo>
                    <a:pt x="785564" y="524765"/>
                  </a:moveTo>
                  <a:lnTo>
                    <a:pt x="421800" y="524765"/>
                  </a:lnTo>
                  <a:lnTo>
                    <a:pt x="458122" y="551905"/>
                  </a:lnTo>
                  <a:lnTo>
                    <a:pt x="559747" y="537249"/>
                  </a:lnTo>
                  <a:lnTo>
                    <a:pt x="802259" y="537249"/>
                  </a:lnTo>
                  <a:lnTo>
                    <a:pt x="785564" y="524765"/>
                  </a:lnTo>
                  <a:close/>
                </a:path>
                <a:path w="1045209" h="875665">
                  <a:moveTo>
                    <a:pt x="540306" y="174453"/>
                  </a:moveTo>
                  <a:lnTo>
                    <a:pt x="202658" y="174453"/>
                  </a:lnTo>
                  <a:lnTo>
                    <a:pt x="226983" y="175642"/>
                  </a:lnTo>
                  <a:lnTo>
                    <a:pt x="249778" y="186450"/>
                  </a:lnTo>
                  <a:lnTo>
                    <a:pt x="266595" y="205256"/>
                  </a:lnTo>
                  <a:lnTo>
                    <a:pt x="274615" y="228257"/>
                  </a:lnTo>
                  <a:lnTo>
                    <a:pt x="273426" y="252588"/>
                  </a:lnTo>
                  <a:lnTo>
                    <a:pt x="262618" y="275388"/>
                  </a:lnTo>
                  <a:lnTo>
                    <a:pt x="243812" y="292199"/>
                  </a:lnTo>
                  <a:lnTo>
                    <a:pt x="220811" y="300218"/>
                  </a:lnTo>
                  <a:lnTo>
                    <a:pt x="577938" y="300218"/>
                  </a:lnTo>
                  <a:lnTo>
                    <a:pt x="579211" y="297524"/>
                  </a:lnTo>
                  <a:lnTo>
                    <a:pt x="581548" y="248818"/>
                  </a:lnTo>
                  <a:lnTo>
                    <a:pt x="565543" y="202757"/>
                  </a:lnTo>
                  <a:lnTo>
                    <a:pt x="540306" y="174453"/>
                  </a:lnTo>
                  <a:close/>
                </a:path>
              </a:pathLst>
            </a:custGeom>
            <a:solidFill>
              <a:srgbClr val="000000"/>
            </a:solidFill>
          </p:spPr>
          <p:txBody>
            <a:bodyPr wrap="square" lIns="0" tIns="0" rIns="0" bIns="0" rtlCol="0"/>
            <a:lstStyle/>
            <a:p>
              <a:endParaRPr/>
            </a:p>
          </p:txBody>
        </p:sp>
        <p:pic>
          <p:nvPicPr>
            <p:cNvPr id="32" name="object 32"/>
            <p:cNvPicPr/>
            <p:nvPr/>
          </p:nvPicPr>
          <p:blipFill>
            <a:blip r:embed="rId5" cstate="print"/>
            <a:stretch>
              <a:fillRect/>
            </a:stretch>
          </p:blipFill>
          <p:spPr>
            <a:xfrm>
              <a:off x="16489572" y="6906699"/>
              <a:ext cx="163864" cy="163864"/>
            </a:xfrm>
            <a:prstGeom prst="rect">
              <a:avLst/>
            </a:prstGeom>
          </p:spPr>
        </p:pic>
        <p:sp>
          <p:nvSpPr>
            <p:cNvPr id="33" name="object 33"/>
            <p:cNvSpPr/>
            <p:nvPr/>
          </p:nvSpPr>
          <p:spPr>
            <a:xfrm>
              <a:off x="16359772" y="6751295"/>
              <a:ext cx="1045210" cy="875665"/>
            </a:xfrm>
            <a:custGeom>
              <a:avLst/>
              <a:gdLst/>
              <a:ahLst/>
              <a:cxnLst/>
              <a:rect l="l" t="t" r="r" b="b"/>
              <a:pathLst>
                <a:path w="1045209" h="875665">
                  <a:moveTo>
                    <a:pt x="165184" y="49518"/>
                  </a:moveTo>
                  <a:lnTo>
                    <a:pt x="23845" y="238507"/>
                  </a:lnTo>
                  <a:lnTo>
                    <a:pt x="2331" y="284025"/>
                  </a:lnTo>
                  <a:lnTo>
                    <a:pt x="0" y="332735"/>
                  </a:lnTo>
                  <a:lnTo>
                    <a:pt x="16010" y="378796"/>
                  </a:lnTo>
                  <a:lnTo>
                    <a:pt x="49525" y="416371"/>
                  </a:lnTo>
                  <a:lnTo>
                    <a:pt x="238513" y="557696"/>
                  </a:lnTo>
                  <a:lnTo>
                    <a:pt x="284030" y="579210"/>
                  </a:lnTo>
                  <a:lnTo>
                    <a:pt x="332735" y="581544"/>
                  </a:lnTo>
                  <a:lnTo>
                    <a:pt x="378792" y="565536"/>
                  </a:lnTo>
                  <a:lnTo>
                    <a:pt x="416364" y="532029"/>
                  </a:lnTo>
                  <a:lnTo>
                    <a:pt x="421800" y="524765"/>
                  </a:lnTo>
                  <a:lnTo>
                    <a:pt x="458122" y="551905"/>
                  </a:lnTo>
                  <a:lnTo>
                    <a:pt x="559747" y="537249"/>
                  </a:lnTo>
                  <a:lnTo>
                    <a:pt x="573324" y="631356"/>
                  </a:lnTo>
                  <a:lnTo>
                    <a:pt x="667431" y="617780"/>
                  </a:lnTo>
                  <a:lnTo>
                    <a:pt x="681451" y="714909"/>
                  </a:lnTo>
                  <a:lnTo>
                    <a:pt x="778594" y="700901"/>
                  </a:lnTo>
                  <a:lnTo>
                    <a:pt x="792170" y="795008"/>
                  </a:lnTo>
                  <a:lnTo>
                    <a:pt x="886277" y="781432"/>
                  </a:lnTo>
                  <a:lnTo>
                    <a:pt x="899879" y="875615"/>
                  </a:lnTo>
                  <a:lnTo>
                    <a:pt x="932035" y="874559"/>
                  </a:lnTo>
                  <a:lnTo>
                    <a:pt x="975145" y="871077"/>
                  </a:lnTo>
                  <a:lnTo>
                    <a:pt x="1015665" y="863730"/>
                  </a:lnTo>
                  <a:lnTo>
                    <a:pt x="1040049" y="851079"/>
                  </a:lnTo>
                  <a:lnTo>
                    <a:pt x="1045044" y="817121"/>
                  </a:lnTo>
                  <a:lnTo>
                    <a:pt x="1037807" y="766783"/>
                  </a:lnTo>
                  <a:lnTo>
                    <a:pt x="1027065" y="721131"/>
                  </a:lnTo>
                  <a:lnTo>
                    <a:pt x="1021545" y="701232"/>
                  </a:lnTo>
                  <a:lnTo>
                    <a:pt x="552267" y="350305"/>
                  </a:lnTo>
                  <a:lnTo>
                    <a:pt x="557690" y="343041"/>
                  </a:lnTo>
                  <a:lnTo>
                    <a:pt x="579211" y="297524"/>
                  </a:lnTo>
                  <a:lnTo>
                    <a:pt x="581548" y="248818"/>
                  </a:lnTo>
                  <a:lnTo>
                    <a:pt x="565543" y="202757"/>
                  </a:lnTo>
                  <a:lnTo>
                    <a:pt x="532036" y="165177"/>
                  </a:lnTo>
                  <a:lnTo>
                    <a:pt x="343047" y="23852"/>
                  </a:lnTo>
                  <a:lnTo>
                    <a:pt x="297529" y="2332"/>
                  </a:lnTo>
                  <a:lnTo>
                    <a:pt x="248819" y="0"/>
                  </a:lnTo>
                  <a:lnTo>
                    <a:pt x="202758" y="16010"/>
                  </a:lnTo>
                  <a:lnTo>
                    <a:pt x="165184" y="49518"/>
                  </a:lnTo>
                  <a:close/>
                </a:path>
              </a:pathLst>
            </a:custGeom>
            <a:ln w="38100">
              <a:solidFill>
                <a:srgbClr val="F7921E"/>
              </a:solidFill>
            </a:ln>
          </p:spPr>
          <p:txBody>
            <a:bodyPr wrap="square" lIns="0" tIns="0" rIns="0" bIns="0" rtlCol="0"/>
            <a:lstStyle/>
            <a:p>
              <a:endParaRPr/>
            </a:p>
          </p:txBody>
        </p:sp>
        <p:pic>
          <p:nvPicPr>
            <p:cNvPr id="34" name="object 34"/>
            <p:cNvPicPr/>
            <p:nvPr/>
          </p:nvPicPr>
          <p:blipFill>
            <a:blip r:embed="rId6" cstate="print"/>
            <a:stretch>
              <a:fillRect/>
            </a:stretch>
          </p:blipFill>
          <p:spPr>
            <a:xfrm>
              <a:off x="16149673" y="7116887"/>
              <a:ext cx="248792" cy="81864"/>
            </a:xfrm>
            <a:prstGeom prst="rect">
              <a:avLst/>
            </a:prstGeom>
          </p:spPr>
        </p:pic>
        <p:sp>
          <p:nvSpPr>
            <p:cNvPr id="35" name="object 35"/>
            <p:cNvSpPr/>
            <p:nvPr/>
          </p:nvSpPr>
          <p:spPr>
            <a:xfrm>
              <a:off x="15730641" y="6272117"/>
              <a:ext cx="907415" cy="897255"/>
            </a:xfrm>
            <a:custGeom>
              <a:avLst/>
              <a:gdLst/>
              <a:ahLst/>
              <a:cxnLst/>
              <a:rect l="l" t="t" r="r" b="b"/>
              <a:pathLst>
                <a:path w="907415" h="897254">
                  <a:moveTo>
                    <a:pt x="354330" y="896735"/>
                  </a:moveTo>
                  <a:lnTo>
                    <a:pt x="308723" y="883905"/>
                  </a:lnTo>
                  <a:lnTo>
                    <a:pt x="264746" y="866444"/>
                  </a:lnTo>
                  <a:lnTo>
                    <a:pt x="222783" y="844508"/>
                  </a:lnTo>
                  <a:lnTo>
                    <a:pt x="183216" y="818255"/>
                  </a:lnTo>
                  <a:lnTo>
                    <a:pt x="146429" y="787844"/>
                  </a:lnTo>
                  <a:lnTo>
                    <a:pt x="112803" y="753433"/>
                  </a:lnTo>
                  <a:lnTo>
                    <a:pt x="82721" y="715179"/>
                  </a:lnTo>
                  <a:lnTo>
                    <a:pt x="56567" y="673240"/>
                  </a:lnTo>
                  <a:lnTo>
                    <a:pt x="34722" y="627774"/>
                  </a:lnTo>
                  <a:lnTo>
                    <a:pt x="19112" y="584015"/>
                  </a:lnTo>
                  <a:lnTo>
                    <a:pt x="8204" y="539758"/>
                  </a:lnTo>
                  <a:lnTo>
                    <a:pt x="1874" y="495299"/>
                  </a:lnTo>
                  <a:lnTo>
                    <a:pt x="0" y="450939"/>
                  </a:lnTo>
                  <a:lnTo>
                    <a:pt x="2457" y="406973"/>
                  </a:lnTo>
                  <a:lnTo>
                    <a:pt x="9122" y="363702"/>
                  </a:lnTo>
                  <a:lnTo>
                    <a:pt x="19872" y="321422"/>
                  </a:lnTo>
                  <a:lnTo>
                    <a:pt x="34584" y="280432"/>
                  </a:lnTo>
                  <a:lnTo>
                    <a:pt x="53134" y="241031"/>
                  </a:lnTo>
                  <a:lnTo>
                    <a:pt x="75399" y="203515"/>
                  </a:lnTo>
                  <a:lnTo>
                    <a:pt x="101255" y="168183"/>
                  </a:lnTo>
                  <a:lnTo>
                    <a:pt x="130579" y="135334"/>
                  </a:lnTo>
                  <a:lnTo>
                    <a:pt x="163247" y="105265"/>
                  </a:lnTo>
                  <a:lnTo>
                    <a:pt x="199137" y="78275"/>
                  </a:lnTo>
                  <a:lnTo>
                    <a:pt x="238125" y="54661"/>
                  </a:lnTo>
                  <a:lnTo>
                    <a:pt x="280086" y="34722"/>
                  </a:lnTo>
                  <a:lnTo>
                    <a:pt x="323847" y="19112"/>
                  </a:lnTo>
                  <a:lnTo>
                    <a:pt x="368107" y="8204"/>
                  </a:lnTo>
                  <a:lnTo>
                    <a:pt x="412567" y="1874"/>
                  </a:lnTo>
                  <a:lnTo>
                    <a:pt x="456929" y="0"/>
                  </a:lnTo>
                  <a:lnTo>
                    <a:pt x="500896" y="2457"/>
                  </a:lnTo>
                  <a:lnTo>
                    <a:pt x="544168" y="9122"/>
                  </a:lnTo>
                  <a:lnTo>
                    <a:pt x="586449" y="19872"/>
                  </a:lnTo>
                  <a:lnTo>
                    <a:pt x="627439" y="34584"/>
                  </a:lnTo>
                  <a:lnTo>
                    <a:pt x="666842" y="53134"/>
                  </a:lnTo>
                  <a:lnTo>
                    <a:pt x="704358" y="75399"/>
                  </a:lnTo>
                  <a:lnTo>
                    <a:pt x="739690" y="101255"/>
                  </a:lnTo>
                  <a:lnTo>
                    <a:pt x="772539" y="130579"/>
                  </a:lnTo>
                  <a:lnTo>
                    <a:pt x="802608" y="163247"/>
                  </a:lnTo>
                  <a:lnTo>
                    <a:pt x="829598" y="199137"/>
                  </a:lnTo>
                  <a:lnTo>
                    <a:pt x="853212" y="238125"/>
                  </a:lnTo>
                  <a:lnTo>
                    <a:pt x="873151" y="280086"/>
                  </a:lnTo>
                  <a:lnTo>
                    <a:pt x="890460" y="329654"/>
                  </a:lnTo>
                  <a:lnTo>
                    <a:pt x="901770" y="379808"/>
                  </a:lnTo>
                  <a:lnTo>
                    <a:pt x="907260" y="430118"/>
                  </a:lnTo>
                  <a:lnTo>
                    <a:pt x="907107" y="480151"/>
                  </a:lnTo>
                  <a:lnTo>
                    <a:pt x="901491" y="529476"/>
                  </a:lnTo>
                  <a:lnTo>
                    <a:pt x="890589" y="577661"/>
                  </a:lnTo>
                  <a:lnTo>
                    <a:pt x="874581" y="624275"/>
                  </a:lnTo>
                  <a:lnTo>
                    <a:pt x="853645" y="668885"/>
                  </a:lnTo>
                  <a:lnTo>
                    <a:pt x="827958" y="711059"/>
                  </a:lnTo>
                  <a:lnTo>
                    <a:pt x="797700" y="750367"/>
                  </a:lnTo>
                </a:path>
              </a:pathLst>
            </a:custGeom>
            <a:ln w="38099">
              <a:solidFill>
                <a:srgbClr val="F7921E"/>
              </a:solidFill>
            </a:ln>
          </p:spPr>
          <p:txBody>
            <a:bodyPr wrap="square" lIns="0" tIns="0" rIns="0" bIns="0" rtlCol="0"/>
            <a:lstStyle/>
            <a:p>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0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childTnLst>
                                </p:cTn>
                              </p:par>
                            </p:childTnLst>
                          </p:cTn>
                        </p:par>
                        <p:par>
                          <p:cTn id="8" fill="hold">
                            <p:stCondLst>
                              <p:cond delay="3000"/>
                            </p:stCondLst>
                            <p:childTnLst>
                              <p:par>
                                <p:cTn id="9" presetID="10" presetClass="entr" presetSubtype="0" repeatCount="0"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1000"/>
                                        <p:tgtEl>
                                          <p:spTgt spid="24"/>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239850" y="2184400"/>
            <a:ext cx="4862398" cy="787400"/>
          </a:xfrm>
          <a:prstGeom prst="rect">
            <a:avLst/>
          </a:prstGeom>
        </p:spPr>
        <p:txBody>
          <a:bodyPr vert="horz" wrap="square" lIns="0" tIns="12700" rIns="0" bIns="0" rtlCol="0">
            <a:spAutoFit/>
          </a:bodyPr>
          <a:lstStyle/>
          <a:p>
            <a:pPr marL="33655">
              <a:lnSpc>
                <a:spcPct val="100000"/>
              </a:lnSpc>
              <a:spcBef>
                <a:spcPts val="100"/>
              </a:spcBef>
            </a:pPr>
            <a:r>
              <a:rPr spc="130" dirty="0"/>
              <a:t>Our</a:t>
            </a:r>
            <a:r>
              <a:rPr spc="315" dirty="0"/>
              <a:t> </a:t>
            </a:r>
            <a:r>
              <a:rPr spc="200" dirty="0"/>
              <a:t>philosophy:</a:t>
            </a:r>
          </a:p>
        </p:txBody>
      </p:sp>
      <p:sp>
        <p:nvSpPr>
          <p:cNvPr id="3" name="object 3"/>
          <p:cNvSpPr txBox="1"/>
          <p:nvPr/>
        </p:nvSpPr>
        <p:spPr>
          <a:xfrm>
            <a:off x="5068150" y="3968948"/>
            <a:ext cx="9205798" cy="1949252"/>
          </a:xfrm>
          <a:prstGeom prst="rect">
            <a:avLst/>
          </a:prstGeom>
        </p:spPr>
        <p:txBody>
          <a:bodyPr vert="horz" wrap="square" lIns="0" tIns="101600" rIns="0" bIns="0" rtlCol="0">
            <a:spAutoFit/>
          </a:bodyPr>
          <a:lstStyle/>
          <a:p>
            <a:pPr algn="ctr">
              <a:lnSpc>
                <a:spcPct val="100000"/>
              </a:lnSpc>
              <a:spcBef>
                <a:spcPts val="800"/>
              </a:spcBef>
            </a:pPr>
            <a:r>
              <a:rPr sz="4000" b="1" spc="30" dirty="0">
                <a:solidFill>
                  <a:srgbClr val="FFFFFF"/>
                </a:solidFill>
                <a:latin typeface="ProximaNova-Semibold"/>
                <a:cs typeface="ProximaNova-Semibold"/>
              </a:rPr>
              <a:t>“When</a:t>
            </a:r>
            <a:r>
              <a:rPr sz="4000" b="1" spc="70" dirty="0">
                <a:solidFill>
                  <a:srgbClr val="FFFFFF"/>
                </a:solidFill>
                <a:latin typeface="ProximaNova-Semibold"/>
                <a:cs typeface="ProximaNova-Semibold"/>
              </a:rPr>
              <a:t> </a:t>
            </a:r>
            <a:r>
              <a:rPr sz="4000" b="1" spc="30" dirty="0">
                <a:solidFill>
                  <a:srgbClr val="FFFFFF"/>
                </a:solidFill>
                <a:latin typeface="ProximaNova-Semibold"/>
                <a:cs typeface="ProximaNova-Semibold"/>
              </a:rPr>
              <a:t>people</a:t>
            </a:r>
            <a:r>
              <a:rPr sz="4000" b="1" spc="70" dirty="0">
                <a:solidFill>
                  <a:srgbClr val="FFFFFF"/>
                </a:solidFill>
                <a:latin typeface="ProximaNova-Semibold"/>
                <a:cs typeface="ProximaNova-Semibold"/>
              </a:rPr>
              <a:t> </a:t>
            </a:r>
            <a:r>
              <a:rPr sz="4000" b="1" spc="25" dirty="0">
                <a:solidFill>
                  <a:srgbClr val="FFFFFF"/>
                </a:solidFill>
                <a:latin typeface="ProximaNova-Semibold"/>
                <a:cs typeface="ProximaNova-Semibold"/>
              </a:rPr>
              <a:t>are</a:t>
            </a:r>
            <a:r>
              <a:rPr sz="4000" b="1" spc="70" dirty="0">
                <a:solidFill>
                  <a:srgbClr val="FFFFFF"/>
                </a:solidFill>
                <a:latin typeface="ProximaNova-Semibold"/>
                <a:cs typeface="ProximaNova-Semibold"/>
              </a:rPr>
              <a:t> </a:t>
            </a:r>
            <a:r>
              <a:rPr sz="4000" b="1" spc="35" dirty="0">
                <a:solidFill>
                  <a:srgbClr val="FFFFFF"/>
                </a:solidFill>
                <a:latin typeface="ProximaNova-Semibold"/>
                <a:cs typeface="ProximaNova-Semibold"/>
              </a:rPr>
              <a:t>informed</a:t>
            </a:r>
            <a:r>
              <a:rPr sz="4000" b="1" spc="75" dirty="0">
                <a:solidFill>
                  <a:srgbClr val="FFFFFF"/>
                </a:solidFill>
                <a:latin typeface="ProximaNova-Semibold"/>
                <a:cs typeface="ProximaNova-Semibold"/>
              </a:rPr>
              <a:t> </a:t>
            </a:r>
            <a:r>
              <a:rPr sz="4000" b="1" spc="40" dirty="0">
                <a:solidFill>
                  <a:srgbClr val="FFFFFF"/>
                </a:solidFill>
                <a:latin typeface="ProximaNova-Semibold"/>
                <a:cs typeface="ProximaNova-Semibold"/>
              </a:rPr>
              <a:t>and</a:t>
            </a:r>
            <a:r>
              <a:rPr lang="en-US" sz="4000" dirty="0">
                <a:latin typeface="ProximaNova-Semibold"/>
                <a:cs typeface="ProximaNova-Semibold"/>
              </a:rPr>
              <a:t> </a:t>
            </a:r>
            <a:r>
              <a:rPr sz="4000" b="1" spc="35" dirty="0">
                <a:solidFill>
                  <a:srgbClr val="FFFFFF"/>
                </a:solidFill>
                <a:latin typeface="ProximaNova-Semibold"/>
                <a:cs typeface="ProximaNova-Semibold"/>
              </a:rPr>
              <a:t>prepared,</a:t>
            </a:r>
            <a:r>
              <a:rPr sz="4000" b="1" spc="60" dirty="0">
                <a:solidFill>
                  <a:srgbClr val="FFFFFF"/>
                </a:solidFill>
                <a:latin typeface="ProximaNova-Semibold"/>
                <a:cs typeface="ProximaNova-Semibold"/>
              </a:rPr>
              <a:t> </a:t>
            </a:r>
            <a:r>
              <a:rPr sz="4000" b="1" spc="30" dirty="0">
                <a:solidFill>
                  <a:srgbClr val="FFFFFF"/>
                </a:solidFill>
                <a:latin typeface="ProximaNova-Semibold"/>
                <a:cs typeface="ProximaNova-Semibold"/>
              </a:rPr>
              <a:t>they</a:t>
            </a:r>
            <a:r>
              <a:rPr sz="4000" b="1" spc="60" dirty="0">
                <a:solidFill>
                  <a:srgbClr val="FFFFFF"/>
                </a:solidFill>
                <a:latin typeface="ProximaNova-Semibold"/>
                <a:cs typeface="ProximaNova-Semibold"/>
              </a:rPr>
              <a:t> </a:t>
            </a:r>
            <a:r>
              <a:rPr sz="4000" b="1" spc="5" dirty="0">
                <a:solidFill>
                  <a:srgbClr val="FFFFFF"/>
                </a:solidFill>
                <a:latin typeface="ProximaNova-Semibold"/>
                <a:cs typeface="ProximaNova-Semibold"/>
              </a:rPr>
              <a:t>make</a:t>
            </a:r>
            <a:r>
              <a:rPr sz="4000" b="1" spc="60" dirty="0">
                <a:solidFill>
                  <a:srgbClr val="FFFFFF"/>
                </a:solidFill>
                <a:latin typeface="ProximaNova-Semibold"/>
                <a:cs typeface="ProximaNova-Semibold"/>
              </a:rPr>
              <a:t> </a:t>
            </a:r>
            <a:r>
              <a:rPr sz="4000" b="1" spc="30" dirty="0">
                <a:solidFill>
                  <a:srgbClr val="FFFFFF"/>
                </a:solidFill>
                <a:latin typeface="ProximaNova-Semibold"/>
                <a:cs typeface="ProximaNova-Semibold"/>
              </a:rPr>
              <a:t>better</a:t>
            </a:r>
            <a:r>
              <a:rPr sz="4000" b="1" spc="65" dirty="0">
                <a:solidFill>
                  <a:srgbClr val="FFFFFF"/>
                </a:solidFill>
                <a:latin typeface="ProximaNova-Semibold"/>
                <a:cs typeface="ProximaNova-Semibold"/>
              </a:rPr>
              <a:t> </a:t>
            </a:r>
            <a:r>
              <a:rPr sz="4000" b="1" spc="40" dirty="0">
                <a:solidFill>
                  <a:srgbClr val="FFFFFF"/>
                </a:solidFill>
                <a:latin typeface="ProximaNova-Semibold"/>
                <a:cs typeface="ProximaNova-Semibold"/>
              </a:rPr>
              <a:t>decisions </a:t>
            </a:r>
            <a:r>
              <a:rPr sz="4000" b="1" spc="-1015" dirty="0">
                <a:solidFill>
                  <a:srgbClr val="FFFFFF"/>
                </a:solidFill>
                <a:latin typeface="ProximaNova-Semibold"/>
                <a:cs typeface="ProximaNova-Semibold"/>
              </a:rPr>
              <a:t> </a:t>
            </a:r>
            <a:r>
              <a:rPr sz="4000" b="1" spc="25" dirty="0">
                <a:solidFill>
                  <a:srgbClr val="FFFFFF"/>
                </a:solidFill>
                <a:latin typeface="ProximaNova-Semibold"/>
                <a:cs typeface="ProximaNova-Semibold"/>
              </a:rPr>
              <a:t>and</a:t>
            </a:r>
            <a:r>
              <a:rPr sz="4000" b="1" spc="75" dirty="0">
                <a:solidFill>
                  <a:srgbClr val="FFFFFF"/>
                </a:solidFill>
                <a:latin typeface="ProximaNova-Semibold"/>
                <a:cs typeface="ProximaNova-Semibold"/>
              </a:rPr>
              <a:t> </a:t>
            </a:r>
            <a:r>
              <a:rPr sz="4000" b="1" spc="30" dirty="0">
                <a:solidFill>
                  <a:srgbClr val="FFFFFF"/>
                </a:solidFill>
                <a:latin typeface="ProximaNova-Semibold"/>
                <a:cs typeface="ProximaNova-Semibold"/>
              </a:rPr>
              <a:t>achieve</a:t>
            </a:r>
            <a:r>
              <a:rPr sz="4000" b="1" spc="80" dirty="0">
                <a:solidFill>
                  <a:srgbClr val="FFFFFF"/>
                </a:solidFill>
                <a:latin typeface="ProximaNova-Semibold"/>
                <a:cs typeface="ProximaNova-Semibold"/>
              </a:rPr>
              <a:t> </a:t>
            </a:r>
            <a:r>
              <a:rPr sz="4000" b="1" spc="30" dirty="0">
                <a:solidFill>
                  <a:srgbClr val="FFFFFF"/>
                </a:solidFill>
                <a:latin typeface="ProximaNova-Semibold"/>
                <a:cs typeface="ProximaNova-Semibold"/>
              </a:rPr>
              <a:t>greater</a:t>
            </a:r>
            <a:r>
              <a:rPr sz="4000" b="1" spc="75" dirty="0">
                <a:solidFill>
                  <a:srgbClr val="FFFFFF"/>
                </a:solidFill>
                <a:latin typeface="ProximaNova-Semibold"/>
                <a:cs typeface="ProximaNova-Semibold"/>
              </a:rPr>
              <a:t> </a:t>
            </a:r>
            <a:r>
              <a:rPr lang="en-US" sz="4000" b="1" dirty="0">
                <a:solidFill>
                  <a:srgbClr val="FFFFFF"/>
                </a:solidFill>
                <a:latin typeface="ProximaNova-Semibold"/>
                <a:cs typeface="ProximaNova-Semibold"/>
              </a:rPr>
              <a:t>success</a:t>
            </a:r>
            <a:r>
              <a:rPr sz="4000" b="1" dirty="0">
                <a:solidFill>
                  <a:srgbClr val="FFFFFF"/>
                </a:solidFill>
                <a:latin typeface="ProximaNova-Semibold"/>
                <a:cs typeface="ProximaNova-Semibold"/>
              </a:rPr>
              <a:t>.”</a:t>
            </a:r>
            <a:endParaRPr sz="4000" dirty="0">
              <a:latin typeface="ProximaNova-Semibold"/>
              <a:cs typeface="ProximaNova-Semibold"/>
            </a:endParaRPr>
          </a:p>
        </p:txBody>
      </p:sp>
      <p:cxnSp>
        <p:nvCxnSpPr>
          <p:cNvPr id="5" name="Straight Connector 4">
            <a:extLst>
              <a:ext uri="{FF2B5EF4-FFF2-40B4-BE49-F238E27FC236}">
                <a16:creationId xmlns:a16="http://schemas.microsoft.com/office/drawing/2014/main" id="{40ABDAF9-E6B5-DD46-90AF-6C4D6642B113}"/>
              </a:ext>
            </a:extLst>
          </p:cNvPr>
          <p:cNvCxnSpPr>
            <a:cxnSpLocks/>
          </p:cNvCxnSpPr>
          <p:nvPr/>
        </p:nvCxnSpPr>
        <p:spPr>
          <a:xfrm>
            <a:off x="7308850" y="3022600"/>
            <a:ext cx="4572000" cy="0"/>
          </a:xfrm>
          <a:prstGeom prst="line">
            <a:avLst/>
          </a:prstGeom>
          <a:ln w="41275">
            <a:solidFill>
              <a:schemeClr val="accent6"/>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10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p:tgtEl>
                                          <p:spTgt spid="5"/>
                                        </p:tgtEl>
                                        <p:attrNameLst>
                                          <p:attrName>ppt_x</p:attrName>
                                        </p:attrNameLst>
                                      </p:cBhvr>
                                      <p:tavLst>
                                        <p:tav tm="0">
                                          <p:val>
                                            <p:strVal val="#ppt_x-#ppt_w*1.125000"/>
                                          </p:val>
                                        </p:tav>
                                        <p:tav tm="100000">
                                          <p:val>
                                            <p:strVal val="#ppt_x"/>
                                          </p:val>
                                        </p:tav>
                                      </p:tavLst>
                                    </p:anim>
                                    <p:animEffect transition="in" filter="wipe(right)">
                                      <p:cBhvr>
                                        <p:cTn id="8"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850261" y="1226542"/>
            <a:ext cx="15375890" cy="574040"/>
          </a:xfrm>
          <a:prstGeom prst="rect">
            <a:avLst/>
          </a:prstGeom>
        </p:spPr>
        <p:txBody>
          <a:bodyPr vert="horz" wrap="square" lIns="0" tIns="12700" rIns="0" bIns="0" rtlCol="0">
            <a:spAutoFit/>
          </a:bodyPr>
          <a:lstStyle/>
          <a:p>
            <a:pPr marL="12700">
              <a:lnSpc>
                <a:spcPct val="100000"/>
              </a:lnSpc>
              <a:spcBef>
                <a:spcPts val="100"/>
              </a:spcBef>
            </a:pPr>
            <a:r>
              <a:rPr sz="3600" spc="30" dirty="0">
                <a:latin typeface="ProximaNova-Medium"/>
                <a:cs typeface="ProximaNova-Medium"/>
              </a:rPr>
              <a:t>Deciding</a:t>
            </a:r>
            <a:r>
              <a:rPr sz="3600" spc="70" dirty="0">
                <a:latin typeface="ProximaNova-Medium"/>
                <a:cs typeface="ProximaNova-Medium"/>
              </a:rPr>
              <a:t> </a:t>
            </a:r>
            <a:r>
              <a:rPr sz="3600" spc="15" dirty="0">
                <a:latin typeface="ProximaNova-Medium"/>
                <a:cs typeface="ProximaNova-Medium"/>
              </a:rPr>
              <a:t>to</a:t>
            </a:r>
            <a:r>
              <a:rPr sz="3600" spc="70" dirty="0">
                <a:latin typeface="ProximaNova-Medium"/>
                <a:cs typeface="ProximaNova-Medium"/>
              </a:rPr>
              <a:t> </a:t>
            </a:r>
            <a:r>
              <a:rPr sz="3600" spc="20" dirty="0">
                <a:latin typeface="ProximaNova-Medium"/>
                <a:cs typeface="ProximaNova-Medium"/>
              </a:rPr>
              <a:t>buy</a:t>
            </a:r>
            <a:r>
              <a:rPr sz="3600" spc="70" dirty="0">
                <a:latin typeface="ProximaNova-Medium"/>
                <a:cs typeface="ProximaNova-Medium"/>
              </a:rPr>
              <a:t> </a:t>
            </a:r>
            <a:r>
              <a:rPr sz="3600" dirty="0">
                <a:latin typeface="ProximaNova-Medium"/>
                <a:cs typeface="ProximaNova-Medium"/>
              </a:rPr>
              <a:t>a</a:t>
            </a:r>
            <a:r>
              <a:rPr sz="3600" spc="70" dirty="0">
                <a:latin typeface="ProximaNova-Medium"/>
                <a:cs typeface="ProximaNova-Medium"/>
              </a:rPr>
              <a:t> </a:t>
            </a:r>
            <a:r>
              <a:rPr sz="3600" spc="25" dirty="0">
                <a:latin typeface="ProximaNova-Medium"/>
                <a:cs typeface="ProximaNova-Medium"/>
              </a:rPr>
              <a:t>home:</a:t>
            </a:r>
            <a:r>
              <a:rPr sz="3600" spc="70" dirty="0">
                <a:latin typeface="ProximaNova-Medium"/>
                <a:cs typeface="ProximaNova-Medium"/>
              </a:rPr>
              <a:t> </a:t>
            </a:r>
            <a:r>
              <a:rPr sz="3600" spc="25" dirty="0">
                <a:latin typeface="ProximaNova-Medium"/>
                <a:cs typeface="ProximaNova-Medium"/>
              </a:rPr>
              <a:t>What</a:t>
            </a:r>
            <a:r>
              <a:rPr sz="3600" spc="70" dirty="0">
                <a:latin typeface="ProximaNova-Medium"/>
                <a:cs typeface="ProximaNova-Medium"/>
              </a:rPr>
              <a:t> </a:t>
            </a:r>
            <a:r>
              <a:rPr sz="3600" spc="30" dirty="0">
                <a:latin typeface="ProximaNova-Medium"/>
                <a:cs typeface="ProximaNova-Medium"/>
              </a:rPr>
              <a:t>information</a:t>
            </a:r>
            <a:r>
              <a:rPr sz="3600" spc="70" dirty="0">
                <a:latin typeface="ProximaNova-Medium"/>
                <a:cs typeface="ProximaNova-Medium"/>
              </a:rPr>
              <a:t> </a:t>
            </a:r>
            <a:r>
              <a:rPr sz="3600" spc="15" dirty="0">
                <a:latin typeface="ProximaNova-Medium"/>
                <a:cs typeface="ProximaNova-Medium"/>
              </a:rPr>
              <a:t>do</a:t>
            </a:r>
            <a:r>
              <a:rPr sz="3600" spc="75" dirty="0">
                <a:latin typeface="ProximaNova-Medium"/>
                <a:cs typeface="ProximaNova-Medium"/>
              </a:rPr>
              <a:t> </a:t>
            </a:r>
            <a:r>
              <a:rPr sz="3600" dirty="0">
                <a:latin typeface="ProximaNova-Medium"/>
                <a:cs typeface="ProximaNova-Medium"/>
              </a:rPr>
              <a:t>I</a:t>
            </a:r>
            <a:r>
              <a:rPr sz="3600" spc="70" dirty="0">
                <a:latin typeface="ProximaNova-Medium"/>
                <a:cs typeface="ProximaNova-Medium"/>
              </a:rPr>
              <a:t> </a:t>
            </a:r>
            <a:r>
              <a:rPr sz="3600" spc="25" dirty="0">
                <a:latin typeface="ProximaNova-Medium"/>
                <a:cs typeface="ProximaNova-Medium"/>
              </a:rPr>
              <a:t>need</a:t>
            </a:r>
            <a:r>
              <a:rPr sz="3600" spc="70" dirty="0">
                <a:latin typeface="ProximaNova-Medium"/>
                <a:cs typeface="ProximaNova-Medium"/>
              </a:rPr>
              <a:t> </a:t>
            </a:r>
            <a:r>
              <a:rPr sz="3600" spc="20" dirty="0">
                <a:latin typeface="ProximaNova-Medium"/>
                <a:cs typeface="ProximaNova-Medium"/>
              </a:rPr>
              <a:t>and</a:t>
            </a:r>
            <a:r>
              <a:rPr sz="3600" spc="70" dirty="0">
                <a:latin typeface="ProximaNova-Medium"/>
                <a:cs typeface="ProximaNova-Medium"/>
              </a:rPr>
              <a:t> </a:t>
            </a:r>
            <a:r>
              <a:rPr sz="3600" spc="25" dirty="0">
                <a:latin typeface="ProximaNova-Medium"/>
                <a:cs typeface="ProximaNova-Medium"/>
              </a:rPr>
              <a:t>where</a:t>
            </a:r>
            <a:r>
              <a:rPr sz="3600" spc="70" dirty="0">
                <a:latin typeface="ProximaNova-Medium"/>
                <a:cs typeface="ProximaNova-Medium"/>
              </a:rPr>
              <a:t> </a:t>
            </a:r>
            <a:r>
              <a:rPr sz="3600" spc="15" dirty="0">
                <a:latin typeface="ProximaNova-Medium"/>
                <a:cs typeface="ProximaNova-Medium"/>
              </a:rPr>
              <a:t>do</a:t>
            </a:r>
            <a:r>
              <a:rPr sz="3600" spc="70" dirty="0">
                <a:latin typeface="ProximaNova-Medium"/>
                <a:cs typeface="ProximaNova-Medium"/>
              </a:rPr>
              <a:t> </a:t>
            </a:r>
            <a:r>
              <a:rPr sz="3600" dirty="0">
                <a:latin typeface="ProximaNova-Medium"/>
                <a:cs typeface="ProximaNova-Medium"/>
              </a:rPr>
              <a:t>I</a:t>
            </a:r>
            <a:r>
              <a:rPr sz="3600" spc="70" dirty="0">
                <a:latin typeface="ProximaNova-Medium"/>
                <a:cs typeface="ProximaNova-Medium"/>
              </a:rPr>
              <a:t> </a:t>
            </a:r>
            <a:r>
              <a:rPr sz="3600" spc="20" dirty="0">
                <a:latin typeface="ProximaNova-Medium"/>
                <a:cs typeface="ProximaNova-Medium"/>
              </a:rPr>
              <a:t>get</a:t>
            </a:r>
            <a:r>
              <a:rPr sz="3600" spc="70" dirty="0">
                <a:latin typeface="ProximaNova-Medium"/>
                <a:cs typeface="ProximaNova-Medium"/>
              </a:rPr>
              <a:t> </a:t>
            </a:r>
            <a:r>
              <a:rPr sz="3600" spc="35" dirty="0">
                <a:latin typeface="ProximaNova-Medium"/>
                <a:cs typeface="ProximaNova-Medium"/>
              </a:rPr>
              <a:t>it?</a:t>
            </a:r>
            <a:endParaRPr sz="3600">
              <a:latin typeface="ProximaNova-Medium"/>
              <a:cs typeface="ProximaNova-Medium"/>
            </a:endParaRPr>
          </a:p>
        </p:txBody>
      </p:sp>
      <p:sp>
        <p:nvSpPr>
          <p:cNvPr id="3" name="object 3"/>
          <p:cNvSpPr txBox="1"/>
          <p:nvPr/>
        </p:nvSpPr>
        <p:spPr>
          <a:xfrm>
            <a:off x="1850261" y="2877491"/>
            <a:ext cx="7188200" cy="3066415"/>
          </a:xfrm>
          <a:prstGeom prst="rect">
            <a:avLst/>
          </a:prstGeom>
        </p:spPr>
        <p:txBody>
          <a:bodyPr vert="horz" wrap="square" lIns="0" tIns="12700" rIns="0" bIns="0" rtlCol="0">
            <a:spAutoFit/>
          </a:bodyPr>
          <a:lstStyle/>
          <a:p>
            <a:pPr marL="12700">
              <a:lnSpc>
                <a:spcPct val="100000"/>
              </a:lnSpc>
              <a:spcBef>
                <a:spcPts val="100"/>
              </a:spcBef>
            </a:pPr>
            <a:r>
              <a:rPr sz="3600" spc="30" dirty="0">
                <a:solidFill>
                  <a:srgbClr val="FFFFFF"/>
                </a:solidFill>
                <a:latin typeface="ProximaNova-Medium"/>
                <a:cs typeface="ProximaNova-Medium"/>
              </a:rPr>
              <a:t>Questions</a:t>
            </a:r>
            <a:r>
              <a:rPr sz="3600" spc="55" dirty="0">
                <a:solidFill>
                  <a:srgbClr val="FFFFFF"/>
                </a:solidFill>
                <a:latin typeface="ProximaNova-Medium"/>
                <a:cs typeface="ProximaNova-Medium"/>
              </a:rPr>
              <a:t> </a:t>
            </a:r>
            <a:r>
              <a:rPr sz="3600" spc="20" dirty="0">
                <a:solidFill>
                  <a:srgbClr val="FFFFFF"/>
                </a:solidFill>
                <a:latin typeface="ProximaNova-Medium"/>
                <a:cs typeface="ProximaNova-Medium"/>
              </a:rPr>
              <a:t>for</a:t>
            </a:r>
            <a:r>
              <a:rPr sz="3600" spc="55" dirty="0">
                <a:solidFill>
                  <a:srgbClr val="FFFFFF"/>
                </a:solidFill>
                <a:latin typeface="ProximaNova-Medium"/>
                <a:cs typeface="ProximaNova-Medium"/>
              </a:rPr>
              <a:t> </a:t>
            </a:r>
            <a:r>
              <a:rPr sz="3600" spc="35" dirty="0">
                <a:solidFill>
                  <a:srgbClr val="F7921E"/>
                </a:solidFill>
                <a:latin typeface="ProximaNova-Medium"/>
                <a:cs typeface="ProximaNova-Medium"/>
              </a:rPr>
              <a:t>yourself:</a:t>
            </a:r>
            <a:endParaRPr sz="3600" dirty="0">
              <a:latin typeface="ProximaNova-Medium"/>
              <a:cs typeface="ProximaNova-Medium"/>
            </a:endParaRPr>
          </a:p>
          <a:p>
            <a:pPr marL="749300" indent="-280670">
              <a:lnSpc>
                <a:spcPct val="100000"/>
              </a:lnSpc>
              <a:spcBef>
                <a:spcPts val="2580"/>
              </a:spcBef>
              <a:buAutoNum type="arabicPeriod"/>
              <a:tabLst>
                <a:tab pos="749935" algn="l"/>
              </a:tabLst>
            </a:pPr>
            <a:r>
              <a:rPr sz="2700" spc="15" dirty="0">
                <a:solidFill>
                  <a:srgbClr val="FFFFFF"/>
                </a:solidFill>
                <a:latin typeface="ProximaNova-Light"/>
                <a:cs typeface="ProximaNova-Light"/>
              </a:rPr>
              <a:t>Why</a:t>
            </a:r>
            <a:r>
              <a:rPr sz="2700" spc="45" dirty="0">
                <a:solidFill>
                  <a:srgbClr val="FFFFFF"/>
                </a:solidFill>
                <a:latin typeface="ProximaNova-Light"/>
                <a:cs typeface="ProximaNova-Light"/>
              </a:rPr>
              <a:t> </a:t>
            </a:r>
            <a:r>
              <a:rPr sz="2700" spc="10" dirty="0">
                <a:solidFill>
                  <a:srgbClr val="FFFFFF"/>
                </a:solidFill>
                <a:latin typeface="ProximaNova-Light"/>
                <a:cs typeface="ProximaNova-Light"/>
              </a:rPr>
              <a:t>do</a:t>
            </a:r>
            <a:r>
              <a:rPr sz="2700" spc="45" dirty="0">
                <a:solidFill>
                  <a:srgbClr val="FFFFFF"/>
                </a:solidFill>
                <a:latin typeface="ProximaNova-Light"/>
                <a:cs typeface="ProximaNova-Light"/>
              </a:rPr>
              <a:t> </a:t>
            </a:r>
            <a:r>
              <a:rPr sz="2700" spc="15" dirty="0">
                <a:solidFill>
                  <a:srgbClr val="FFFFFF"/>
                </a:solidFill>
                <a:latin typeface="ProximaNova-Light"/>
                <a:cs typeface="ProximaNova-Light"/>
              </a:rPr>
              <a:t>you</a:t>
            </a:r>
            <a:r>
              <a:rPr sz="2700" spc="45" dirty="0">
                <a:solidFill>
                  <a:srgbClr val="FFFFFF"/>
                </a:solidFill>
                <a:latin typeface="ProximaNova-Light"/>
                <a:cs typeface="ProximaNova-Light"/>
              </a:rPr>
              <a:t> </a:t>
            </a:r>
            <a:r>
              <a:rPr sz="2700" spc="15" dirty="0">
                <a:solidFill>
                  <a:srgbClr val="FFFFFF"/>
                </a:solidFill>
                <a:latin typeface="ProximaNova-Light"/>
                <a:cs typeface="ProximaNova-Light"/>
              </a:rPr>
              <a:t>want</a:t>
            </a:r>
            <a:r>
              <a:rPr sz="2700" spc="45" dirty="0">
                <a:solidFill>
                  <a:srgbClr val="FFFFFF"/>
                </a:solidFill>
                <a:latin typeface="ProximaNova-Light"/>
                <a:cs typeface="ProximaNova-Light"/>
              </a:rPr>
              <a:t> </a:t>
            </a:r>
            <a:r>
              <a:rPr sz="2700" spc="10" dirty="0">
                <a:solidFill>
                  <a:srgbClr val="FFFFFF"/>
                </a:solidFill>
                <a:latin typeface="ProximaNova-Light"/>
                <a:cs typeface="ProximaNova-Light"/>
              </a:rPr>
              <a:t>to</a:t>
            </a:r>
            <a:r>
              <a:rPr sz="2700" spc="45" dirty="0">
                <a:solidFill>
                  <a:srgbClr val="FFFFFF"/>
                </a:solidFill>
                <a:latin typeface="ProximaNova-Light"/>
                <a:cs typeface="ProximaNova-Light"/>
              </a:rPr>
              <a:t> </a:t>
            </a:r>
            <a:r>
              <a:rPr sz="2700" spc="15" dirty="0">
                <a:solidFill>
                  <a:srgbClr val="FFFFFF"/>
                </a:solidFill>
                <a:latin typeface="ProximaNova-Light"/>
                <a:cs typeface="ProximaNova-Light"/>
              </a:rPr>
              <a:t>buy</a:t>
            </a:r>
            <a:r>
              <a:rPr sz="2700" spc="45" dirty="0">
                <a:solidFill>
                  <a:srgbClr val="FFFFFF"/>
                </a:solidFill>
                <a:latin typeface="ProximaNova-Light"/>
                <a:cs typeface="ProximaNova-Light"/>
              </a:rPr>
              <a:t> </a:t>
            </a:r>
            <a:r>
              <a:rPr sz="2700" dirty="0">
                <a:solidFill>
                  <a:srgbClr val="FFFFFF"/>
                </a:solidFill>
                <a:latin typeface="ProximaNova-Light"/>
                <a:cs typeface="ProximaNova-Light"/>
              </a:rPr>
              <a:t>a</a:t>
            </a:r>
            <a:r>
              <a:rPr sz="2700" spc="45" dirty="0">
                <a:solidFill>
                  <a:srgbClr val="FFFFFF"/>
                </a:solidFill>
                <a:latin typeface="ProximaNova-Light"/>
                <a:cs typeface="ProximaNova-Light"/>
              </a:rPr>
              <a:t> </a:t>
            </a:r>
            <a:r>
              <a:rPr sz="2700" dirty="0">
                <a:solidFill>
                  <a:srgbClr val="FFFFFF"/>
                </a:solidFill>
                <a:latin typeface="ProximaNova-Light"/>
                <a:cs typeface="ProximaNova-Light"/>
              </a:rPr>
              <a:t>home?</a:t>
            </a:r>
            <a:endParaRPr sz="2700" dirty="0">
              <a:latin typeface="ProximaNova-Light"/>
              <a:cs typeface="ProximaNova-Light"/>
            </a:endParaRPr>
          </a:p>
          <a:p>
            <a:pPr marL="843280" indent="-374650">
              <a:lnSpc>
                <a:spcPct val="100000"/>
              </a:lnSpc>
              <a:spcBef>
                <a:spcPts val="1360"/>
              </a:spcBef>
              <a:buAutoNum type="arabicPeriod"/>
              <a:tabLst>
                <a:tab pos="843915" algn="l"/>
              </a:tabLst>
            </a:pPr>
            <a:r>
              <a:rPr sz="2700" spc="15" dirty="0">
                <a:solidFill>
                  <a:srgbClr val="FFFFFF"/>
                </a:solidFill>
                <a:latin typeface="ProximaNova-Light"/>
                <a:cs typeface="ProximaNova-Light"/>
              </a:rPr>
              <a:t>What</a:t>
            </a:r>
            <a:r>
              <a:rPr sz="2700" spc="45" dirty="0">
                <a:solidFill>
                  <a:srgbClr val="FFFFFF"/>
                </a:solidFill>
                <a:latin typeface="ProximaNova-Light"/>
                <a:cs typeface="ProximaNova-Light"/>
              </a:rPr>
              <a:t> </a:t>
            </a:r>
            <a:r>
              <a:rPr sz="2700" spc="15" dirty="0">
                <a:solidFill>
                  <a:srgbClr val="FFFFFF"/>
                </a:solidFill>
                <a:latin typeface="ProximaNova-Light"/>
                <a:cs typeface="ProximaNova-Light"/>
              </a:rPr>
              <a:t>type</a:t>
            </a:r>
            <a:r>
              <a:rPr sz="2700" spc="50" dirty="0">
                <a:solidFill>
                  <a:srgbClr val="FFFFFF"/>
                </a:solidFill>
                <a:latin typeface="ProximaNova-Light"/>
                <a:cs typeface="ProximaNova-Light"/>
              </a:rPr>
              <a:t> </a:t>
            </a:r>
            <a:r>
              <a:rPr sz="2700" spc="10" dirty="0">
                <a:solidFill>
                  <a:srgbClr val="FFFFFF"/>
                </a:solidFill>
                <a:latin typeface="ProximaNova-Light"/>
                <a:cs typeface="ProximaNova-Light"/>
              </a:rPr>
              <a:t>of</a:t>
            </a:r>
            <a:r>
              <a:rPr sz="2700" spc="50" dirty="0">
                <a:solidFill>
                  <a:srgbClr val="FFFFFF"/>
                </a:solidFill>
                <a:latin typeface="ProximaNova-Light"/>
                <a:cs typeface="ProximaNova-Light"/>
              </a:rPr>
              <a:t> </a:t>
            </a:r>
            <a:r>
              <a:rPr sz="2700" spc="15" dirty="0">
                <a:solidFill>
                  <a:srgbClr val="FFFFFF"/>
                </a:solidFill>
                <a:latin typeface="ProximaNova-Light"/>
                <a:cs typeface="ProximaNova-Light"/>
              </a:rPr>
              <a:t>home</a:t>
            </a:r>
            <a:r>
              <a:rPr sz="2700" spc="50" dirty="0">
                <a:solidFill>
                  <a:srgbClr val="FFFFFF"/>
                </a:solidFill>
                <a:latin typeface="ProximaNova-Light"/>
                <a:cs typeface="ProximaNova-Light"/>
              </a:rPr>
              <a:t> </a:t>
            </a:r>
            <a:r>
              <a:rPr sz="2700" spc="10" dirty="0">
                <a:solidFill>
                  <a:srgbClr val="FFFFFF"/>
                </a:solidFill>
                <a:latin typeface="ProximaNova-Light"/>
                <a:cs typeface="ProximaNova-Light"/>
              </a:rPr>
              <a:t>do</a:t>
            </a:r>
            <a:r>
              <a:rPr sz="2700" spc="45" dirty="0">
                <a:solidFill>
                  <a:srgbClr val="FFFFFF"/>
                </a:solidFill>
                <a:latin typeface="ProximaNova-Light"/>
                <a:cs typeface="ProximaNova-Light"/>
              </a:rPr>
              <a:t> </a:t>
            </a:r>
            <a:r>
              <a:rPr sz="2700" spc="15" dirty="0">
                <a:solidFill>
                  <a:srgbClr val="FFFFFF"/>
                </a:solidFill>
                <a:latin typeface="ProximaNova-Light"/>
                <a:cs typeface="ProximaNova-Light"/>
              </a:rPr>
              <a:t>you</a:t>
            </a:r>
            <a:r>
              <a:rPr sz="2700" spc="50" dirty="0">
                <a:solidFill>
                  <a:srgbClr val="FFFFFF"/>
                </a:solidFill>
                <a:latin typeface="ProximaNova-Light"/>
                <a:cs typeface="ProximaNova-Light"/>
              </a:rPr>
              <a:t> </a:t>
            </a:r>
            <a:r>
              <a:rPr sz="2700" spc="15" dirty="0">
                <a:solidFill>
                  <a:srgbClr val="FFFFFF"/>
                </a:solidFill>
                <a:latin typeface="ProximaNova-Light"/>
                <a:cs typeface="ProximaNova-Light"/>
              </a:rPr>
              <a:t>want</a:t>
            </a:r>
            <a:r>
              <a:rPr sz="2700" spc="50" dirty="0">
                <a:solidFill>
                  <a:srgbClr val="FFFFFF"/>
                </a:solidFill>
                <a:latin typeface="ProximaNova-Light"/>
                <a:cs typeface="ProximaNova-Light"/>
              </a:rPr>
              <a:t> </a:t>
            </a:r>
            <a:r>
              <a:rPr sz="2700" spc="15" dirty="0">
                <a:solidFill>
                  <a:srgbClr val="FFFFFF"/>
                </a:solidFill>
                <a:latin typeface="ProximaNova-Light"/>
                <a:cs typeface="ProximaNova-Light"/>
              </a:rPr>
              <a:t>and</a:t>
            </a:r>
            <a:r>
              <a:rPr sz="2700" spc="50" dirty="0">
                <a:solidFill>
                  <a:srgbClr val="FFFFFF"/>
                </a:solidFill>
                <a:latin typeface="ProximaNova-Light"/>
                <a:cs typeface="ProximaNova-Light"/>
              </a:rPr>
              <a:t> </a:t>
            </a:r>
            <a:r>
              <a:rPr sz="2700" spc="15" dirty="0">
                <a:solidFill>
                  <a:srgbClr val="FFFFFF"/>
                </a:solidFill>
                <a:latin typeface="ProximaNova-Light"/>
                <a:cs typeface="ProximaNova-Light"/>
              </a:rPr>
              <a:t>why?</a:t>
            </a:r>
            <a:endParaRPr sz="2700" dirty="0">
              <a:latin typeface="ProximaNova-Light"/>
              <a:cs typeface="ProximaNova-Light"/>
            </a:endParaRPr>
          </a:p>
          <a:p>
            <a:pPr marL="830580" indent="-361950">
              <a:lnSpc>
                <a:spcPct val="100000"/>
              </a:lnSpc>
              <a:spcBef>
                <a:spcPts val="1360"/>
              </a:spcBef>
              <a:buAutoNum type="arabicPeriod"/>
              <a:tabLst>
                <a:tab pos="831215" algn="l"/>
              </a:tabLst>
            </a:pPr>
            <a:r>
              <a:rPr sz="2700" spc="20" dirty="0">
                <a:solidFill>
                  <a:srgbClr val="FFFFFF"/>
                </a:solidFill>
                <a:latin typeface="ProximaNova-Light"/>
                <a:cs typeface="ProximaNova-Light"/>
              </a:rPr>
              <a:t>Where</a:t>
            </a:r>
            <a:r>
              <a:rPr sz="2700" spc="45" dirty="0">
                <a:solidFill>
                  <a:srgbClr val="FFFFFF"/>
                </a:solidFill>
                <a:latin typeface="ProximaNova-Light"/>
                <a:cs typeface="ProximaNova-Light"/>
              </a:rPr>
              <a:t> </a:t>
            </a:r>
            <a:r>
              <a:rPr sz="2700" spc="10" dirty="0">
                <a:solidFill>
                  <a:srgbClr val="FFFFFF"/>
                </a:solidFill>
                <a:latin typeface="ProximaNova-Light"/>
                <a:cs typeface="ProximaNova-Light"/>
              </a:rPr>
              <a:t>do</a:t>
            </a:r>
            <a:r>
              <a:rPr sz="2700" spc="45" dirty="0">
                <a:solidFill>
                  <a:srgbClr val="FFFFFF"/>
                </a:solidFill>
                <a:latin typeface="ProximaNova-Light"/>
                <a:cs typeface="ProximaNova-Light"/>
              </a:rPr>
              <a:t> </a:t>
            </a:r>
            <a:r>
              <a:rPr sz="2700" spc="15" dirty="0">
                <a:solidFill>
                  <a:srgbClr val="FFFFFF"/>
                </a:solidFill>
                <a:latin typeface="ProximaNova-Light"/>
                <a:cs typeface="ProximaNova-Light"/>
              </a:rPr>
              <a:t>you</a:t>
            </a:r>
            <a:r>
              <a:rPr sz="2700" spc="45" dirty="0">
                <a:solidFill>
                  <a:srgbClr val="FFFFFF"/>
                </a:solidFill>
                <a:latin typeface="ProximaNova-Light"/>
                <a:cs typeface="ProximaNova-Light"/>
              </a:rPr>
              <a:t> </a:t>
            </a:r>
            <a:r>
              <a:rPr sz="2700" spc="15" dirty="0">
                <a:solidFill>
                  <a:srgbClr val="FFFFFF"/>
                </a:solidFill>
                <a:latin typeface="ProximaNova-Light"/>
                <a:cs typeface="ProximaNova-Light"/>
              </a:rPr>
              <a:t>want</a:t>
            </a:r>
            <a:r>
              <a:rPr sz="2700" spc="45" dirty="0">
                <a:solidFill>
                  <a:srgbClr val="FFFFFF"/>
                </a:solidFill>
                <a:latin typeface="ProximaNova-Light"/>
                <a:cs typeface="ProximaNova-Light"/>
              </a:rPr>
              <a:t> </a:t>
            </a:r>
            <a:r>
              <a:rPr sz="2700" spc="10" dirty="0">
                <a:solidFill>
                  <a:srgbClr val="FFFFFF"/>
                </a:solidFill>
                <a:latin typeface="ProximaNova-Light"/>
                <a:cs typeface="ProximaNova-Light"/>
              </a:rPr>
              <a:t>to</a:t>
            </a:r>
            <a:r>
              <a:rPr sz="2700" spc="50" dirty="0">
                <a:solidFill>
                  <a:srgbClr val="FFFFFF"/>
                </a:solidFill>
                <a:latin typeface="ProximaNova-Light"/>
                <a:cs typeface="ProximaNova-Light"/>
              </a:rPr>
              <a:t> </a:t>
            </a:r>
            <a:r>
              <a:rPr sz="2700" spc="15" dirty="0">
                <a:solidFill>
                  <a:srgbClr val="FFFFFF"/>
                </a:solidFill>
                <a:latin typeface="ProximaNova-Light"/>
                <a:cs typeface="ProximaNova-Light"/>
              </a:rPr>
              <a:t>live</a:t>
            </a:r>
            <a:r>
              <a:rPr sz="2700" spc="45" dirty="0">
                <a:solidFill>
                  <a:srgbClr val="FFFFFF"/>
                </a:solidFill>
                <a:latin typeface="ProximaNova-Light"/>
                <a:cs typeface="ProximaNova-Light"/>
              </a:rPr>
              <a:t> </a:t>
            </a:r>
            <a:r>
              <a:rPr sz="2700" spc="15" dirty="0">
                <a:solidFill>
                  <a:srgbClr val="FFFFFF"/>
                </a:solidFill>
                <a:latin typeface="ProximaNova-Light"/>
                <a:cs typeface="ProximaNova-Light"/>
              </a:rPr>
              <a:t>and</a:t>
            </a:r>
            <a:r>
              <a:rPr sz="2700" spc="45" dirty="0">
                <a:solidFill>
                  <a:srgbClr val="FFFFFF"/>
                </a:solidFill>
                <a:latin typeface="ProximaNova-Light"/>
                <a:cs typeface="ProximaNova-Light"/>
              </a:rPr>
              <a:t> </a:t>
            </a:r>
            <a:r>
              <a:rPr sz="2700" spc="15" dirty="0">
                <a:solidFill>
                  <a:srgbClr val="FFFFFF"/>
                </a:solidFill>
                <a:latin typeface="ProximaNova-Light"/>
                <a:cs typeface="ProximaNova-Light"/>
              </a:rPr>
              <a:t>why?</a:t>
            </a:r>
            <a:endParaRPr sz="2700" dirty="0">
              <a:latin typeface="ProximaNova-Light"/>
              <a:cs typeface="ProximaNova-Light"/>
            </a:endParaRPr>
          </a:p>
          <a:p>
            <a:pPr marL="829310" indent="-360680">
              <a:lnSpc>
                <a:spcPct val="100000"/>
              </a:lnSpc>
              <a:spcBef>
                <a:spcPts val="1360"/>
              </a:spcBef>
              <a:buAutoNum type="arabicPeriod"/>
              <a:tabLst>
                <a:tab pos="829944" algn="l"/>
              </a:tabLst>
            </a:pPr>
            <a:r>
              <a:rPr sz="2700" spc="15" dirty="0">
                <a:solidFill>
                  <a:srgbClr val="FFFFFF"/>
                </a:solidFill>
                <a:latin typeface="ProximaNova-Light"/>
                <a:cs typeface="ProximaNova-Light"/>
              </a:rPr>
              <a:t>What</a:t>
            </a:r>
            <a:r>
              <a:rPr sz="2700" spc="40" dirty="0">
                <a:solidFill>
                  <a:srgbClr val="FFFFFF"/>
                </a:solidFill>
                <a:latin typeface="ProximaNova-Light"/>
                <a:cs typeface="ProximaNova-Light"/>
              </a:rPr>
              <a:t> </a:t>
            </a:r>
            <a:r>
              <a:rPr sz="2700" spc="10" dirty="0">
                <a:solidFill>
                  <a:srgbClr val="FFFFFF"/>
                </a:solidFill>
                <a:latin typeface="ProximaNova-Light"/>
                <a:cs typeface="ProximaNova-Light"/>
              </a:rPr>
              <a:t>is</a:t>
            </a:r>
            <a:r>
              <a:rPr sz="2700" spc="45" dirty="0">
                <a:solidFill>
                  <a:srgbClr val="FFFFFF"/>
                </a:solidFill>
                <a:latin typeface="ProximaNova-Light"/>
                <a:cs typeface="ProximaNova-Light"/>
              </a:rPr>
              <a:t> </a:t>
            </a:r>
            <a:r>
              <a:rPr sz="2700" spc="15" dirty="0">
                <a:solidFill>
                  <a:srgbClr val="FFFFFF"/>
                </a:solidFill>
                <a:latin typeface="ProximaNova-Light"/>
                <a:cs typeface="ProximaNova-Light"/>
              </a:rPr>
              <a:t>your</a:t>
            </a:r>
            <a:r>
              <a:rPr sz="2700" spc="45" dirty="0">
                <a:solidFill>
                  <a:srgbClr val="FFFFFF"/>
                </a:solidFill>
                <a:latin typeface="ProximaNova-Light"/>
                <a:cs typeface="ProximaNova-Light"/>
              </a:rPr>
              <a:t> </a:t>
            </a:r>
            <a:r>
              <a:rPr sz="2700" spc="15" dirty="0">
                <a:solidFill>
                  <a:srgbClr val="FFFFFF"/>
                </a:solidFill>
                <a:latin typeface="ProximaNova-Light"/>
                <a:cs typeface="ProximaNova-Light"/>
              </a:rPr>
              <a:t>true</a:t>
            </a:r>
            <a:r>
              <a:rPr sz="2700" spc="40" dirty="0">
                <a:solidFill>
                  <a:srgbClr val="FFFFFF"/>
                </a:solidFill>
                <a:latin typeface="ProximaNova-Light"/>
                <a:cs typeface="ProximaNova-Light"/>
              </a:rPr>
              <a:t> </a:t>
            </a:r>
            <a:r>
              <a:rPr sz="2700" spc="25" dirty="0">
                <a:solidFill>
                  <a:srgbClr val="FFFFFF"/>
                </a:solidFill>
                <a:latin typeface="ProximaNova-Light"/>
                <a:cs typeface="ProximaNova-Light"/>
              </a:rPr>
              <a:t>budget?</a:t>
            </a:r>
            <a:endParaRPr sz="2700" dirty="0">
              <a:latin typeface="ProximaNova-Light"/>
              <a:cs typeface="ProximaNova-Light"/>
            </a:endParaRPr>
          </a:p>
        </p:txBody>
      </p:sp>
      <p:sp>
        <p:nvSpPr>
          <p:cNvPr id="4" name="object 4"/>
          <p:cNvSpPr txBox="1"/>
          <p:nvPr/>
        </p:nvSpPr>
        <p:spPr>
          <a:xfrm>
            <a:off x="10651361" y="2877542"/>
            <a:ext cx="6339205" cy="3100849"/>
          </a:xfrm>
          <a:prstGeom prst="rect">
            <a:avLst/>
          </a:prstGeom>
        </p:spPr>
        <p:txBody>
          <a:bodyPr vert="horz" wrap="square" lIns="0" tIns="12700" rIns="0" bIns="0" rtlCol="0">
            <a:spAutoFit/>
          </a:bodyPr>
          <a:lstStyle/>
          <a:p>
            <a:pPr marL="12700">
              <a:lnSpc>
                <a:spcPct val="100000"/>
              </a:lnSpc>
              <a:spcBef>
                <a:spcPts val="100"/>
              </a:spcBef>
            </a:pPr>
            <a:r>
              <a:rPr sz="3600" spc="25" dirty="0">
                <a:solidFill>
                  <a:srgbClr val="FFFFFF"/>
                </a:solidFill>
                <a:latin typeface="ProximaNova-Medium"/>
                <a:cs typeface="ProximaNova-Medium"/>
              </a:rPr>
              <a:t>Should</a:t>
            </a:r>
            <a:r>
              <a:rPr sz="3600" spc="65" dirty="0">
                <a:solidFill>
                  <a:srgbClr val="FFFFFF"/>
                </a:solidFill>
                <a:latin typeface="ProximaNova-Medium"/>
                <a:cs typeface="ProximaNova-Medium"/>
              </a:rPr>
              <a:t> </a:t>
            </a:r>
            <a:r>
              <a:rPr sz="3600" spc="20" dirty="0">
                <a:solidFill>
                  <a:srgbClr val="FFFFFF"/>
                </a:solidFill>
                <a:latin typeface="ProximaNova-Medium"/>
                <a:cs typeface="ProximaNova-Medium"/>
              </a:rPr>
              <a:t>you</a:t>
            </a:r>
            <a:r>
              <a:rPr sz="3600" spc="65" dirty="0">
                <a:solidFill>
                  <a:srgbClr val="FFFFFF"/>
                </a:solidFill>
                <a:latin typeface="ProximaNova-Medium"/>
                <a:cs typeface="ProximaNova-Medium"/>
              </a:rPr>
              <a:t> </a:t>
            </a:r>
            <a:r>
              <a:rPr sz="3600" spc="25" dirty="0">
                <a:solidFill>
                  <a:srgbClr val="FFFFFF"/>
                </a:solidFill>
                <a:latin typeface="ProximaNova-Medium"/>
                <a:cs typeface="ProximaNova-Medium"/>
              </a:rPr>
              <a:t>hire</a:t>
            </a:r>
            <a:r>
              <a:rPr sz="3600" spc="70" dirty="0">
                <a:solidFill>
                  <a:srgbClr val="FFFFFF"/>
                </a:solidFill>
                <a:latin typeface="ProximaNova-Medium"/>
                <a:cs typeface="ProximaNova-Medium"/>
              </a:rPr>
              <a:t> </a:t>
            </a:r>
            <a:r>
              <a:rPr sz="3600" spc="15" dirty="0">
                <a:solidFill>
                  <a:srgbClr val="FFFFFF"/>
                </a:solidFill>
                <a:latin typeface="ProximaNova-Medium"/>
                <a:cs typeface="ProximaNova-Medium"/>
              </a:rPr>
              <a:t>an</a:t>
            </a:r>
            <a:r>
              <a:rPr sz="3600" spc="65" dirty="0">
                <a:solidFill>
                  <a:srgbClr val="FFFFFF"/>
                </a:solidFill>
                <a:latin typeface="ProximaNova-Medium"/>
                <a:cs typeface="ProximaNova-Medium"/>
              </a:rPr>
              <a:t> </a:t>
            </a:r>
            <a:r>
              <a:rPr sz="3600" spc="30" dirty="0">
                <a:solidFill>
                  <a:srgbClr val="F7921E"/>
                </a:solidFill>
                <a:latin typeface="ProximaNova-Medium"/>
                <a:cs typeface="ProximaNova-Medium"/>
              </a:rPr>
              <a:t>attorney?:</a:t>
            </a:r>
            <a:endParaRPr lang="en-US" sz="2700" spc="15" dirty="0">
              <a:solidFill>
                <a:srgbClr val="FFFFFF"/>
              </a:solidFill>
              <a:latin typeface="ProximaNova-Light"/>
              <a:cs typeface="ProximaNova-Light"/>
            </a:endParaRPr>
          </a:p>
          <a:p>
            <a:pPr marL="749300" indent="-280670">
              <a:spcBef>
                <a:spcPts val="2580"/>
              </a:spcBef>
              <a:buFontTx/>
              <a:buAutoNum type="arabicPeriod"/>
              <a:tabLst>
                <a:tab pos="749935" algn="l"/>
              </a:tabLst>
            </a:pPr>
            <a:r>
              <a:rPr lang="en-US" sz="2700" spc="15" dirty="0">
                <a:solidFill>
                  <a:srgbClr val="FFFFFF"/>
                </a:solidFill>
                <a:latin typeface="ProximaNova-Light"/>
                <a:cs typeface="ProximaNova-Light"/>
              </a:rPr>
              <a:t>Bank</a:t>
            </a:r>
            <a:r>
              <a:rPr lang="en-US" sz="2700" spc="40" dirty="0">
                <a:solidFill>
                  <a:srgbClr val="FFFFFF"/>
                </a:solidFill>
                <a:latin typeface="ProximaNova-Light"/>
                <a:cs typeface="ProximaNova-Light"/>
              </a:rPr>
              <a:t> </a:t>
            </a:r>
            <a:r>
              <a:rPr lang="en-US" sz="2700" spc="20" dirty="0">
                <a:solidFill>
                  <a:srgbClr val="FFFFFF"/>
                </a:solidFill>
                <a:latin typeface="ProximaNova-Light"/>
                <a:cs typeface="ProximaNova-Light"/>
              </a:rPr>
              <a:t>attorney</a:t>
            </a:r>
            <a:r>
              <a:rPr lang="en-US" sz="2700" spc="45" dirty="0">
                <a:solidFill>
                  <a:srgbClr val="FFFFFF"/>
                </a:solidFill>
                <a:latin typeface="ProximaNova-Light"/>
                <a:cs typeface="ProximaNova-Light"/>
              </a:rPr>
              <a:t> </a:t>
            </a:r>
            <a:r>
              <a:rPr lang="en-US" sz="2700" spc="15" dirty="0">
                <a:solidFill>
                  <a:srgbClr val="FFFFFF"/>
                </a:solidFill>
                <a:latin typeface="ProximaNova-Light"/>
                <a:cs typeface="ProximaNova-Light"/>
              </a:rPr>
              <a:t>vs.</a:t>
            </a:r>
            <a:r>
              <a:rPr lang="en-US" sz="2700" spc="40" dirty="0">
                <a:solidFill>
                  <a:srgbClr val="FFFFFF"/>
                </a:solidFill>
                <a:latin typeface="ProximaNova-Light"/>
                <a:cs typeface="ProximaNova-Light"/>
              </a:rPr>
              <a:t> </a:t>
            </a:r>
            <a:r>
              <a:rPr lang="en-US" sz="2700" spc="15" dirty="0">
                <a:solidFill>
                  <a:srgbClr val="FFFFFF"/>
                </a:solidFill>
                <a:latin typeface="ProximaNova-Light"/>
                <a:cs typeface="ProximaNova-Light"/>
              </a:rPr>
              <a:t>Personal</a:t>
            </a:r>
            <a:r>
              <a:rPr lang="en-US" sz="2700" spc="45" dirty="0">
                <a:solidFill>
                  <a:srgbClr val="FFFFFF"/>
                </a:solidFill>
                <a:latin typeface="ProximaNova-Light"/>
                <a:cs typeface="ProximaNova-Light"/>
              </a:rPr>
              <a:t> </a:t>
            </a:r>
            <a:r>
              <a:rPr lang="en-US" sz="2700" spc="20" dirty="0">
                <a:solidFill>
                  <a:srgbClr val="FFFFFF"/>
                </a:solidFill>
                <a:latin typeface="ProximaNova-Light"/>
                <a:cs typeface="ProximaNova-Light"/>
              </a:rPr>
              <a:t>attorney?</a:t>
            </a:r>
            <a:endParaRPr lang="en-US" sz="2700" dirty="0">
              <a:latin typeface="ProximaNova-Light"/>
              <a:cs typeface="ProximaNova-Light"/>
            </a:endParaRPr>
          </a:p>
          <a:p>
            <a:pPr marL="843280" indent="-374650">
              <a:spcBef>
                <a:spcPts val="1360"/>
              </a:spcBef>
              <a:buFontTx/>
              <a:buAutoNum type="arabicPeriod"/>
              <a:tabLst>
                <a:tab pos="843915" algn="l"/>
              </a:tabLst>
            </a:pPr>
            <a:r>
              <a:rPr sz="2700" spc="15" dirty="0">
                <a:solidFill>
                  <a:srgbClr val="FFFFFF"/>
                </a:solidFill>
                <a:latin typeface="ProximaNova-Light"/>
                <a:cs typeface="ProximaNova-Light"/>
              </a:rPr>
              <a:t>What</a:t>
            </a:r>
            <a:r>
              <a:rPr sz="2700" spc="45" dirty="0">
                <a:solidFill>
                  <a:srgbClr val="FFFFFF"/>
                </a:solidFill>
                <a:latin typeface="ProximaNova-Light"/>
                <a:cs typeface="ProximaNova-Light"/>
              </a:rPr>
              <a:t> </a:t>
            </a:r>
            <a:r>
              <a:rPr sz="2700" spc="15" dirty="0">
                <a:solidFill>
                  <a:srgbClr val="FFFFFF"/>
                </a:solidFill>
                <a:latin typeface="ProximaNova-Light"/>
                <a:cs typeface="ProximaNova-Light"/>
              </a:rPr>
              <a:t>does</a:t>
            </a:r>
            <a:r>
              <a:rPr sz="2700" spc="45" dirty="0">
                <a:solidFill>
                  <a:srgbClr val="FFFFFF"/>
                </a:solidFill>
                <a:latin typeface="ProximaNova-Light"/>
                <a:cs typeface="ProximaNova-Light"/>
              </a:rPr>
              <a:t> </a:t>
            </a:r>
            <a:r>
              <a:rPr sz="2700" spc="15" dirty="0">
                <a:solidFill>
                  <a:srgbClr val="FFFFFF"/>
                </a:solidFill>
                <a:latin typeface="ProximaNova-Light"/>
                <a:cs typeface="ProximaNova-Light"/>
              </a:rPr>
              <a:t>your</a:t>
            </a:r>
            <a:r>
              <a:rPr sz="2700" spc="45" dirty="0">
                <a:solidFill>
                  <a:srgbClr val="FFFFFF"/>
                </a:solidFill>
                <a:latin typeface="ProximaNova-Light"/>
                <a:cs typeface="ProximaNova-Light"/>
              </a:rPr>
              <a:t> </a:t>
            </a:r>
            <a:r>
              <a:rPr sz="2700" spc="20" dirty="0">
                <a:solidFill>
                  <a:srgbClr val="FFFFFF"/>
                </a:solidFill>
                <a:latin typeface="ProximaNova-Light"/>
                <a:cs typeface="ProximaNova-Light"/>
              </a:rPr>
              <a:t>attorney</a:t>
            </a:r>
            <a:r>
              <a:rPr sz="2700" spc="45" dirty="0">
                <a:solidFill>
                  <a:srgbClr val="FFFFFF"/>
                </a:solidFill>
                <a:latin typeface="ProximaNova-Light"/>
                <a:cs typeface="ProximaNova-Light"/>
              </a:rPr>
              <a:t> </a:t>
            </a:r>
            <a:r>
              <a:rPr sz="2700" spc="-25" dirty="0">
                <a:solidFill>
                  <a:srgbClr val="FFFFFF"/>
                </a:solidFill>
                <a:latin typeface="ProximaNova-Light"/>
                <a:cs typeface="ProximaNova-Light"/>
              </a:rPr>
              <a:t>do?</a:t>
            </a:r>
            <a:r>
              <a:rPr lang="en-US" sz="2700" spc="15" dirty="0">
                <a:solidFill>
                  <a:srgbClr val="FFFFFF"/>
                </a:solidFill>
                <a:latin typeface="ProximaNova-Light"/>
                <a:cs typeface="ProximaNova-Light"/>
              </a:rPr>
              <a:t> </a:t>
            </a:r>
          </a:p>
          <a:p>
            <a:pPr marL="843280" indent="-374650">
              <a:spcBef>
                <a:spcPts val="1360"/>
              </a:spcBef>
              <a:buFontTx/>
              <a:buAutoNum type="arabicPeriod"/>
              <a:tabLst>
                <a:tab pos="843915" algn="l"/>
              </a:tabLst>
            </a:pPr>
            <a:r>
              <a:rPr lang="en-US" sz="2700" spc="15" dirty="0">
                <a:solidFill>
                  <a:srgbClr val="FFFFFF"/>
                </a:solidFill>
                <a:latin typeface="ProximaNova-Light"/>
                <a:cs typeface="ProximaNova-Light"/>
              </a:rPr>
              <a:t>When</a:t>
            </a:r>
            <a:r>
              <a:rPr lang="en-US" sz="2700" spc="40" dirty="0">
                <a:solidFill>
                  <a:srgbClr val="FFFFFF"/>
                </a:solidFill>
                <a:latin typeface="ProximaNova-Light"/>
                <a:cs typeface="ProximaNova-Light"/>
              </a:rPr>
              <a:t> </a:t>
            </a:r>
            <a:r>
              <a:rPr lang="en-US" sz="2700" spc="10" dirty="0">
                <a:solidFill>
                  <a:srgbClr val="FFFFFF"/>
                </a:solidFill>
                <a:latin typeface="ProximaNova-Light"/>
                <a:cs typeface="ProximaNova-Light"/>
              </a:rPr>
              <a:t>to</a:t>
            </a:r>
            <a:r>
              <a:rPr lang="en-US" sz="2700" spc="45" dirty="0">
                <a:solidFill>
                  <a:srgbClr val="FFFFFF"/>
                </a:solidFill>
                <a:latin typeface="ProximaNova-Light"/>
                <a:cs typeface="ProximaNova-Light"/>
              </a:rPr>
              <a:t> </a:t>
            </a:r>
            <a:r>
              <a:rPr lang="en-US" sz="2700" spc="20" dirty="0">
                <a:solidFill>
                  <a:srgbClr val="FFFFFF"/>
                </a:solidFill>
                <a:latin typeface="ProximaNova-Light"/>
                <a:cs typeface="ProximaNova-Light"/>
              </a:rPr>
              <a:t>speak</a:t>
            </a:r>
            <a:r>
              <a:rPr lang="en-US" sz="2700" spc="45" dirty="0">
                <a:solidFill>
                  <a:srgbClr val="FFFFFF"/>
                </a:solidFill>
                <a:latin typeface="ProximaNova-Light"/>
                <a:cs typeface="ProximaNova-Light"/>
              </a:rPr>
              <a:t> </a:t>
            </a:r>
            <a:r>
              <a:rPr lang="en-US" sz="2700" spc="15" dirty="0">
                <a:solidFill>
                  <a:srgbClr val="FFFFFF"/>
                </a:solidFill>
                <a:latin typeface="ProximaNova-Light"/>
                <a:cs typeface="ProximaNova-Light"/>
              </a:rPr>
              <a:t>with</a:t>
            </a:r>
            <a:r>
              <a:rPr lang="en-US" sz="2700" spc="45" dirty="0">
                <a:solidFill>
                  <a:srgbClr val="FFFFFF"/>
                </a:solidFill>
                <a:latin typeface="ProximaNova-Light"/>
                <a:cs typeface="ProximaNova-Light"/>
              </a:rPr>
              <a:t> </a:t>
            </a:r>
            <a:r>
              <a:rPr lang="en-US" sz="2700" spc="10" dirty="0">
                <a:solidFill>
                  <a:srgbClr val="FFFFFF"/>
                </a:solidFill>
                <a:latin typeface="ProximaNova-Light"/>
                <a:cs typeface="ProximaNova-Light"/>
              </a:rPr>
              <a:t>an</a:t>
            </a:r>
            <a:r>
              <a:rPr lang="en-US" sz="2700" spc="45" dirty="0">
                <a:solidFill>
                  <a:srgbClr val="FFFFFF"/>
                </a:solidFill>
                <a:latin typeface="ProximaNova-Light"/>
                <a:cs typeface="ProximaNova-Light"/>
              </a:rPr>
              <a:t> </a:t>
            </a:r>
            <a:r>
              <a:rPr lang="en-US" sz="2700" spc="20" dirty="0">
                <a:solidFill>
                  <a:srgbClr val="FFFFFF"/>
                </a:solidFill>
                <a:latin typeface="ProximaNova-Light"/>
                <a:cs typeface="ProximaNova-Light"/>
              </a:rPr>
              <a:t>attorney?</a:t>
            </a:r>
            <a:endParaRPr sz="2700" dirty="0">
              <a:latin typeface="ProximaNova-Light"/>
              <a:cs typeface="ProximaNova-Light"/>
            </a:endParaRPr>
          </a:p>
          <a:p>
            <a:pPr marL="830580" indent="-361950">
              <a:lnSpc>
                <a:spcPct val="100000"/>
              </a:lnSpc>
              <a:spcBef>
                <a:spcPts val="1360"/>
              </a:spcBef>
              <a:buAutoNum type="arabicPeriod"/>
              <a:tabLst>
                <a:tab pos="831215" algn="l"/>
              </a:tabLst>
            </a:pPr>
            <a:r>
              <a:rPr sz="2700" spc="15" dirty="0">
                <a:solidFill>
                  <a:srgbClr val="FFFFFF"/>
                </a:solidFill>
                <a:latin typeface="ProximaNova-Light"/>
                <a:cs typeface="ProximaNova-Light"/>
              </a:rPr>
              <a:t>What</a:t>
            </a:r>
            <a:r>
              <a:rPr sz="2700" spc="40" dirty="0">
                <a:solidFill>
                  <a:srgbClr val="FFFFFF"/>
                </a:solidFill>
                <a:latin typeface="ProximaNova-Light"/>
                <a:cs typeface="ProximaNova-Light"/>
              </a:rPr>
              <a:t> </a:t>
            </a:r>
            <a:r>
              <a:rPr sz="2700" spc="15" dirty="0">
                <a:solidFill>
                  <a:srgbClr val="FFFFFF"/>
                </a:solidFill>
                <a:latin typeface="ProximaNova-Light"/>
                <a:cs typeface="ProximaNova-Light"/>
              </a:rPr>
              <a:t>does</a:t>
            </a:r>
            <a:r>
              <a:rPr sz="2700" spc="45" dirty="0">
                <a:solidFill>
                  <a:srgbClr val="FFFFFF"/>
                </a:solidFill>
                <a:latin typeface="ProximaNova-Light"/>
                <a:cs typeface="ProximaNova-Light"/>
              </a:rPr>
              <a:t> </a:t>
            </a:r>
            <a:r>
              <a:rPr sz="2700" spc="15" dirty="0">
                <a:solidFill>
                  <a:srgbClr val="FFFFFF"/>
                </a:solidFill>
                <a:latin typeface="ProximaNova-Light"/>
                <a:cs typeface="ProximaNova-Light"/>
              </a:rPr>
              <a:t>your</a:t>
            </a:r>
            <a:r>
              <a:rPr sz="2700" spc="45" dirty="0">
                <a:solidFill>
                  <a:srgbClr val="FFFFFF"/>
                </a:solidFill>
                <a:latin typeface="ProximaNova-Light"/>
                <a:cs typeface="ProximaNova-Light"/>
              </a:rPr>
              <a:t> </a:t>
            </a:r>
            <a:r>
              <a:rPr sz="2700" spc="20" dirty="0">
                <a:solidFill>
                  <a:srgbClr val="FFFFFF"/>
                </a:solidFill>
                <a:latin typeface="ProximaNova-Light"/>
                <a:cs typeface="ProximaNova-Light"/>
              </a:rPr>
              <a:t>attorney</a:t>
            </a:r>
            <a:r>
              <a:rPr sz="2700" spc="45" dirty="0">
                <a:solidFill>
                  <a:srgbClr val="FFFFFF"/>
                </a:solidFill>
                <a:latin typeface="ProximaNova-Light"/>
                <a:cs typeface="ProximaNova-Light"/>
              </a:rPr>
              <a:t> </a:t>
            </a:r>
            <a:r>
              <a:rPr sz="2700" spc="25" dirty="0">
                <a:solidFill>
                  <a:srgbClr val="FFFFFF"/>
                </a:solidFill>
                <a:latin typeface="ProximaNova-Light"/>
                <a:cs typeface="ProximaNova-Light"/>
              </a:rPr>
              <a:t>cost?</a:t>
            </a:r>
            <a:endParaRPr sz="2700" dirty="0">
              <a:latin typeface="ProximaNova-Light"/>
              <a:cs typeface="ProximaNova-Light"/>
            </a:endParaRPr>
          </a:p>
        </p:txBody>
      </p:sp>
      <p:pic>
        <p:nvPicPr>
          <p:cNvPr id="6" name="Picture 5" descr="A picture containing text&#10;&#10;Description automatically generated">
            <a:extLst>
              <a:ext uri="{FF2B5EF4-FFF2-40B4-BE49-F238E27FC236}">
                <a16:creationId xmlns:a16="http://schemas.microsoft.com/office/drawing/2014/main" id="{EE5EB480-FBD3-EC4A-8B01-F1A9EB25358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18850" y="6337299"/>
            <a:ext cx="4820096" cy="3727668"/>
          </a:xfrm>
          <a:prstGeom prst="rect">
            <a:avLst/>
          </a:prstGeom>
        </p:spPr>
      </p:pic>
      <p:pic>
        <p:nvPicPr>
          <p:cNvPr id="8" name="Picture 7" descr="A picture containing text&#10;&#10;Description automatically generated">
            <a:extLst>
              <a:ext uri="{FF2B5EF4-FFF2-40B4-BE49-F238E27FC236}">
                <a16:creationId xmlns:a16="http://schemas.microsoft.com/office/drawing/2014/main" id="{DE510BCE-11BC-B249-92A8-A286ED131D8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353459">
            <a:off x="2473014" y="6132002"/>
            <a:ext cx="4362970" cy="399244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100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500"/>
                                        <p:tgtEl>
                                          <p:spTgt spid="3">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fade">
                                      <p:cBhvr>
                                        <p:cTn id="30" dur="500"/>
                                        <p:tgtEl>
                                          <p:spTgt spid="3">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4">
                                            <p:txEl>
                                              <p:pRg st="0" end="0"/>
                                            </p:txEl>
                                          </p:spTgt>
                                        </p:tgtEl>
                                        <p:attrNameLst>
                                          <p:attrName>style.visibility</p:attrName>
                                        </p:attrNameLst>
                                      </p:cBhvr>
                                      <p:to>
                                        <p:strVal val="visible"/>
                                      </p:to>
                                    </p:set>
                                    <p:animEffect transition="in" filter="fade">
                                      <p:cBhvr>
                                        <p:cTn id="35" dur="500"/>
                                        <p:tgtEl>
                                          <p:spTgt spid="4">
                                            <p:txEl>
                                              <p:pRg st="0" end="0"/>
                                            </p:txEl>
                                          </p:spTgt>
                                        </p:tgtEl>
                                      </p:cBhvr>
                                    </p:animEffect>
                                  </p:childTnLst>
                                </p:cTn>
                              </p:par>
                              <p:par>
                                <p:cTn id="36" presetID="10" presetClass="entr" presetSubtype="0" fill="hold" nodeType="withEffect">
                                  <p:stCondLst>
                                    <p:cond delay="100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500"/>
                                        <p:tgtEl>
                                          <p:spTgt spid="6"/>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4">
                                            <p:txEl>
                                              <p:pRg st="1" end="1"/>
                                            </p:txEl>
                                          </p:spTgt>
                                        </p:tgtEl>
                                        <p:attrNameLst>
                                          <p:attrName>style.visibility</p:attrName>
                                        </p:attrNameLst>
                                      </p:cBhvr>
                                      <p:to>
                                        <p:strVal val="visible"/>
                                      </p:to>
                                    </p:set>
                                    <p:animEffect transition="in" filter="fade">
                                      <p:cBhvr>
                                        <p:cTn id="43" dur="500"/>
                                        <p:tgtEl>
                                          <p:spTgt spid="4">
                                            <p:txEl>
                                              <p:pRg st="1" end="1"/>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4">
                                            <p:txEl>
                                              <p:pRg st="2" end="2"/>
                                            </p:txEl>
                                          </p:spTgt>
                                        </p:tgtEl>
                                        <p:attrNameLst>
                                          <p:attrName>style.visibility</p:attrName>
                                        </p:attrNameLst>
                                      </p:cBhvr>
                                      <p:to>
                                        <p:strVal val="visible"/>
                                      </p:to>
                                    </p:set>
                                    <p:animEffect transition="in" filter="fade">
                                      <p:cBhvr>
                                        <p:cTn id="48" dur="500"/>
                                        <p:tgtEl>
                                          <p:spTgt spid="4">
                                            <p:txEl>
                                              <p:pRg st="2" end="2"/>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4">
                                            <p:txEl>
                                              <p:pRg st="3" end="3"/>
                                            </p:txEl>
                                          </p:spTgt>
                                        </p:tgtEl>
                                        <p:attrNameLst>
                                          <p:attrName>style.visibility</p:attrName>
                                        </p:attrNameLst>
                                      </p:cBhvr>
                                      <p:to>
                                        <p:strVal val="visible"/>
                                      </p:to>
                                    </p:set>
                                    <p:animEffect transition="in" filter="fade">
                                      <p:cBhvr>
                                        <p:cTn id="53" dur="500"/>
                                        <p:tgtEl>
                                          <p:spTgt spid="4">
                                            <p:txEl>
                                              <p:pRg st="3" end="3"/>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4">
                                            <p:txEl>
                                              <p:pRg st="4" end="4"/>
                                            </p:txEl>
                                          </p:spTgt>
                                        </p:tgtEl>
                                        <p:attrNameLst>
                                          <p:attrName>style.visibility</p:attrName>
                                        </p:attrNameLst>
                                      </p:cBhvr>
                                      <p:to>
                                        <p:strVal val="visible"/>
                                      </p:to>
                                    </p:set>
                                    <p:animEffect transition="in" filter="fade">
                                      <p:cBhvr>
                                        <p:cTn id="58"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P spid="4"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850261" y="1145638"/>
            <a:ext cx="9634220" cy="1296035"/>
          </a:xfrm>
          <a:prstGeom prst="rect">
            <a:avLst/>
          </a:prstGeom>
        </p:spPr>
        <p:txBody>
          <a:bodyPr vert="horz" wrap="square" lIns="0" tIns="99060" rIns="0" bIns="0" rtlCol="0">
            <a:spAutoFit/>
          </a:bodyPr>
          <a:lstStyle/>
          <a:p>
            <a:pPr marL="12700">
              <a:lnSpc>
                <a:spcPct val="100000"/>
              </a:lnSpc>
              <a:spcBef>
                <a:spcPts val="780"/>
              </a:spcBef>
            </a:pPr>
            <a:r>
              <a:rPr sz="3600" spc="30" dirty="0">
                <a:latin typeface="ProximaNova-Medium"/>
                <a:cs typeface="ProximaNova-Medium"/>
              </a:rPr>
              <a:t>Economics</a:t>
            </a:r>
            <a:r>
              <a:rPr sz="3600" spc="60" dirty="0">
                <a:latin typeface="ProximaNova-Medium"/>
                <a:cs typeface="ProximaNova-Medium"/>
              </a:rPr>
              <a:t> </a:t>
            </a:r>
            <a:r>
              <a:rPr sz="3600" spc="20" dirty="0">
                <a:latin typeface="ProximaNova-Medium"/>
                <a:cs typeface="ProximaNova-Medium"/>
              </a:rPr>
              <a:t>and</a:t>
            </a:r>
            <a:r>
              <a:rPr sz="3600" spc="60" dirty="0">
                <a:latin typeface="ProximaNova-Medium"/>
                <a:cs typeface="ProximaNova-Medium"/>
              </a:rPr>
              <a:t> </a:t>
            </a:r>
            <a:r>
              <a:rPr sz="3600" spc="25" dirty="0">
                <a:latin typeface="ProximaNova-Medium"/>
                <a:cs typeface="ProximaNova-Medium"/>
              </a:rPr>
              <a:t>Legalities</a:t>
            </a:r>
            <a:r>
              <a:rPr sz="3600" spc="65" dirty="0">
                <a:latin typeface="ProximaNova-Medium"/>
                <a:cs typeface="ProximaNova-Medium"/>
              </a:rPr>
              <a:t> </a:t>
            </a:r>
            <a:r>
              <a:rPr sz="3600" spc="15" dirty="0">
                <a:latin typeface="ProximaNova-Medium"/>
                <a:cs typeface="ProximaNova-Medium"/>
              </a:rPr>
              <a:t>of</a:t>
            </a:r>
            <a:r>
              <a:rPr sz="3600" spc="60" dirty="0">
                <a:latin typeface="ProximaNova-Medium"/>
                <a:cs typeface="ProximaNova-Medium"/>
              </a:rPr>
              <a:t> </a:t>
            </a:r>
            <a:r>
              <a:rPr sz="3600" spc="25" dirty="0">
                <a:latin typeface="ProximaNova-Medium"/>
                <a:cs typeface="ProximaNova-Medium"/>
              </a:rPr>
              <a:t>your</a:t>
            </a:r>
            <a:r>
              <a:rPr sz="3600" spc="60" dirty="0">
                <a:latin typeface="ProximaNova-Medium"/>
                <a:cs typeface="ProximaNova-Medium"/>
              </a:rPr>
              <a:t> </a:t>
            </a:r>
            <a:r>
              <a:rPr sz="3600" spc="35" dirty="0">
                <a:latin typeface="ProximaNova-Medium"/>
                <a:cs typeface="ProximaNova-Medium"/>
              </a:rPr>
              <a:t>purchase:</a:t>
            </a:r>
            <a:endParaRPr sz="3600" dirty="0">
              <a:latin typeface="ProximaNova-Medium"/>
              <a:cs typeface="ProximaNova-Medium"/>
            </a:endParaRPr>
          </a:p>
          <a:p>
            <a:pPr marL="12700">
              <a:lnSpc>
                <a:spcPct val="100000"/>
              </a:lnSpc>
              <a:spcBef>
                <a:spcPts val="680"/>
              </a:spcBef>
            </a:pPr>
            <a:r>
              <a:rPr sz="3600" spc="25" dirty="0">
                <a:latin typeface="ProximaNova-Medium"/>
                <a:cs typeface="ProximaNova-Medium"/>
              </a:rPr>
              <a:t>What</a:t>
            </a:r>
            <a:r>
              <a:rPr sz="3600" spc="60" dirty="0">
                <a:latin typeface="ProximaNova-Medium"/>
                <a:cs typeface="ProximaNova-Medium"/>
              </a:rPr>
              <a:t> </a:t>
            </a:r>
            <a:r>
              <a:rPr sz="3600" spc="25" dirty="0">
                <a:latin typeface="ProximaNova-Medium"/>
                <a:cs typeface="ProximaNova-Medium"/>
              </a:rPr>
              <a:t>type</a:t>
            </a:r>
            <a:r>
              <a:rPr sz="3600" spc="65" dirty="0">
                <a:latin typeface="ProximaNova-Medium"/>
                <a:cs typeface="ProximaNova-Medium"/>
              </a:rPr>
              <a:t> </a:t>
            </a:r>
            <a:r>
              <a:rPr sz="3600" spc="15" dirty="0">
                <a:latin typeface="ProximaNova-Medium"/>
                <a:cs typeface="ProximaNova-Medium"/>
              </a:rPr>
              <a:t>of</a:t>
            </a:r>
            <a:r>
              <a:rPr sz="3600" spc="65" dirty="0">
                <a:latin typeface="ProximaNova-Medium"/>
                <a:cs typeface="ProximaNova-Medium"/>
              </a:rPr>
              <a:t> </a:t>
            </a:r>
            <a:r>
              <a:rPr sz="3600" spc="25" dirty="0">
                <a:solidFill>
                  <a:srgbClr val="F7921E"/>
                </a:solidFill>
                <a:latin typeface="ProximaNova-Medium"/>
                <a:cs typeface="ProximaNova-Medium"/>
              </a:rPr>
              <a:t>house</a:t>
            </a:r>
            <a:r>
              <a:rPr sz="3600" spc="65" dirty="0">
                <a:solidFill>
                  <a:srgbClr val="F7921E"/>
                </a:solidFill>
                <a:latin typeface="ProximaNova-Medium"/>
                <a:cs typeface="ProximaNova-Medium"/>
              </a:rPr>
              <a:t> </a:t>
            </a:r>
            <a:r>
              <a:rPr sz="3600" spc="20" dirty="0">
                <a:latin typeface="ProximaNova-Medium"/>
                <a:cs typeface="ProximaNova-Medium"/>
              </a:rPr>
              <a:t>and</a:t>
            </a:r>
            <a:r>
              <a:rPr sz="3600" spc="65" dirty="0">
                <a:latin typeface="ProximaNova-Medium"/>
                <a:cs typeface="ProximaNova-Medium"/>
              </a:rPr>
              <a:t> </a:t>
            </a:r>
            <a:r>
              <a:rPr sz="3600" spc="25" dirty="0">
                <a:latin typeface="ProximaNova-Medium"/>
                <a:cs typeface="ProximaNova-Medium"/>
              </a:rPr>
              <a:t>what</a:t>
            </a:r>
            <a:r>
              <a:rPr sz="3600" spc="65" dirty="0">
                <a:latin typeface="ProximaNova-Medium"/>
                <a:cs typeface="ProximaNova-Medium"/>
              </a:rPr>
              <a:t> </a:t>
            </a:r>
            <a:r>
              <a:rPr sz="3600" spc="25" dirty="0">
                <a:latin typeface="ProximaNova-Medium"/>
                <a:cs typeface="ProximaNova-Medium"/>
              </a:rPr>
              <a:t>type</a:t>
            </a:r>
            <a:r>
              <a:rPr sz="3600" spc="65" dirty="0">
                <a:latin typeface="ProximaNova-Medium"/>
                <a:cs typeface="ProximaNova-Medium"/>
              </a:rPr>
              <a:t> </a:t>
            </a:r>
            <a:r>
              <a:rPr sz="3600" spc="15" dirty="0">
                <a:latin typeface="ProximaNova-Medium"/>
                <a:cs typeface="ProximaNova-Medium"/>
              </a:rPr>
              <a:t>of</a:t>
            </a:r>
            <a:r>
              <a:rPr sz="3600" spc="65" dirty="0">
                <a:latin typeface="ProximaNova-Medium"/>
                <a:cs typeface="ProximaNova-Medium"/>
              </a:rPr>
              <a:t> </a:t>
            </a:r>
            <a:r>
              <a:rPr sz="3600" spc="35" dirty="0">
                <a:solidFill>
                  <a:srgbClr val="F7921E"/>
                </a:solidFill>
                <a:latin typeface="ProximaNova-Medium"/>
                <a:cs typeface="ProximaNova-Medium"/>
              </a:rPr>
              <a:t>contract?</a:t>
            </a:r>
            <a:endParaRPr sz="3600" dirty="0">
              <a:latin typeface="ProximaNova-Medium"/>
              <a:cs typeface="ProximaNova-Medium"/>
            </a:endParaRPr>
          </a:p>
        </p:txBody>
      </p:sp>
      <p:sp>
        <p:nvSpPr>
          <p:cNvPr id="3" name="object 3"/>
          <p:cNvSpPr txBox="1"/>
          <p:nvPr/>
        </p:nvSpPr>
        <p:spPr>
          <a:xfrm>
            <a:off x="1926462" y="3263295"/>
            <a:ext cx="7134989" cy="2426305"/>
          </a:xfrm>
          <a:prstGeom prst="rect">
            <a:avLst/>
          </a:prstGeom>
        </p:spPr>
        <p:txBody>
          <a:bodyPr vert="horz" wrap="square" lIns="0" tIns="12700" rIns="0" bIns="0" rtlCol="0">
            <a:spAutoFit/>
          </a:bodyPr>
          <a:lstStyle/>
          <a:p>
            <a:pPr marL="12700">
              <a:lnSpc>
                <a:spcPct val="100000"/>
              </a:lnSpc>
              <a:spcBef>
                <a:spcPts val="100"/>
              </a:spcBef>
            </a:pPr>
            <a:r>
              <a:rPr sz="3000" spc="135" dirty="0">
                <a:solidFill>
                  <a:srgbClr val="FFFFFF"/>
                </a:solidFill>
                <a:latin typeface="ProximaNova-Medium"/>
                <a:cs typeface="ProximaNova-Medium"/>
              </a:rPr>
              <a:t>Dif</a:t>
            </a:r>
            <a:r>
              <a:rPr lang="en-US" sz="3000" spc="135" dirty="0">
                <a:solidFill>
                  <a:srgbClr val="FFFFFF"/>
                </a:solidFill>
                <a:latin typeface="ProximaNova-Medium"/>
                <a:cs typeface="ProximaNova-Medium"/>
              </a:rPr>
              <a:t>f</a:t>
            </a:r>
            <a:r>
              <a:rPr sz="3000" spc="135" dirty="0">
                <a:solidFill>
                  <a:srgbClr val="FFFFFF"/>
                </a:solidFill>
                <a:latin typeface="ProximaNova-Medium"/>
                <a:cs typeface="ProximaNova-Medium"/>
              </a:rPr>
              <a:t>erent</a:t>
            </a:r>
            <a:r>
              <a:rPr sz="3000" spc="45" dirty="0">
                <a:solidFill>
                  <a:srgbClr val="FFFFFF"/>
                </a:solidFill>
                <a:latin typeface="ProximaNova-Medium"/>
                <a:cs typeface="ProximaNova-Medium"/>
              </a:rPr>
              <a:t> </a:t>
            </a:r>
            <a:r>
              <a:rPr sz="3000" spc="20" dirty="0">
                <a:solidFill>
                  <a:srgbClr val="F7921E"/>
                </a:solidFill>
                <a:latin typeface="ProximaNova-Medium"/>
                <a:cs typeface="ProximaNova-Medium"/>
              </a:rPr>
              <a:t>homes</a:t>
            </a:r>
            <a:r>
              <a:rPr sz="3000" spc="50" dirty="0">
                <a:solidFill>
                  <a:srgbClr val="F7921E"/>
                </a:solidFill>
                <a:latin typeface="ProximaNova-Medium"/>
                <a:cs typeface="ProximaNova-Medium"/>
              </a:rPr>
              <a:t> </a:t>
            </a:r>
            <a:r>
              <a:rPr sz="3000" dirty="0">
                <a:solidFill>
                  <a:srgbClr val="FFFFFF"/>
                </a:solidFill>
                <a:latin typeface="ProximaNova-Medium"/>
                <a:cs typeface="ProximaNova-Medium"/>
              </a:rPr>
              <a:t>/</a:t>
            </a:r>
            <a:r>
              <a:rPr sz="3000" spc="50" dirty="0">
                <a:solidFill>
                  <a:srgbClr val="FFFFFF"/>
                </a:solidFill>
                <a:latin typeface="ProximaNova-Medium"/>
                <a:cs typeface="ProximaNova-Medium"/>
              </a:rPr>
              <a:t> </a:t>
            </a:r>
            <a:r>
              <a:rPr sz="3000" spc="135" dirty="0">
                <a:solidFill>
                  <a:srgbClr val="FFFFFF"/>
                </a:solidFill>
                <a:latin typeface="ProximaNova-Medium"/>
                <a:cs typeface="ProximaNova-Medium"/>
              </a:rPr>
              <a:t>dif</a:t>
            </a:r>
            <a:r>
              <a:rPr lang="en-US" sz="3000" spc="135" dirty="0">
                <a:solidFill>
                  <a:srgbClr val="FFFFFF"/>
                </a:solidFill>
                <a:latin typeface="ProximaNova-Medium"/>
                <a:cs typeface="ProximaNova-Medium"/>
              </a:rPr>
              <a:t>f</a:t>
            </a:r>
            <a:r>
              <a:rPr sz="3000" spc="135" dirty="0">
                <a:solidFill>
                  <a:srgbClr val="FFFFFF"/>
                </a:solidFill>
                <a:latin typeface="ProximaNova-Medium"/>
                <a:cs typeface="ProximaNova-Medium"/>
              </a:rPr>
              <a:t>erent</a:t>
            </a:r>
            <a:r>
              <a:rPr sz="3000" spc="50" dirty="0">
                <a:solidFill>
                  <a:srgbClr val="FFFFFF"/>
                </a:solidFill>
                <a:latin typeface="ProximaNova-Medium"/>
                <a:cs typeface="ProximaNova-Medium"/>
              </a:rPr>
              <a:t> </a:t>
            </a:r>
            <a:r>
              <a:rPr sz="3000" spc="30" dirty="0">
                <a:solidFill>
                  <a:srgbClr val="F7921E"/>
                </a:solidFill>
                <a:latin typeface="ProximaNova-Medium"/>
                <a:cs typeface="ProximaNova-Medium"/>
              </a:rPr>
              <a:t>concerns:</a:t>
            </a:r>
            <a:endParaRPr sz="3000" dirty="0">
              <a:latin typeface="ProximaNova-Medium"/>
              <a:cs typeface="ProximaNova-Medium"/>
            </a:endParaRPr>
          </a:p>
          <a:p>
            <a:pPr marL="749300" indent="-280670">
              <a:lnSpc>
                <a:spcPct val="100000"/>
              </a:lnSpc>
              <a:spcBef>
                <a:spcPts val="2700"/>
              </a:spcBef>
              <a:buAutoNum type="arabicPeriod"/>
              <a:tabLst>
                <a:tab pos="749935" algn="l"/>
              </a:tabLst>
            </a:pPr>
            <a:r>
              <a:rPr sz="2700" spc="15" dirty="0">
                <a:solidFill>
                  <a:srgbClr val="FFFFFF"/>
                </a:solidFill>
                <a:latin typeface="ProximaNova-Light"/>
                <a:cs typeface="ProximaNova-Light"/>
              </a:rPr>
              <a:t>The</a:t>
            </a:r>
            <a:r>
              <a:rPr sz="2700" spc="20" dirty="0">
                <a:solidFill>
                  <a:srgbClr val="FFFFFF"/>
                </a:solidFill>
                <a:latin typeface="ProximaNova-Light"/>
                <a:cs typeface="ProximaNova-Light"/>
              </a:rPr>
              <a:t> </a:t>
            </a:r>
            <a:r>
              <a:rPr sz="2700" b="1" spc="20" dirty="0">
                <a:solidFill>
                  <a:srgbClr val="FFFFFF"/>
                </a:solidFill>
                <a:latin typeface="ProximaNova-Semibold"/>
                <a:cs typeface="ProximaNova-Semibold"/>
              </a:rPr>
              <a:t>Single Family</a:t>
            </a:r>
            <a:r>
              <a:rPr sz="2700" b="1" spc="30" dirty="0">
                <a:solidFill>
                  <a:srgbClr val="FFFFFF"/>
                </a:solidFill>
                <a:latin typeface="ProximaNova-Semibold"/>
                <a:cs typeface="ProximaNova-Semibold"/>
              </a:rPr>
              <a:t> </a:t>
            </a:r>
            <a:r>
              <a:rPr sz="2700" spc="25" dirty="0">
                <a:solidFill>
                  <a:srgbClr val="FFFFFF"/>
                </a:solidFill>
                <a:latin typeface="ProximaNova-Light"/>
                <a:cs typeface="ProximaNova-Light"/>
              </a:rPr>
              <a:t>Home</a:t>
            </a:r>
            <a:endParaRPr sz="2700" dirty="0">
              <a:latin typeface="ProximaNova-Light"/>
              <a:cs typeface="ProximaNova-Light"/>
            </a:endParaRPr>
          </a:p>
          <a:p>
            <a:pPr marL="843280" indent="-374650">
              <a:lnSpc>
                <a:spcPct val="100000"/>
              </a:lnSpc>
              <a:spcBef>
                <a:spcPts val="1360"/>
              </a:spcBef>
              <a:buAutoNum type="arabicPeriod"/>
              <a:tabLst>
                <a:tab pos="843915" algn="l"/>
              </a:tabLst>
            </a:pPr>
            <a:r>
              <a:rPr sz="2700" spc="15" dirty="0">
                <a:solidFill>
                  <a:srgbClr val="FFFFFF"/>
                </a:solidFill>
                <a:latin typeface="ProximaNova-Light"/>
                <a:cs typeface="ProximaNova-Light"/>
              </a:rPr>
              <a:t>The</a:t>
            </a:r>
            <a:r>
              <a:rPr sz="2700" spc="20" dirty="0">
                <a:solidFill>
                  <a:srgbClr val="FFFFFF"/>
                </a:solidFill>
                <a:latin typeface="ProximaNova-Light"/>
                <a:cs typeface="ProximaNova-Light"/>
              </a:rPr>
              <a:t> </a:t>
            </a:r>
            <a:r>
              <a:rPr sz="2700" b="1" spc="20" dirty="0">
                <a:solidFill>
                  <a:srgbClr val="FFFFFF"/>
                </a:solidFill>
                <a:latin typeface="ProximaNova-Semibold"/>
                <a:cs typeface="ProximaNova-Semibold"/>
              </a:rPr>
              <a:t>Multi-Family</a:t>
            </a:r>
            <a:r>
              <a:rPr sz="2700" b="1" spc="25" dirty="0">
                <a:solidFill>
                  <a:srgbClr val="FFFFFF"/>
                </a:solidFill>
                <a:latin typeface="ProximaNova-Semibold"/>
                <a:cs typeface="ProximaNova-Semibold"/>
              </a:rPr>
              <a:t> </a:t>
            </a:r>
            <a:r>
              <a:rPr sz="2700" spc="25" dirty="0">
                <a:solidFill>
                  <a:srgbClr val="FFFFFF"/>
                </a:solidFill>
                <a:latin typeface="ProximaNova-Light"/>
                <a:cs typeface="ProximaNova-Light"/>
              </a:rPr>
              <a:t>Home</a:t>
            </a:r>
            <a:endParaRPr sz="2700" dirty="0">
              <a:latin typeface="ProximaNova-Light"/>
              <a:cs typeface="ProximaNova-Light"/>
            </a:endParaRPr>
          </a:p>
          <a:p>
            <a:pPr marL="830580" indent="-361950">
              <a:lnSpc>
                <a:spcPct val="100000"/>
              </a:lnSpc>
              <a:spcBef>
                <a:spcPts val="1360"/>
              </a:spcBef>
              <a:buAutoNum type="arabicPeriod"/>
              <a:tabLst>
                <a:tab pos="831215" algn="l"/>
              </a:tabLst>
            </a:pPr>
            <a:r>
              <a:rPr sz="2700" spc="15" dirty="0">
                <a:solidFill>
                  <a:srgbClr val="FFFFFF"/>
                </a:solidFill>
                <a:latin typeface="ProximaNova-Light"/>
                <a:cs typeface="ProximaNova-Light"/>
              </a:rPr>
              <a:t>The</a:t>
            </a:r>
            <a:r>
              <a:rPr sz="2700" spc="25" dirty="0">
                <a:solidFill>
                  <a:srgbClr val="FFFFFF"/>
                </a:solidFill>
                <a:latin typeface="ProximaNova-Light"/>
                <a:cs typeface="ProximaNova-Light"/>
              </a:rPr>
              <a:t> </a:t>
            </a:r>
            <a:r>
              <a:rPr sz="2700" b="1" spc="25" dirty="0">
                <a:solidFill>
                  <a:srgbClr val="FFFFFF"/>
                </a:solidFill>
                <a:latin typeface="ProximaNova-Semibold"/>
                <a:cs typeface="ProximaNova-Semibold"/>
              </a:rPr>
              <a:t>Condominium</a:t>
            </a:r>
            <a:endParaRPr sz="2700" dirty="0">
              <a:latin typeface="ProximaNova-Semibold"/>
              <a:cs typeface="ProximaNova-Semibold"/>
            </a:endParaRPr>
          </a:p>
        </p:txBody>
      </p:sp>
      <p:sp>
        <p:nvSpPr>
          <p:cNvPr id="4" name="object 4"/>
          <p:cNvSpPr txBox="1"/>
          <p:nvPr/>
        </p:nvSpPr>
        <p:spPr>
          <a:xfrm>
            <a:off x="10280650" y="3263295"/>
            <a:ext cx="6504183" cy="2426305"/>
          </a:xfrm>
          <a:prstGeom prst="rect">
            <a:avLst/>
          </a:prstGeom>
        </p:spPr>
        <p:txBody>
          <a:bodyPr vert="horz" wrap="square" lIns="0" tIns="12700" rIns="0" bIns="0" rtlCol="0">
            <a:spAutoFit/>
          </a:bodyPr>
          <a:lstStyle/>
          <a:p>
            <a:pPr marL="12700">
              <a:lnSpc>
                <a:spcPct val="100000"/>
              </a:lnSpc>
              <a:spcBef>
                <a:spcPts val="100"/>
              </a:spcBef>
            </a:pPr>
            <a:r>
              <a:rPr sz="3000" spc="135" dirty="0">
                <a:solidFill>
                  <a:srgbClr val="FFFFFF"/>
                </a:solidFill>
                <a:latin typeface="ProximaNova-Medium"/>
                <a:cs typeface="ProximaNova-Medium"/>
              </a:rPr>
              <a:t>Dif</a:t>
            </a:r>
            <a:r>
              <a:rPr lang="en-US" sz="3000" spc="135" dirty="0">
                <a:solidFill>
                  <a:srgbClr val="FFFFFF"/>
                </a:solidFill>
                <a:latin typeface="ProximaNova-Medium"/>
                <a:cs typeface="ProximaNova-Medium"/>
              </a:rPr>
              <a:t>f</a:t>
            </a:r>
            <a:r>
              <a:rPr sz="3000" spc="135" dirty="0">
                <a:solidFill>
                  <a:srgbClr val="FFFFFF"/>
                </a:solidFill>
                <a:latin typeface="ProximaNova-Medium"/>
                <a:cs typeface="ProximaNova-Medium"/>
              </a:rPr>
              <a:t>erent</a:t>
            </a:r>
            <a:r>
              <a:rPr sz="3000" spc="45" dirty="0">
                <a:solidFill>
                  <a:srgbClr val="FFFFFF"/>
                </a:solidFill>
                <a:latin typeface="ProximaNova-Medium"/>
                <a:cs typeface="ProximaNova-Medium"/>
              </a:rPr>
              <a:t> </a:t>
            </a:r>
            <a:r>
              <a:rPr sz="3000" spc="25" dirty="0">
                <a:solidFill>
                  <a:srgbClr val="F7921E"/>
                </a:solidFill>
                <a:latin typeface="ProximaNova-Medium"/>
                <a:cs typeface="ProximaNova-Medium"/>
              </a:rPr>
              <a:t>contracts</a:t>
            </a:r>
            <a:r>
              <a:rPr sz="3000" spc="50" dirty="0">
                <a:solidFill>
                  <a:srgbClr val="F7921E"/>
                </a:solidFill>
                <a:latin typeface="ProximaNova-Medium"/>
                <a:cs typeface="ProximaNova-Medium"/>
              </a:rPr>
              <a:t> </a:t>
            </a:r>
            <a:r>
              <a:rPr sz="3000" dirty="0">
                <a:solidFill>
                  <a:srgbClr val="FFFFFF"/>
                </a:solidFill>
                <a:latin typeface="ProximaNova-Medium"/>
                <a:cs typeface="ProximaNova-Medium"/>
              </a:rPr>
              <a:t>/</a:t>
            </a:r>
            <a:r>
              <a:rPr sz="3000" spc="45" dirty="0">
                <a:solidFill>
                  <a:srgbClr val="FFFFFF"/>
                </a:solidFill>
                <a:latin typeface="ProximaNova-Medium"/>
                <a:cs typeface="ProximaNova-Medium"/>
              </a:rPr>
              <a:t> </a:t>
            </a:r>
            <a:r>
              <a:rPr sz="3000" spc="135" dirty="0">
                <a:solidFill>
                  <a:srgbClr val="FFFFFF"/>
                </a:solidFill>
                <a:latin typeface="ProximaNova-Medium"/>
                <a:cs typeface="ProximaNova-Medium"/>
              </a:rPr>
              <a:t>di</a:t>
            </a:r>
            <a:r>
              <a:rPr lang="en-US" sz="3000" spc="135" dirty="0">
                <a:solidFill>
                  <a:srgbClr val="FFFFFF"/>
                </a:solidFill>
                <a:latin typeface="ProximaNova-Medium"/>
                <a:cs typeface="ProximaNova-Medium"/>
              </a:rPr>
              <a:t>f</a:t>
            </a:r>
            <a:r>
              <a:rPr sz="3000" spc="135" dirty="0">
                <a:solidFill>
                  <a:srgbClr val="FFFFFF"/>
                </a:solidFill>
                <a:latin typeface="ProximaNova-Medium"/>
                <a:cs typeface="ProximaNova-Medium"/>
              </a:rPr>
              <a:t>ferent</a:t>
            </a:r>
            <a:r>
              <a:rPr sz="3000" spc="50" dirty="0">
                <a:solidFill>
                  <a:srgbClr val="FFFFFF"/>
                </a:solidFill>
                <a:latin typeface="ProximaNova-Medium"/>
                <a:cs typeface="ProximaNova-Medium"/>
              </a:rPr>
              <a:t> </a:t>
            </a:r>
            <a:r>
              <a:rPr sz="3000" spc="30" dirty="0">
                <a:solidFill>
                  <a:srgbClr val="F7921E"/>
                </a:solidFill>
                <a:latin typeface="ProximaNova-Medium"/>
                <a:cs typeface="ProximaNova-Medium"/>
              </a:rPr>
              <a:t>paths:</a:t>
            </a:r>
            <a:endParaRPr sz="3000" dirty="0">
              <a:latin typeface="ProximaNova-Medium"/>
              <a:cs typeface="ProximaNova-Medium"/>
            </a:endParaRPr>
          </a:p>
          <a:p>
            <a:pPr marL="749300" indent="-280670">
              <a:lnSpc>
                <a:spcPct val="100000"/>
              </a:lnSpc>
              <a:spcBef>
                <a:spcPts val="2700"/>
              </a:spcBef>
              <a:buAutoNum type="arabicPeriod"/>
              <a:tabLst>
                <a:tab pos="749935" algn="l"/>
              </a:tabLst>
            </a:pPr>
            <a:r>
              <a:rPr sz="2700" dirty="0">
                <a:solidFill>
                  <a:srgbClr val="FFFFFF"/>
                </a:solidFill>
                <a:latin typeface="ProximaNova-Light"/>
                <a:cs typeface="ProximaNova-Light"/>
              </a:rPr>
              <a:t>Traditional</a:t>
            </a:r>
            <a:endParaRPr sz="2700" dirty="0">
              <a:latin typeface="ProximaNova-Light"/>
              <a:cs typeface="ProximaNova-Light"/>
            </a:endParaRPr>
          </a:p>
          <a:p>
            <a:pPr marL="843280" indent="-374650">
              <a:lnSpc>
                <a:spcPct val="100000"/>
              </a:lnSpc>
              <a:spcBef>
                <a:spcPts val="1360"/>
              </a:spcBef>
              <a:buAutoNum type="arabicPeriod"/>
              <a:tabLst>
                <a:tab pos="843915" algn="l"/>
              </a:tabLst>
            </a:pPr>
            <a:r>
              <a:rPr sz="2700" spc="20" dirty="0">
                <a:solidFill>
                  <a:srgbClr val="FFFFFF"/>
                </a:solidFill>
                <a:latin typeface="ProximaNova-Light"/>
                <a:cs typeface="ProximaNova-Light"/>
              </a:rPr>
              <a:t>Short</a:t>
            </a:r>
            <a:r>
              <a:rPr sz="2700" spc="25" dirty="0">
                <a:solidFill>
                  <a:srgbClr val="FFFFFF"/>
                </a:solidFill>
                <a:latin typeface="ProximaNova-Light"/>
                <a:cs typeface="ProximaNova-Light"/>
              </a:rPr>
              <a:t> sale</a:t>
            </a:r>
            <a:endParaRPr sz="2700" dirty="0">
              <a:latin typeface="ProximaNova-Light"/>
              <a:cs typeface="ProximaNova-Light"/>
            </a:endParaRPr>
          </a:p>
          <a:p>
            <a:pPr marL="830580" indent="-361950">
              <a:lnSpc>
                <a:spcPct val="100000"/>
              </a:lnSpc>
              <a:spcBef>
                <a:spcPts val="1360"/>
              </a:spcBef>
              <a:buAutoNum type="arabicPeriod"/>
              <a:tabLst>
                <a:tab pos="831215" algn="l"/>
              </a:tabLst>
            </a:pPr>
            <a:r>
              <a:rPr sz="2700" spc="15" dirty="0">
                <a:solidFill>
                  <a:srgbClr val="FFFFFF"/>
                </a:solidFill>
                <a:latin typeface="ProximaNova-Light"/>
                <a:cs typeface="ProximaNova-Light"/>
              </a:rPr>
              <a:t>Bank</a:t>
            </a:r>
            <a:r>
              <a:rPr sz="2700" spc="35" dirty="0">
                <a:solidFill>
                  <a:srgbClr val="FFFFFF"/>
                </a:solidFill>
                <a:latin typeface="ProximaNova-Light"/>
                <a:cs typeface="ProximaNova-Light"/>
              </a:rPr>
              <a:t> </a:t>
            </a:r>
            <a:r>
              <a:rPr sz="2700" spc="20" dirty="0">
                <a:solidFill>
                  <a:srgbClr val="FFFFFF"/>
                </a:solidFill>
                <a:latin typeface="ProximaNova-Light"/>
                <a:cs typeface="ProximaNova-Light"/>
              </a:rPr>
              <a:t>Owned</a:t>
            </a:r>
            <a:r>
              <a:rPr sz="2700" spc="35" dirty="0">
                <a:solidFill>
                  <a:srgbClr val="FFFFFF"/>
                </a:solidFill>
                <a:latin typeface="ProximaNova-Light"/>
                <a:cs typeface="ProximaNova-Light"/>
              </a:rPr>
              <a:t> </a:t>
            </a:r>
            <a:r>
              <a:rPr sz="2700" dirty="0">
                <a:solidFill>
                  <a:srgbClr val="FFFFFF"/>
                </a:solidFill>
                <a:latin typeface="ProximaNova-Light"/>
                <a:cs typeface="ProximaNova-Light"/>
              </a:rPr>
              <a:t>/</a:t>
            </a:r>
            <a:r>
              <a:rPr sz="2700" spc="40" dirty="0">
                <a:solidFill>
                  <a:srgbClr val="FFFFFF"/>
                </a:solidFill>
                <a:latin typeface="ProximaNova-Light"/>
                <a:cs typeface="ProximaNova-Light"/>
              </a:rPr>
              <a:t> </a:t>
            </a:r>
            <a:r>
              <a:rPr sz="2700" spc="25" dirty="0">
                <a:solidFill>
                  <a:srgbClr val="FFFFFF"/>
                </a:solidFill>
                <a:latin typeface="ProximaNova-Light"/>
                <a:cs typeface="ProximaNova-Light"/>
              </a:rPr>
              <a:t>Foreclosed</a:t>
            </a:r>
            <a:endParaRPr sz="2700" dirty="0">
              <a:latin typeface="ProximaNova-Light"/>
              <a:cs typeface="ProximaNova-Light"/>
            </a:endParaRPr>
          </a:p>
        </p:txBody>
      </p:sp>
      <p:pic>
        <p:nvPicPr>
          <p:cNvPr id="6" name="Picture 5" descr="A picture containing icon&#10;&#10;Description automatically generated">
            <a:extLst>
              <a:ext uri="{FF2B5EF4-FFF2-40B4-BE49-F238E27FC236}">
                <a16:creationId xmlns:a16="http://schemas.microsoft.com/office/drawing/2014/main" id="{2DF7050B-EBD0-7F49-B437-E8CB45A1C6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6462" y="6112490"/>
            <a:ext cx="4938476" cy="4227117"/>
          </a:xfrm>
          <a:prstGeom prst="rect">
            <a:avLst/>
          </a:prstGeom>
        </p:spPr>
      </p:pic>
      <p:pic>
        <p:nvPicPr>
          <p:cNvPr id="8" name="Picture 7" descr="A picture containing text&#10;&#10;Description automatically generated">
            <a:extLst>
              <a:ext uri="{FF2B5EF4-FFF2-40B4-BE49-F238E27FC236}">
                <a16:creationId xmlns:a16="http://schemas.microsoft.com/office/drawing/2014/main" id="{A3F7FAC9-E924-B94F-915E-4C023281BE5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13650" y="6008077"/>
            <a:ext cx="3561013" cy="4176750"/>
          </a:xfrm>
          <a:prstGeom prst="rect">
            <a:avLst/>
          </a:prstGeom>
        </p:spPr>
      </p:pic>
      <p:pic>
        <p:nvPicPr>
          <p:cNvPr id="10" name="Picture 9" descr="A picture containing diagram&#10;&#10;Description automatically generated">
            <a:extLst>
              <a:ext uri="{FF2B5EF4-FFF2-40B4-BE49-F238E27FC236}">
                <a16:creationId xmlns:a16="http://schemas.microsoft.com/office/drawing/2014/main" id="{77AFF73A-0D5C-9349-8AB4-871039CD999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338050" y="5849922"/>
            <a:ext cx="4500327" cy="438189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50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500"/>
                                        <p:tgtEl>
                                          <p:spTgt spid="3">
                                            <p:txEl>
                                              <p:pRg st="2" end="2"/>
                                            </p:txEl>
                                          </p:spTgt>
                                        </p:tgtEl>
                                      </p:cBhvr>
                                    </p:animEffect>
                                  </p:childTnLst>
                                </p:cTn>
                              </p:par>
                              <p:par>
                                <p:cTn id="21" presetID="10" presetClass="entr" presetSubtype="0" fill="hold" nodeType="withEffect">
                                  <p:stCondLst>
                                    <p:cond delay="100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500"/>
                                        <p:tgtEl>
                                          <p:spTgt spid="3">
                                            <p:txEl>
                                              <p:pRg st="3" end="3"/>
                                            </p:txEl>
                                          </p:spTgt>
                                        </p:tgtEl>
                                      </p:cBhvr>
                                    </p:animEffect>
                                  </p:childTnLst>
                                </p:cTn>
                              </p:par>
                              <p:par>
                                <p:cTn id="29" presetID="10" presetClass="entr" presetSubtype="0" fill="hold" nodeType="withEffect">
                                  <p:stCondLst>
                                    <p:cond delay="100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4">
                                            <p:txEl>
                                              <p:pRg st="0" end="0"/>
                                            </p:txEl>
                                          </p:spTgt>
                                        </p:tgtEl>
                                        <p:attrNameLst>
                                          <p:attrName>style.visibility</p:attrName>
                                        </p:attrNameLst>
                                      </p:cBhvr>
                                      <p:to>
                                        <p:strVal val="visible"/>
                                      </p:to>
                                    </p:set>
                                    <p:animEffect transition="in" filter="fade">
                                      <p:cBhvr>
                                        <p:cTn id="36" dur="500"/>
                                        <p:tgtEl>
                                          <p:spTgt spid="4">
                                            <p:txEl>
                                              <p:pRg st="0" end="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4">
                                            <p:txEl>
                                              <p:pRg st="1" end="1"/>
                                            </p:txEl>
                                          </p:spTgt>
                                        </p:tgtEl>
                                        <p:attrNameLst>
                                          <p:attrName>style.visibility</p:attrName>
                                        </p:attrNameLst>
                                      </p:cBhvr>
                                      <p:to>
                                        <p:strVal val="visible"/>
                                      </p:to>
                                    </p:set>
                                    <p:animEffect transition="in" filter="fade">
                                      <p:cBhvr>
                                        <p:cTn id="41" dur="500"/>
                                        <p:tgtEl>
                                          <p:spTgt spid="4">
                                            <p:txEl>
                                              <p:pRg st="1" end="1"/>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4">
                                            <p:txEl>
                                              <p:pRg st="2" end="2"/>
                                            </p:txEl>
                                          </p:spTgt>
                                        </p:tgtEl>
                                        <p:attrNameLst>
                                          <p:attrName>style.visibility</p:attrName>
                                        </p:attrNameLst>
                                      </p:cBhvr>
                                      <p:to>
                                        <p:strVal val="visible"/>
                                      </p:to>
                                    </p:set>
                                    <p:animEffect transition="in" filter="fade">
                                      <p:cBhvr>
                                        <p:cTn id="46" dur="500"/>
                                        <p:tgtEl>
                                          <p:spTgt spid="4">
                                            <p:txEl>
                                              <p:pRg st="2" end="2"/>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4">
                                            <p:txEl>
                                              <p:pRg st="3" end="3"/>
                                            </p:txEl>
                                          </p:spTgt>
                                        </p:tgtEl>
                                        <p:attrNameLst>
                                          <p:attrName>style.visibility</p:attrName>
                                        </p:attrNameLst>
                                      </p:cBhvr>
                                      <p:to>
                                        <p:strVal val="visible"/>
                                      </p:to>
                                    </p:set>
                                    <p:animEffect transition="in" filter="fade">
                                      <p:cBhvr>
                                        <p:cTn id="51"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850261" y="1058987"/>
            <a:ext cx="13101955" cy="1642110"/>
          </a:xfrm>
          <a:prstGeom prst="rect">
            <a:avLst/>
          </a:prstGeom>
        </p:spPr>
        <p:txBody>
          <a:bodyPr vert="horz" wrap="square" lIns="0" tIns="185420" rIns="0" bIns="0" rtlCol="0">
            <a:spAutoFit/>
          </a:bodyPr>
          <a:lstStyle/>
          <a:p>
            <a:pPr marL="12700">
              <a:lnSpc>
                <a:spcPct val="100000"/>
              </a:lnSpc>
              <a:spcBef>
                <a:spcPts val="1460"/>
              </a:spcBef>
              <a:tabLst>
                <a:tab pos="7443470" algn="l"/>
              </a:tabLst>
            </a:pPr>
            <a:r>
              <a:rPr sz="3600" spc="15" dirty="0">
                <a:latin typeface="ProximaNova-Medium"/>
                <a:cs typeface="ProximaNova-Medium"/>
              </a:rPr>
              <a:t>Legal</a:t>
            </a:r>
            <a:r>
              <a:rPr sz="3600" spc="75" dirty="0">
                <a:latin typeface="ProximaNova-Medium"/>
                <a:cs typeface="ProximaNova-Medium"/>
              </a:rPr>
              <a:t> </a:t>
            </a:r>
            <a:r>
              <a:rPr sz="3600" spc="25" dirty="0">
                <a:latin typeface="ProximaNova-Medium"/>
                <a:cs typeface="ProximaNova-Medium"/>
              </a:rPr>
              <a:t>steps</a:t>
            </a:r>
            <a:r>
              <a:rPr sz="3600" spc="80" dirty="0">
                <a:latin typeface="ProximaNova-Medium"/>
                <a:cs typeface="ProximaNova-Medium"/>
              </a:rPr>
              <a:t> </a:t>
            </a:r>
            <a:r>
              <a:rPr sz="3600" spc="20" dirty="0">
                <a:latin typeface="ProximaNova-Medium"/>
                <a:cs typeface="ProximaNova-Medium"/>
              </a:rPr>
              <a:t>and</a:t>
            </a:r>
            <a:r>
              <a:rPr sz="3600" spc="80" dirty="0">
                <a:latin typeface="ProximaNova-Medium"/>
                <a:cs typeface="ProximaNova-Medium"/>
              </a:rPr>
              <a:t> </a:t>
            </a:r>
            <a:r>
              <a:rPr sz="3600" spc="30" dirty="0">
                <a:latin typeface="ProximaNova-Medium"/>
                <a:cs typeface="ProximaNova-Medium"/>
              </a:rPr>
              <a:t>paperwork</a:t>
            </a:r>
            <a:r>
              <a:rPr sz="3600" spc="75" dirty="0">
                <a:latin typeface="ProximaNova-Medium"/>
                <a:cs typeface="ProximaNova-Medium"/>
              </a:rPr>
              <a:t> </a:t>
            </a:r>
            <a:r>
              <a:rPr sz="3600" spc="10" dirty="0">
                <a:latin typeface="ProximaNova-Medium"/>
                <a:cs typeface="ProximaNova-Medium"/>
              </a:rPr>
              <a:t>(Part</a:t>
            </a:r>
            <a:r>
              <a:rPr sz="3600" spc="80" dirty="0">
                <a:latin typeface="ProximaNova-Medium"/>
                <a:cs typeface="ProximaNova-Medium"/>
              </a:rPr>
              <a:t> </a:t>
            </a:r>
            <a:r>
              <a:rPr sz="3600" spc="20" dirty="0">
                <a:latin typeface="ProximaNova-Medium"/>
                <a:cs typeface="ProximaNova-Medium"/>
              </a:rPr>
              <a:t>1):	</a:t>
            </a:r>
            <a:r>
              <a:rPr sz="3600" spc="20" dirty="0">
                <a:solidFill>
                  <a:srgbClr val="F7921E"/>
                </a:solidFill>
                <a:latin typeface="ProximaNova-Medium"/>
                <a:cs typeface="ProximaNova-Medium"/>
              </a:rPr>
              <a:t>The</a:t>
            </a:r>
            <a:r>
              <a:rPr sz="3600" spc="60" dirty="0">
                <a:solidFill>
                  <a:srgbClr val="F7921E"/>
                </a:solidFill>
                <a:latin typeface="ProximaNova-Medium"/>
                <a:cs typeface="ProximaNova-Medium"/>
              </a:rPr>
              <a:t> </a:t>
            </a:r>
            <a:r>
              <a:rPr sz="3600" spc="290" dirty="0">
                <a:solidFill>
                  <a:srgbClr val="F7921E"/>
                </a:solidFill>
                <a:latin typeface="ProximaNova-Medium"/>
                <a:cs typeface="ProximaNova-Medium"/>
              </a:rPr>
              <a:t>Of</a:t>
            </a:r>
            <a:r>
              <a:rPr lang="en-US" sz="3600" spc="290" dirty="0">
                <a:solidFill>
                  <a:srgbClr val="F7921E"/>
                </a:solidFill>
                <a:latin typeface="ProximaNova-Medium"/>
                <a:cs typeface="ProximaNova-Medium"/>
              </a:rPr>
              <a:t>f</a:t>
            </a:r>
            <a:r>
              <a:rPr sz="3600" spc="290" dirty="0">
                <a:solidFill>
                  <a:srgbClr val="F7921E"/>
                </a:solidFill>
                <a:latin typeface="ProximaNova-Medium"/>
                <a:cs typeface="ProximaNova-Medium"/>
              </a:rPr>
              <a:t>er</a:t>
            </a:r>
            <a:r>
              <a:rPr sz="3600" spc="60" dirty="0">
                <a:solidFill>
                  <a:srgbClr val="F7921E"/>
                </a:solidFill>
                <a:latin typeface="ProximaNova-Medium"/>
                <a:cs typeface="ProximaNova-Medium"/>
              </a:rPr>
              <a:t> </a:t>
            </a:r>
            <a:r>
              <a:rPr sz="3600" spc="15" dirty="0">
                <a:solidFill>
                  <a:srgbClr val="F7921E"/>
                </a:solidFill>
                <a:latin typeface="ProximaNova-Medium"/>
                <a:cs typeface="ProximaNova-Medium"/>
              </a:rPr>
              <a:t>to</a:t>
            </a:r>
            <a:r>
              <a:rPr sz="3600" spc="55" dirty="0">
                <a:solidFill>
                  <a:srgbClr val="F7921E"/>
                </a:solidFill>
                <a:latin typeface="ProximaNova-Medium"/>
                <a:cs typeface="ProximaNova-Medium"/>
              </a:rPr>
              <a:t> </a:t>
            </a:r>
            <a:r>
              <a:rPr sz="3600" spc="35" dirty="0">
                <a:solidFill>
                  <a:srgbClr val="F7921E"/>
                </a:solidFill>
                <a:latin typeface="ProximaNova-Medium"/>
                <a:cs typeface="ProximaNova-Medium"/>
              </a:rPr>
              <a:t>Purchase</a:t>
            </a:r>
            <a:endParaRPr sz="3600" dirty="0">
              <a:latin typeface="ProximaNova-Medium"/>
              <a:cs typeface="ProximaNova-Medium"/>
            </a:endParaRPr>
          </a:p>
          <a:p>
            <a:pPr marL="12700" marR="5080">
              <a:lnSpc>
                <a:spcPct val="103299"/>
              </a:lnSpc>
              <a:spcBef>
                <a:spcPts val="850"/>
              </a:spcBef>
            </a:pPr>
            <a:r>
              <a:rPr sz="2500" i="1" spc="15" dirty="0">
                <a:latin typeface="ProximaNova-LightIt"/>
                <a:cs typeface="ProximaNova-LightIt"/>
              </a:rPr>
              <a:t>The</a:t>
            </a:r>
            <a:r>
              <a:rPr sz="2500" i="1" spc="50" dirty="0">
                <a:latin typeface="ProximaNova-LightIt"/>
                <a:cs typeface="ProximaNova-LightIt"/>
              </a:rPr>
              <a:t> </a:t>
            </a:r>
            <a:r>
              <a:rPr sz="2500" i="1" spc="180" dirty="0">
                <a:latin typeface="ProximaNova-LightIt"/>
                <a:cs typeface="ProximaNova-LightIt"/>
              </a:rPr>
              <a:t>of</a:t>
            </a:r>
            <a:r>
              <a:rPr lang="en-US" sz="2500" i="1" spc="180" dirty="0">
                <a:latin typeface="ProximaNova-LightIt"/>
                <a:cs typeface="ProximaNova-LightIt"/>
              </a:rPr>
              <a:t>f</a:t>
            </a:r>
            <a:r>
              <a:rPr sz="2500" i="1" spc="180" dirty="0">
                <a:latin typeface="ProximaNova-LightIt"/>
                <a:cs typeface="ProximaNova-LightIt"/>
              </a:rPr>
              <a:t>er</a:t>
            </a:r>
            <a:r>
              <a:rPr sz="2500" i="1" spc="55" dirty="0">
                <a:latin typeface="ProximaNova-LightIt"/>
                <a:cs typeface="ProximaNova-LightIt"/>
              </a:rPr>
              <a:t> </a:t>
            </a:r>
            <a:r>
              <a:rPr sz="2500" i="1" spc="10" dirty="0">
                <a:latin typeface="ProximaNova-LightIt"/>
                <a:cs typeface="ProximaNova-LightIt"/>
              </a:rPr>
              <a:t>to</a:t>
            </a:r>
            <a:r>
              <a:rPr sz="2500" i="1" spc="55" dirty="0">
                <a:latin typeface="ProximaNova-LightIt"/>
                <a:cs typeface="ProximaNova-LightIt"/>
              </a:rPr>
              <a:t> </a:t>
            </a:r>
            <a:r>
              <a:rPr sz="2500" i="1" spc="20" dirty="0">
                <a:latin typeface="ProximaNova-LightIt"/>
                <a:cs typeface="ProximaNova-LightIt"/>
              </a:rPr>
              <a:t>purchase</a:t>
            </a:r>
            <a:r>
              <a:rPr sz="2500" i="1" spc="50" dirty="0">
                <a:latin typeface="ProximaNova-LightIt"/>
                <a:cs typeface="ProximaNova-LightIt"/>
              </a:rPr>
              <a:t> </a:t>
            </a:r>
            <a:r>
              <a:rPr sz="2500" i="1" spc="15" dirty="0">
                <a:latin typeface="ProximaNova-LightIt"/>
                <a:cs typeface="ProximaNova-LightIt"/>
              </a:rPr>
              <a:t>may</a:t>
            </a:r>
            <a:r>
              <a:rPr sz="2500" i="1" spc="55" dirty="0">
                <a:latin typeface="ProximaNova-LightIt"/>
                <a:cs typeface="ProximaNova-LightIt"/>
              </a:rPr>
              <a:t> </a:t>
            </a:r>
            <a:r>
              <a:rPr sz="2500" i="1" spc="10" dirty="0">
                <a:latin typeface="ProximaNova-LightIt"/>
                <a:cs typeface="ProximaNova-LightIt"/>
              </a:rPr>
              <a:t>be</a:t>
            </a:r>
            <a:r>
              <a:rPr sz="2500" i="1" spc="55" dirty="0">
                <a:latin typeface="ProximaNova-LightIt"/>
                <a:cs typeface="ProximaNova-LightIt"/>
              </a:rPr>
              <a:t> </a:t>
            </a:r>
            <a:r>
              <a:rPr sz="2500" i="1" spc="15" dirty="0">
                <a:latin typeface="ProximaNova-LightIt"/>
                <a:cs typeface="ProximaNova-LightIt"/>
              </a:rPr>
              <a:t>the</a:t>
            </a:r>
            <a:r>
              <a:rPr sz="2500" i="1" spc="50" dirty="0">
                <a:latin typeface="ProximaNova-LightIt"/>
                <a:cs typeface="ProximaNova-LightIt"/>
              </a:rPr>
              <a:t> </a:t>
            </a:r>
            <a:r>
              <a:rPr sz="2500" i="1" spc="15" dirty="0">
                <a:latin typeface="ProximaNova-LightIt"/>
                <a:cs typeface="ProximaNova-LightIt"/>
              </a:rPr>
              <a:t>most</a:t>
            </a:r>
            <a:r>
              <a:rPr sz="2500" i="1" spc="55" dirty="0">
                <a:latin typeface="ProximaNova-LightIt"/>
                <a:cs typeface="ProximaNova-LightIt"/>
              </a:rPr>
              <a:t> </a:t>
            </a:r>
            <a:r>
              <a:rPr sz="2500" i="1" spc="20" dirty="0">
                <a:latin typeface="ProximaNova-LightIt"/>
                <a:cs typeface="ProximaNova-LightIt"/>
              </a:rPr>
              <a:t>important</a:t>
            </a:r>
            <a:r>
              <a:rPr sz="2500" i="1" spc="55" dirty="0">
                <a:latin typeface="ProximaNova-LightIt"/>
                <a:cs typeface="ProximaNova-LightIt"/>
              </a:rPr>
              <a:t> </a:t>
            </a:r>
            <a:r>
              <a:rPr sz="2500" i="1" spc="20" dirty="0">
                <a:latin typeface="ProximaNova-LightIt"/>
                <a:cs typeface="ProximaNova-LightIt"/>
              </a:rPr>
              <a:t>document</a:t>
            </a:r>
            <a:r>
              <a:rPr sz="2500" i="1" spc="50" dirty="0">
                <a:latin typeface="ProximaNova-LightIt"/>
                <a:cs typeface="ProximaNova-LightIt"/>
              </a:rPr>
              <a:t> </a:t>
            </a:r>
            <a:r>
              <a:rPr sz="2500" i="1" spc="15" dirty="0">
                <a:latin typeface="ProximaNova-LightIt"/>
                <a:cs typeface="ProximaNova-LightIt"/>
              </a:rPr>
              <a:t>that</a:t>
            </a:r>
            <a:r>
              <a:rPr sz="2500" i="1" spc="55" dirty="0">
                <a:latin typeface="ProximaNova-LightIt"/>
                <a:cs typeface="ProximaNova-LightIt"/>
              </a:rPr>
              <a:t> </a:t>
            </a:r>
            <a:r>
              <a:rPr sz="2500" i="1" spc="15" dirty="0">
                <a:latin typeface="ProximaNova-LightIt"/>
                <a:cs typeface="ProximaNova-LightIt"/>
              </a:rPr>
              <a:t>you</a:t>
            </a:r>
            <a:r>
              <a:rPr sz="2500" i="1" spc="55" dirty="0">
                <a:latin typeface="ProximaNova-LightIt"/>
                <a:cs typeface="ProximaNova-LightIt"/>
              </a:rPr>
              <a:t> </a:t>
            </a:r>
            <a:r>
              <a:rPr sz="2500" i="1" spc="20" dirty="0">
                <a:latin typeface="ProximaNova-LightIt"/>
                <a:cs typeface="ProximaNova-LightIt"/>
              </a:rPr>
              <a:t>sign.</a:t>
            </a:r>
            <a:r>
              <a:rPr sz="2500" i="1" spc="55" dirty="0">
                <a:latin typeface="ProximaNova-LightIt"/>
                <a:cs typeface="ProximaNova-LightIt"/>
              </a:rPr>
              <a:t> </a:t>
            </a:r>
            <a:r>
              <a:rPr sz="2500" i="1" spc="10" dirty="0">
                <a:latin typeface="ProximaNova-LightIt"/>
                <a:cs typeface="ProximaNova-LightIt"/>
              </a:rPr>
              <a:t>It</a:t>
            </a:r>
            <a:r>
              <a:rPr sz="2500" i="1" spc="50" dirty="0">
                <a:latin typeface="ProximaNova-LightIt"/>
                <a:cs typeface="ProximaNova-LightIt"/>
              </a:rPr>
              <a:t> </a:t>
            </a:r>
            <a:r>
              <a:rPr sz="2500" i="1" spc="15" dirty="0">
                <a:latin typeface="ProximaNova-LightIt"/>
                <a:cs typeface="ProximaNova-LightIt"/>
              </a:rPr>
              <a:t>sets</a:t>
            </a:r>
            <a:r>
              <a:rPr sz="2500" i="1" spc="55" dirty="0">
                <a:latin typeface="ProximaNova-LightIt"/>
                <a:cs typeface="ProximaNova-LightIt"/>
              </a:rPr>
              <a:t> </a:t>
            </a:r>
            <a:r>
              <a:rPr sz="2500" i="1" spc="15" dirty="0">
                <a:latin typeface="ProximaNova-LightIt"/>
                <a:cs typeface="ProximaNova-LightIt"/>
              </a:rPr>
              <a:t>out</a:t>
            </a:r>
            <a:r>
              <a:rPr sz="2500" i="1" spc="55" dirty="0">
                <a:latin typeface="ProximaNova-LightIt"/>
                <a:cs typeface="ProximaNova-LightIt"/>
              </a:rPr>
              <a:t> </a:t>
            </a:r>
            <a:r>
              <a:rPr sz="2500" i="1" spc="15" dirty="0">
                <a:latin typeface="ProximaNova-LightIt"/>
                <a:cs typeface="ProximaNova-LightIt"/>
              </a:rPr>
              <a:t>all</a:t>
            </a:r>
            <a:r>
              <a:rPr sz="2500" i="1" spc="50" dirty="0">
                <a:latin typeface="ProximaNova-LightIt"/>
                <a:cs typeface="ProximaNova-LightIt"/>
              </a:rPr>
              <a:t> </a:t>
            </a:r>
            <a:r>
              <a:rPr sz="2500" i="1" spc="10" dirty="0">
                <a:latin typeface="ProximaNova-LightIt"/>
                <a:cs typeface="ProximaNova-LightIt"/>
              </a:rPr>
              <a:t>of</a:t>
            </a:r>
            <a:r>
              <a:rPr sz="2500" i="1" spc="55" dirty="0">
                <a:latin typeface="ProximaNova-LightIt"/>
                <a:cs typeface="ProximaNova-LightIt"/>
              </a:rPr>
              <a:t> </a:t>
            </a:r>
            <a:r>
              <a:rPr sz="2500" i="1" spc="25" dirty="0">
                <a:latin typeface="ProximaNova-LightIt"/>
                <a:cs typeface="ProximaNova-LightIt"/>
              </a:rPr>
              <a:t>the </a:t>
            </a:r>
            <a:r>
              <a:rPr sz="2500" i="1" spc="-635" dirty="0">
                <a:latin typeface="ProximaNova-LightIt"/>
                <a:cs typeface="ProximaNova-LightIt"/>
              </a:rPr>
              <a:t> </a:t>
            </a:r>
            <a:r>
              <a:rPr sz="2500" i="1" spc="20" dirty="0">
                <a:latin typeface="ProximaNova-LightIt"/>
                <a:cs typeface="ProximaNova-LightIt"/>
              </a:rPr>
              <a:t>material</a:t>
            </a:r>
            <a:r>
              <a:rPr sz="2500" i="1" spc="50" dirty="0">
                <a:latin typeface="ProximaNova-LightIt"/>
                <a:cs typeface="ProximaNova-LightIt"/>
              </a:rPr>
              <a:t> </a:t>
            </a:r>
            <a:r>
              <a:rPr sz="2500" i="1" spc="20" dirty="0">
                <a:latin typeface="ProximaNova-LightIt"/>
                <a:cs typeface="ProximaNova-LightIt"/>
              </a:rPr>
              <a:t>terms</a:t>
            </a:r>
            <a:r>
              <a:rPr sz="2500" i="1" spc="50" dirty="0">
                <a:latin typeface="ProximaNova-LightIt"/>
                <a:cs typeface="ProximaNova-LightIt"/>
              </a:rPr>
              <a:t> </a:t>
            </a:r>
            <a:r>
              <a:rPr sz="2500" i="1" spc="10" dirty="0">
                <a:latin typeface="ProximaNova-LightIt"/>
                <a:cs typeface="ProximaNova-LightIt"/>
              </a:rPr>
              <a:t>of</a:t>
            </a:r>
            <a:r>
              <a:rPr sz="2500" i="1" spc="50" dirty="0">
                <a:latin typeface="ProximaNova-LightIt"/>
                <a:cs typeface="ProximaNova-LightIt"/>
              </a:rPr>
              <a:t> </a:t>
            </a:r>
            <a:r>
              <a:rPr sz="2500" i="1" spc="15" dirty="0">
                <a:latin typeface="ProximaNova-LightIt"/>
                <a:cs typeface="ProximaNova-LightIt"/>
              </a:rPr>
              <a:t>the</a:t>
            </a:r>
            <a:r>
              <a:rPr sz="2500" i="1" spc="50" dirty="0">
                <a:latin typeface="ProximaNova-LightIt"/>
                <a:cs typeface="ProximaNova-LightIt"/>
              </a:rPr>
              <a:t> </a:t>
            </a:r>
            <a:r>
              <a:rPr sz="2500" i="1" spc="20" dirty="0">
                <a:latin typeface="ProximaNova-LightIt"/>
                <a:cs typeface="ProximaNova-LightIt"/>
              </a:rPr>
              <a:t>agreement,</a:t>
            </a:r>
            <a:r>
              <a:rPr sz="2500" i="1" spc="50" dirty="0">
                <a:latin typeface="ProximaNova-LightIt"/>
                <a:cs typeface="ProximaNova-LightIt"/>
              </a:rPr>
              <a:t> </a:t>
            </a:r>
            <a:r>
              <a:rPr sz="2500" i="1" spc="20" dirty="0">
                <a:latin typeface="ProximaNova-LightIt"/>
                <a:cs typeface="ProximaNova-LightIt"/>
              </a:rPr>
              <a:t>which</a:t>
            </a:r>
            <a:r>
              <a:rPr sz="2500" i="1" spc="50" dirty="0">
                <a:latin typeface="ProximaNova-LightIt"/>
                <a:cs typeface="ProximaNova-LightIt"/>
              </a:rPr>
              <a:t> </a:t>
            </a:r>
            <a:r>
              <a:rPr sz="2500" i="1" spc="20" dirty="0">
                <a:latin typeface="ProximaNova-LightIt"/>
                <a:cs typeface="ProximaNova-LightIt"/>
              </a:rPr>
              <a:t>absent</a:t>
            </a:r>
            <a:r>
              <a:rPr sz="2500" i="1" spc="50" dirty="0">
                <a:latin typeface="ProximaNova-LightIt"/>
                <a:cs typeface="ProximaNova-LightIt"/>
              </a:rPr>
              <a:t> </a:t>
            </a:r>
            <a:r>
              <a:rPr sz="2500" i="1" spc="20" dirty="0">
                <a:latin typeface="ProximaNova-LightIt"/>
                <a:cs typeface="ProximaNova-LightIt"/>
              </a:rPr>
              <a:t>renegotiation,</a:t>
            </a:r>
            <a:r>
              <a:rPr sz="2500" i="1" spc="50" dirty="0">
                <a:latin typeface="ProximaNova-LightIt"/>
                <a:cs typeface="ProximaNova-LightIt"/>
              </a:rPr>
              <a:t> </a:t>
            </a:r>
            <a:r>
              <a:rPr sz="2500" i="1" spc="20" dirty="0">
                <a:latin typeface="ProximaNova-LightIt"/>
                <a:cs typeface="ProximaNova-LightIt"/>
              </a:rPr>
              <a:t>cannot</a:t>
            </a:r>
            <a:r>
              <a:rPr sz="2500" i="1" spc="50" dirty="0">
                <a:latin typeface="ProximaNova-LightIt"/>
                <a:cs typeface="ProximaNova-LightIt"/>
              </a:rPr>
              <a:t> </a:t>
            </a:r>
            <a:r>
              <a:rPr sz="2500" i="1" spc="10" dirty="0">
                <a:latin typeface="ProximaNova-LightIt"/>
                <a:cs typeface="ProximaNova-LightIt"/>
              </a:rPr>
              <a:t>be</a:t>
            </a:r>
            <a:r>
              <a:rPr sz="2500" i="1" spc="50" dirty="0">
                <a:latin typeface="ProximaNova-LightIt"/>
                <a:cs typeface="ProximaNova-LightIt"/>
              </a:rPr>
              <a:t> </a:t>
            </a:r>
            <a:r>
              <a:rPr sz="2500" i="1" spc="25" dirty="0">
                <a:latin typeface="ProximaNova-LightIt"/>
                <a:cs typeface="ProximaNova-LightIt"/>
              </a:rPr>
              <a:t>altered.</a:t>
            </a:r>
            <a:endParaRPr sz="2500" dirty="0">
              <a:latin typeface="ProximaNova-LightIt"/>
              <a:cs typeface="ProximaNova-LightIt"/>
            </a:endParaRPr>
          </a:p>
        </p:txBody>
      </p:sp>
      <p:sp>
        <p:nvSpPr>
          <p:cNvPr id="3" name="object 3"/>
          <p:cNvSpPr txBox="1"/>
          <p:nvPr/>
        </p:nvSpPr>
        <p:spPr>
          <a:xfrm>
            <a:off x="1850261" y="3987207"/>
            <a:ext cx="7124065" cy="574040"/>
          </a:xfrm>
          <a:prstGeom prst="rect">
            <a:avLst/>
          </a:prstGeom>
        </p:spPr>
        <p:txBody>
          <a:bodyPr vert="horz" wrap="square" lIns="0" tIns="12700" rIns="0" bIns="0" rtlCol="0">
            <a:spAutoFit/>
          </a:bodyPr>
          <a:lstStyle/>
          <a:p>
            <a:pPr marL="12700">
              <a:lnSpc>
                <a:spcPct val="100000"/>
              </a:lnSpc>
              <a:spcBef>
                <a:spcPts val="100"/>
              </a:spcBef>
            </a:pPr>
            <a:r>
              <a:rPr lang="en-US" sz="3600" spc="30" dirty="0">
                <a:solidFill>
                  <a:srgbClr val="FFFFFF"/>
                </a:solidFill>
                <a:latin typeface="ProximaNova-Medium"/>
                <a:cs typeface="ProximaNova-Medium"/>
              </a:rPr>
              <a:t>Essential terms of</a:t>
            </a:r>
            <a:r>
              <a:rPr lang="en-US" sz="3600" spc="60" dirty="0">
                <a:solidFill>
                  <a:srgbClr val="FFFFFF"/>
                </a:solidFill>
                <a:latin typeface="ProximaNova-Medium"/>
                <a:cs typeface="ProximaNova-Medium"/>
              </a:rPr>
              <a:t> </a:t>
            </a:r>
            <a:r>
              <a:rPr lang="en-US" sz="3600" spc="15" dirty="0">
                <a:solidFill>
                  <a:srgbClr val="FFFFFF"/>
                </a:solidFill>
                <a:latin typeface="ProximaNova-Medium"/>
                <a:cs typeface="ProximaNova-Medium"/>
              </a:rPr>
              <a:t>an</a:t>
            </a:r>
            <a:r>
              <a:rPr lang="en-US" sz="3600" spc="60" dirty="0">
                <a:solidFill>
                  <a:srgbClr val="FFFFFF"/>
                </a:solidFill>
                <a:latin typeface="ProximaNova-Medium"/>
                <a:cs typeface="ProximaNova-Medium"/>
              </a:rPr>
              <a:t> </a:t>
            </a:r>
            <a:r>
              <a:rPr lang="en-US" sz="3600" spc="25" dirty="0">
                <a:solidFill>
                  <a:srgbClr val="F7921E"/>
                </a:solidFill>
                <a:latin typeface="ProximaNova-Medium"/>
                <a:cs typeface="ProximaNova-Medium"/>
              </a:rPr>
              <a:t>offer:</a:t>
            </a:r>
            <a:endParaRPr sz="3600" dirty="0">
              <a:latin typeface="ProximaNova-Medium"/>
              <a:cs typeface="ProximaNova-Medium"/>
            </a:endParaRPr>
          </a:p>
        </p:txBody>
      </p:sp>
      <p:graphicFrame>
        <p:nvGraphicFramePr>
          <p:cNvPr id="13" name="Table 12">
            <a:extLst>
              <a:ext uri="{FF2B5EF4-FFF2-40B4-BE49-F238E27FC236}">
                <a16:creationId xmlns:a16="http://schemas.microsoft.com/office/drawing/2014/main" id="{BFBBEB94-815B-674F-810E-498BA2EFD347}"/>
              </a:ext>
            </a:extLst>
          </p:cNvPr>
          <p:cNvGraphicFramePr>
            <a:graphicFrameLocks noGrp="1"/>
          </p:cNvGraphicFramePr>
          <p:nvPr>
            <p:extLst>
              <p:ext uri="{D42A27DB-BD31-4B8C-83A1-F6EECF244321}">
                <p14:modId xmlns:p14="http://schemas.microsoft.com/office/powerpoint/2010/main" val="1022228399"/>
              </p:ext>
            </p:extLst>
          </p:nvPr>
        </p:nvGraphicFramePr>
        <p:xfrm>
          <a:off x="1859151" y="4932958"/>
          <a:ext cx="7124064" cy="914400"/>
        </p:xfrm>
        <a:graphic>
          <a:graphicData uri="http://schemas.openxmlformats.org/drawingml/2006/table">
            <a:tbl>
              <a:tblPr/>
              <a:tblGrid>
                <a:gridCol w="7124064">
                  <a:extLst>
                    <a:ext uri="{9D8B030D-6E8A-4147-A177-3AD203B41FA5}">
                      <a16:colId xmlns:a16="http://schemas.microsoft.com/office/drawing/2014/main" val="1457333202"/>
                    </a:ext>
                  </a:extLst>
                </a:gridCol>
              </a:tblGrid>
              <a:tr h="914400">
                <a:tc>
                  <a:txBody>
                    <a:bodyPr/>
                    <a:lstStyle/>
                    <a:p>
                      <a:r>
                        <a:rPr lang="en-US" sz="2400" b="0" i="0" baseline="0" dirty="0">
                          <a:solidFill>
                            <a:schemeClr val="bg1"/>
                          </a:solidFill>
                          <a:latin typeface="Proxima Nova Medium" panose="02000506030000020004" pitchFamily="2" charset="0"/>
                        </a:rPr>
                        <a:t>1. Flexible Dates</a:t>
                      </a:r>
                    </a:p>
                  </a:txBody>
                  <a:tcPr marL="365760" marT="274320">
                    <a:lnL w="38100" cmpd="sng">
                      <a:solidFill>
                        <a:schemeClr val="accent6"/>
                      </a:solidFill>
                      <a:prstDash val="solid"/>
                    </a:lnL>
                    <a:lnR w="38100" cmpd="sng">
                      <a:solidFill>
                        <a:schemeClr val="accent6"/>
                      </a:solidFill>
                      <a:prstDash val="solid"/>
                    </a:lnR>
                    <a:lnT w="38100" cmpd="sng">
                      <a:solidFill>
                        <a:schemeClr val="accent6"/>
                      </a:solidFill>
                      <a:prstDash val="solid"/>
                    </a:lnT>
                    <a:lnB w="38100" cmpd="sng">
                      <a:solidFill>
                        <a:schemeClr val="accent6"/>
                      </a:solidFill>
                      <a:prstDash val="solid"/>
                    </a:lnB>
                  </a:tcPr>
                </a:tc>
                <a:extLst>
                  <a:ext uri="{0D108BD9-81ED-4DB2-BD59-A6C34878D82A}">
                    <a16:rowId xmlns:a16="http://schemas.microsoft.com/office/drawing/2014/main" val="2633587740"/>
                  </a:ext>
                </a:extLst>
              </a:tr>
            </a:tbl>
          </a:graphicData>
        </a:graphic>
      </p:graphicFrame>
      <p:graphicFrame>
        <p:nvGraphicFramePr>
          <p:cNvPr id="15" name="Table 14">
            <a:extLst>
              <a:ext uri="{FF2B5EF4-FFF2-40B4-BE49-F238E27FC236}">
                <a16:creationId xmlns:a16="http://schemas.microsoft.com/office/drawing/2014/main" id="{770C101D-1142-D94A-BFE3-680D184994BE}"/>
              </a:ext>
            </a:extLst>
          </p:cNvPr>
          <p:cNvGraphicFramePr>
            <a:graphicFrameLocks noGrp="1"/>
          </p:cNvGraphicFramePr>
          <p:nvPr>
            <p:extLst>
              <p:ext uri="{D42A27DB-BD31-4B8C-83A1-F6EECF244321}">
                <p14:modId xmlns:p14="http://schemas.microsoft.com/office/powerpoint/2010/main" val="1593891671"/>
              </p:ext>
            </p:extLst>
          </p:nvPr>
        </p:nvGraphicFramePr>
        <p:xfrm>
          <a:off x="8983215" y="4932958"/>
          <a:ext cx="8499734" cy="914400"/>
        </p:xfrm>
        <a:graphic>
          <a:graphicData uri="http://schemas.openxmlformats.org/drawingml/2006/table">
            <a:tbl>
              <a:tblPr/>
              <a:tblGrid>
                <a:gridCol w="8499734">
                  <a:extLst>
                    <a:ext uri="{9D8B030D-6E8A-4147-A177-3AD203B41FA5}">
                      <a16:colId xmlns:a16="http://schemas.microsoft.com/office/drawing/2014/main" val="1457333202"/>
                    </a:ext>
                  </a:extLst>
                </a:gridCol>
              </a:tblGrid>
              <a:tr h="914400">
                <a:tc>
                  <a:txBody>
                    <a:bodyPr/>
                    <a:lstStyle/>
                    <a:p>
                      <a:r>
                        <a:rPr lang="en-US" sz="2400" b="0" i="0" baseline="0" dirty="0">
                          <a:solidFill>
                            <a:schemeClr val="bg1"/>
                          </a:solidFill>
                          <a:latin typeface="Proxima Nova Medium" panose="02000506030000020004" pitchFamily="2" charset="0"/>
                        </a:rPr>
                        <a:t>P&amp;S / Inspection / Financing / Closing</a:t>
                      </a:r>
                    </a:p>
                  </a:txBody>
                  <a:tcPr marL="365760" marT="274320">
                    <a:lnL w="38100" cmpd="sng">
                      <a:solidFill>
                        <a:schemeClr val="accent6"/>
                      </a:solidFill>
                      <a:prstDash val="solid"/>
                    </a:lnL>
                    <a:lnR w="38100" cmpd="sng">
                      <a:solidFill>
                        <a:schemeClr val="accent6"/>
                      </a:solidFill>
                      <a:prstDash val="solid"/>
                    </a:lnR>
                    <a:lnT w="38100" cmpd="sng">
                      <a:solidFill>
                        <a:schemeClr val="accent6"/>
                      </a:solidFill>
                      <a:prstDash val="solid"/>
                    </a:lnT>
                    <a:lnB w="38100" cmpd="sng">
                      <a:solidFill>
                        <a:schemeClr val="accent6"/>
                      </a:solidFill>
                      <a:prstDash val="solid"/>
                    </a:lnB>
                  </a:tcPr>
                </a:tc>
                <a:extLst>
                  <a:ext uri="{0D108BD9-81ED-4DB2-BD59-A6C34878D82A}">
                    <a16:rowId xmlns:a16="http://schemas.microsoft.com/office/drawing/2014/main" val="2633587740"/>
                  </a:ext>
                </a:extLst>
              </a:tr>
            </a:tbl>
          </a:graphicData>
        </a:graphic>
      </p:graphicFrame>
      <p:graphicFrame>
        <p:nvGraphicFramePr>
          <p:cNvPr id="16" name="Table 15">
            <a:extLst>
              <a:ext uri="{FF2B5EF4-FFF2-40B4-BE49-F238E27FC236}">
                <a16:creationId xmlns:a16="http://schemas.microsoft.com/office/drawing/2014/main" id="{2C1ABFE2-6565-EE43-8D5F-6B92517D7E9C}"/>
              </a:ext>
            </a:extLst>
          </p:cNvPr>
          <p:cNvGraphicFramePr>
            <a:graphicFrameLocks noGrp="1"/>
          </p:cNvGraphicFramePr>
          <p:nvPr>
            <p:extLst>
              <p:ext uri="{D42A27DB-BD31-4B8C-83A1-F6EECF244321}">
                <p14:modId xmlns:p14="http://schemas.microsoft.com/office/powerpoint/2010/main" val="1946864969"/>
              </p:ext>
            </p:extLst>
          </p:nvPr>
        </p:nvGraphicFramePr>
        <p:xfrm>
          <a:off x="1859151" y="5847358"/>
          <a:ext cx="7124064" cy="1371600"/>
        </p:xfrm>
        <a:graphic>
          <a:graphicData uri="http://schemas.openxmlformats.org/drawingml/2006/table">
            <a:tbl>
              <a:tblPr/>
              <a:tblGrid>
                <a:gridCol w="7124064">
                  <a:extLst>
                    <a:ext uri="{9D8B030D-6E8A-4147-A177-3AD203B41FA5}">
                      <a16:colId xmlns:a16="http://schemas.microsoft.com/office/drawing/2014/main" val="1457333202"/>
                    </a:ext>
                  </a:extLst>
                </a:gridCol>
              </a:tblGrid>
              <a:tr h="1371600">
                <a:tc>
                  <a:txBody>
                    <a:bodyPr/>
                    <a:lstStyle/>
                    <a:p>
                      <a:r>
                        <a:rPr lang="en-US" sz="2400" b="0" i="0" baseline="0" dirty="0">
                          <a:solidFill>
                            <a:schemeClr val="bg1"/>
                          </a:solidFill>
                          <a:latin typeface="Proxima Nova Medium" panose="02000506030000020004" pitchFamily="2" charset="0"/>
                        </a:rPr>
                        <a:t>2. Clear Terms</a:t>
                      </a:r>
                    </a:p>
                  </a:txBody>
                  <a:tcPr marL="365760" marT="274320">
                    <a:lnL w="38100" cmpd="sng">
                      <a:solidFill>
                        <a:schemeClr val="accent6"/>
                      </a:solidFill>
                      <a:prstDash val="solid"/>
                    </a:lnL>
                    <a:lnR w="38100" cmpd="sng">
                      <a:solidFill>
                        <a:schemeClr val="accent6"/>
                      </a:solidFill>
                      <a:prstDash val="solid"/>
                    </a:lnR>
                    <a:lnT w="38100" cmpd="sng">
                      <a:solidFill>
                        <a:schemeClr val="accent6"/>
                      </a:solidFill>
                      <a:prstDash val="solid"/>
                    </a:lnT>
                    <a:lnB w="38100" cmpd="sng">
                      <a:solidFill>
                        <a:schemeClr val="accent6"/>
                      </a:solidFill>
                      <a:prstDash val="solid"/>
                    </a:lnB>
                  </a:tcPr>
                </a:tc>
                <a:extLst>
                  <a:ext uri="{0D108BD9-81ED-4DB2-BD59-A6C34878D82A}">
                    <a16:rowId xmlns:a16="http://schemas.microsoft.com/office/drawing/2014/main" val="2633587740"/>
                  </a:ext>
                </a:extLst>
              </a:tr>
            </a:tbl>
          </a:graphicData>
        </a:graphic>
      </p:graphicFrame>
      <p:graphicFrame>
        <p:nvGraphicFramePr>
          <p:cNvPr id="17" name="Table 16">
            <a:extLst>
              <a:ext uri="{FF2B5EF4-FFF2-40B4-BE49-F238E27FC236}">
                <a16:creationId xmlns:a16="http://schemas.microsoft.com/office/drawing/2014/main" id="{16A0B089-FD2B-1A48-AD10-349C06E9E5E9}"/>
              </a:ext>
            </a:extLst>
          </p:cNvPr>
          <p:cNvGraphicFramePr>
            <a:graphicFrameLocks noGrp="1"/>
          </p:cNvGraphicFramePr>
          <p:nvPr>
            <p:extLst>
              <p:ext uri="{D42A27DB-BD31-4B8C-83A1-F6EECF244321}">
                <p14:modId xmlns:p14="http://schemas.microsoft.com/office/powerpoint/2010/main" val="2190158931"/>
              </p:ext>
            </p:extLst>
          </p:nvPr>
        </p:nvGraphicFramePr>
        <p:xfrm>
          <a:off x="8983214" y="5847358"/>
          <a:ext cx="8499733" cy="1371600"/>
        </p:xfrm>
        <a:graphic>
          <a:graphicData uri="http://schemas.openxmlformats.org/drawingml/2006/table">
            <a:tbl>
              <a:tblPr/>
              <a:tblGrid>
                <a:gridCol w="8499733">
                  <a:extLst>
                    <a:ext uri="{9D8B030D-6E8A-4147-A177-3AD203B41FA5}">
                      <a16:colId xmlns:a16="http://schemas.microsoft.com/office/drawing/2014/main" val="1457333202"/>
                    </a:ext>
                  </a:extLst>
                </a:gridCol>
              </a:tblGrid>
              <a:tr h="1371600">
                <a:tc>
                  <a:txBody>
                    <a:bodyPr/>
                    <a:lstStyle/>
                    <a:p>
                      <a:r>
                        <a:rPr lang="en-US" sz="2400" b="0" i="0" baseline="0" dirty="0">
                          <a:solidFill>
                            <a:schemeClr val="bg1"/>
                          </a:solidFill>
                          <a:latin typeface="Proxima Nova Medium" panose="02000506030000020004" pitchFamily="2" charset="0"/>
                        </a:rPr>
                        <a:t>Appliances / Vacancy / Appraisal / Tenants / </a:t>
                      </a:r>
                    </a:p>
                    <a:p>
                      <a:r>
                        <a:rPr lang="en-US" sz="2400" b="0" i="0" baseline="0" dirty="0">
                          <a:solidFill>
                            <a:schemeClr val="bg1"/>
                          </a:solidFill>
                          <a:latin typeface="Proxima Nova Medium" panose="02000506030000020004" pitchFamily="2" charset="0"/>
                        </a:rPr>
                        <a:t>Condo Rules and Regulations / </a:t>
                      </a:r>
                      <a:r>
                        <a:rPr lang="en-US" sz="2400" b="1" i="0" baseline="0" dirty="0">
                          <a:solidFill>
                            <a:schemeClr val="bg1"/>
                          </a:solidFill>
                          <a:latin typeface="Proxima Nova Extrabold" panose="02000506030000020004" pitchFamily="2" charset="0"/>
                        </a:rPr>
                        <a:t>CLOSING COST CREDITS</a:t>
                      </a:r>
                    </a:p>
                  </a:txBody>
                  <a:tcPr marL="365760" marT="274320">
                    <a:lnL w="38100" cmpd="sng">
                      <a:solidFill>
                        <a:schemeClr val="accent6"/>
                      </a:solidFill>
                      <a:prstDash val="solid"/>
                    </a:lnL>
                    <a:lnR w="38100" cmpd="sng">
                      <a:solidFill>
                        <a:schemeClr val="accent6"/>
                      </a:solidFill>
                      <a:prstDash val="solid"/>
                    </a:lnR>
                    <a:lnT w="38100" cmpd="sng">
                      <a:solidFill>
                        <a:schemeClr val="accent6"/>
                      </a:solidFill>
                      <a:prstDash val="solid"/>
                    </a:lnT>
                    <a:lnB w="38100" cmpd="sng">
                      <a:solidFill>
                        <a:schemeClr val="accent6"/>
                      </a:solidFill>
                      <a:prstDash val="solid"/>
                    </a:lnB>
                  </a:tcPr>
                </a:tc>
                <a:extLst>
                  <a:ext uri="{0D108BD9-81ED-4DB2-BD59-A6C34878D82A}">
                    <a16:rowId xmlns:a16="http://schemas.microsoft.com/office/drawing/2014/main" val="2633587740"/>
                  </a:ext>
                </a:extLst>
              </a:tr>
            </a:tbl>
          </a:graphicData>
        </a:graphic>
      </p:graphicFrame>
      <p:graphicFrame>
        <p:nvGraphicFramePr>
          <p:cNvPr id="18" name="Table 17">
            <a:extLst>
              <a:ext uri="{FF2B5EF4-FFF2-40B4-BE49-F238E27FC236}">
                <a16:creationId xmlns:a16="http://schemas.microsoft.com/office/drawing/2014/main" id="{C5F3EF80-845B-FE49-B989-3AD5311803C7}"/>
              </a:ext>
            </a:extLst>
          </p:cNvPr>
          <p:cNvGraphicFramePr>
            <a:graphicFrameLocks noGrp="1"/>
          </p:cNvGraphicFramePr>
          <p:nvPr>
            <p:extLst>
              <p:ext uri="{D42A27DB-BD31-4B8C-83A1-F6EECF244321}">
                <p14:modId xmlns:p14="http://schemas.microsoft.com/office/powerpoint/2010/main" val="3857202477"/>
              </p:ext>
            </p:extLst>
          </p:nvPr>
        </p:nvGraphicFramePr>
        <p:xfrm>
          <a:off x="1850262" y="7218958"/>
          <a:ext cx="7124064" cy="1371600"/>
        </p:xfrm>
        <a:graphic>
          <a:graphicData uri="http://schemas.openxmlformats.org/drawingml/2006/table">
            <a:tbl>
              <a:tblPr/>
              <a:tblGrid>
                <a:gridCol w="7124064">
                  <a:extLst>
                    <a:ext uri="{9D8B030D-6E8A-4147-A177-3AD203B41FA5}">
                      <a16:colId xmlns:a16="http://schemas.microsoft.com/office/drawing/2014/main" val="1457333202"/>
                    </a:ext>
                  </a:extLst>
                </a:gridCol>
              </a:tblGrid>
              <a:tr h="1371600">
                <a:tc>
                  <a:txBody>
                    <a:bodyPr/>
                    <a:lstStyle/>
                    <a:p>
                      <a:r>
                        <a:rPr lang="en-US" sz="2400" b="0" i="0" baseline="0" dirty="0">
                          <a:solidFill>
                            <a:schemeClr val="bg1"/>
                          </a:solidFill>
                          <a:latin typeface="Proxima Nova Medium" panose="02000506030000020004" pitchFamily="2" charset="0"/>
                        </a:rPr>
                        <a:t>3. Reasonable Deposits </a:t>
                      </a:r>
                    </a:p>
                  </a:txBody>
                  <a:tcPr marL="365760" marT="274320">
                    <a:lnL w="38100" cmpd="sng">
                      <a:solidFill>
                        <a:schemeClr val="accent6"/>
                      </a:solidFill>
                      <a:prstDash val="solid"/>
                    </a:lnL>
                    <a:lnR w="38100" cmpd="sng">
                      <a:solidFill>
                        <a:schemeClr val="accent6"/>
                      </a:solidFill>
                      <a:prstDash val="solid"/>
                    </a:lnR>
                    <a:lnT w="38100" cmpd="sng">
                      <a:solidFill>
                        <a:schemeClr val="accent6"/>
                      </a:solidFill>
                      <a:prstDash val="solid"/>
                    </a:lnT>
                    <a:lnB w="38100" cmpd="sng">
                      <a:solidFill>
                        <a:schemeClr val="accent6"/>
                      </a:solidFill>
                      <a:prstDash val="solid"/>
                    </a:lnB>
                  </a:tcPr>
                </a:tc>
                <a:extLst>
                  <a:ext uri="{0D108BD9-81ED-4DB2-BD59-A6C34878D82A}">
                    <a16:rowId xmlns:a16="http://schemas.microsoft.com/office/drawing/2014/main" val="2633587740"/>
                  </a:ext>
                </a:extLst>
              </a:tr>
            </a:tbl>
          </a:graphicData>
        </a:graphic>
      </p:graphicFrame>
      <p:graphicFrame>
        <p:nvGraphicFramePr>
          <p:cNvPr id="19" name="Table 18">
            <a:extLst>
              <a:ext uri="{FF2B5EF4-FFF2-40B4-BE49-F238E27FC236}">
                <a16:creationId xmlns:a16="http://schemas.microsoft.com/office/drawing/2014/main" id="{43D48ECA-C3EA-C24F-BAA9-858817ADEC58}"/>
              </a:ext>
            </a:extLst>
          </p:cNvPr>
          <p:cNvGraphicFramePr>
            <a:graphicFrameLocks noGrp="1"/>
          </p:cNvGraphicFramePr>
          <p:nvPr>
            <p:extLst>
              <p:ext uri="{D42A27DB-BD31-4B8C-83A1-F6EECF244321}">
                <p14:modId xmlns:p14="http://schemas.microsoft.com/office/powerpoint/2010/main" val="3047660461"/>
              </p:ext>
            </p:extLst>
          </p:nvPr>
        </p:nvGraphicFramePr>
        <p:xfrm>
          <a:off x="8974325" y="7218958"/>
          <a:ext cx="8499733" cy="1371600"/>
        </p:xfrm>
        <a:graphic>
          <a:graphicData uri="http://schemas.openxmlformats.org/drawingml/2006/table">
            <a:tbl>
              <a:tblPr/>
              <a:tblGrid>
                <a:gridCol w="8499733">
                  <a:extLst>
                    <a:ext uri="{9D8B030D-6E8A-4147-A177-3AD203B41FA5}">
                      <a16:colId xmlns:a16="http://schemas.microsoft.com/office/drawing/2014/main" val="1457333202"/>
                    </a:ext>
                  </a:extLst>
                </a:gridCol>
              </a:tblGrid>
              <a:tr h="1371600">
                <a:tc>
                  <a:txBody>
                    <a:bodyPr/>
                    <a:lstStyle/>
                    <a:p>
                      <a:r>
                        <a:rPr lang="en-US" sz="2400" b="0" i="0" baseline="0" dirty="0">
                          <a:solidFill>
                            <a:schemeClr val="bg1"/>
                          </a:solidFill>
                          <a:latin typeface="Proxima Nova Medium" panose="02000506030000020004" pitchFamily="2" charset="0"/>
                        </a:rPr>
                        <a:t>Deposit Purpose / Liquidated Damages / </a:t>
                      </a:r>
                    </a:p>
                    <a:p>
                      <a:r>
                        <a:rPr lang="en-US" sz="2400" b="0" i="0" baseline="0" dirty="0">
                          <a:solidFill>
                            <a:schemeClr val="bg1"/>
                          </a:solidFill>
                          <a:latin typeface="Proxima Nova Medium" panose="02000506030000020004" pitchFamily="2" charset="0"/>
                        </a:rPr>
                        <a:t>Difference between Deposit and “Down Payment”</a:t>
                      </a:r>
                      <a:endParaRPr lang="en-US" sz="2400" b="1" i="0" baseline="0" dirty="0">
                        <a:solidFill>
                          <a:schemeClr val="bg1"/>
                        </a:solidFill>
                        <a:latin typeface="Proxima Nova Extrabold" panose="02000506030000020004" pitchFamily="2" charset="0"/>
                      </a:endParaRPr>
                    </a:p>
                  </a:txBody>
                  <a:tcPr marL="365760" marT="274320">
                    <a:lnL w="38100" cmpd="sng">
                      <a:solidFill>
                        <a:schemeClr val="accent6"/>
                      </a:solidFill>
                      <a:prstDash val="solid"/>
                    </a:lnL>
                    <a:lnR w="38100" cmpd="sng">
                      <a:solidFill>
                        <a:schemeClr val="accent6"/>
                      </a:solidFill>
                      <a:prstDash val="solid"/>
                    </a:lnR>
                    <a:lnT w="38100" cmpd="sng">
                      <a:solidFill>
                        <a:schemeClr val="accent6"/>
                      </a:solidFill>
                      <a:prstDash val="solid"/>
                    </a:lnT>
                    <a:lnB w="38100" cmpd="sng">
                      <a:solidFill>
                        <a:schemeClr val="accent6"/>
                      </a:solidFill>
                      <a:prstDash val="solid"/>
                    </a:lnB>
                  </a:tcPr>
                </a:tc>
                <a:extLst>
                  <a:ext uri="{0D108BD9-81ED-4DB2-BD59-A6C34878D82A}">
                    <a16:rowId xmlns:a16="http://schemas.microsoft.com/office/drawing/2014/main" val="2633587740"/>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850261" y="1058987"/>
            <a:ext cx="15330169" cy="1642110"/>
          </a:xfrm>
          <a:prstGeom prst="rect">
            <a:avLst/>
          </a:prstGeom>
        </p:spPr>
        <p:txBody>
          <a:bodyPr vert="horz" wrap="square" lIns="0" tIns="185420" rIns="0" bIns="0" rtlCol="0">
            <a:spAutoFit/>
          </a:bodyPr>
          <a:lstStyle/>
          <a:p>
            <a:pPr marL="12700">
              <a:lnSpc>
                <a:spcPct val="100000"/>
              </a:lnSpc>
              <a:spcBef>
                <a:spcPts val="1460"/>
              </a:spcBef>
              <a:tabLst>
                <a:tab pos="7549515" algn="l"/>
              </a:tabLst>
            </a:pPr>
            <a:r>
              <a:rPr sz="3600" spc="15" dirty="0">
                <a:latin typeface="ProximaNova-Medium"/>
                <a:cs typeface="ProximaNova-Medium"/>
              </a:rPr>
              <a:t>Legal</a:t>
            </a:r>
            <a:r>
              <a:rPr sz="3600" spc="75" dirty="0">
                <a:latin typeface="ProximaNova-Medium"/>
                <a:cs typeface="ProximaNova-Medium"/>
              </a:rPr>
              <a:t> </a:t>
            </a:r>
            <a:r>
              <a:rPr sz="3600" spc="25" dirty="0">
                <a:latin typeface="ProximaNova-Medium"/>
                <a:cs typeface="ProximaNova-Medium"/>
              </a:rPr>
              <a:t>steps</a:t>
            </a:r>
            <a:r>
              <a:rPr sz="3600" spc="80" dirty="0">
                <a:latin typeface="ProximaNova-Medium"/>
                <a:cs typeface="ProximaNova-Medium"/>
              </a:rPr>
              <a:t> </a:t>
            </a:r>
            <a:r>
              <a:rPr sz="3600" spc="20" dirty="0">
                <a:latin typeface="ProximaNova-Medium"/>
                <a:cs typeface="ProximaNova-Medium"/>
              </a:rPr>
              <a:t>and</a:t>
            </a:r>
            <a:r>
              <a:rPr sz="3600" spc="80" dirty="0">
                <a:latin typeface="ProximaNova-Medium"/>
                <a:cs typeface="ProximaNova-Medium"/>
              </a:rPr>
              <a:t> </a:t>
            </a:r>
            <a:r>
              <a:rPr sz="3600" spc="30" dirty="0">
                <a:latin typeface="ProximaNova-Medium"/>
                <a:cs typeface="ProximaNova-Medium"/>
              </a:rPr>
              <a:t>paperwork</a:t>
            </a:r>
            <a:r>
              <a:rPr sz="3600" spc="75" dirty="0">
                <a:latin typeface="ProximaNova-Medium"/>
                <a:cs typeface="ProximaNova-Medium"/>
              </a:rPr>
              <a:t> </a:t>
            </a:r>
            <a:r>
              <a:rPr sz="3600" spc="10" dirty="0">
                <a:latin typeface="ProximaNova-Medium"/>
                <a:cs typeface="ProximaNova-Medium"/>
              </a:rPr>
              <a:t>(Part</a:t>
            </a:r>
            <a:r>
              <a:rPr sz="3600" spc="80" dirty="0">
                <a:latin typeface="ProximaNova-Medium"/>
                <a:cs typeface="ProximaNova-Medium"/>
              </a:rPr>
              <a:t> </a:t>
            </a:r>
            <a:r>
              <a:rPr sz="3600" spc="20" dirty="0">
                <a:latin typeface="ProximaNova-Medium"/>
                <a:cs typeface="ProximaNova-Medium"/>
              </a:rPr>
              <a:t>2):	</a:t>
            </a:r>
            <a:r>
              <a:rPr sz="3600" spc="20" dirty="0">
                <a:solidFill>
                  <a:srgbClr val="F7921E"/>
                </a:solidFill>
                <a:latin typeface="ProximaNova-Medium"/>
                <a:cs typeface="ProximaNova-Medium"/>
              </a:rPr>
              <a:t>The</a:t>
            </a:r>
            <a:r>
              <a:rPr sz="3600" spc="60" dirty="0">
                <a:solidFill>
                  <a:srgbClr val="F7921E"/>
                </a:solidFill>
                <a:latin typeface="ProximaNova-Medium"/>
                <a:cs typeface="ProximaNova-Medium"/>
              </a:rPr>
              <a:t> </a:t>
            </a:r>
            <a:r>
              <a:rPr sz="3600" spc="30" dirty="0">
                <a:solidFill>
                  <a:srgbClr val="F7921E"/>
                </a:solidFill>
                <a:latin typeface="ProximaNova-Medium"/>
                <a:cs typeface="ProximaNova-Medium"/>
              </a:rPr>
              <a:t>Purchase</a:t>
            </a:r>
            <a:r>
              <a:rPr sz="3600" spc="60" dirty="0">
                <a:solidFill>
                  <a:srgbClr val="F7921E"/>
                </a:solidFill>
                <a:latin typeface="ProximaNova-Medium"/>
                <a:cs typeface="ProximaNova-Medium"/>
              </a:rPr>
              <a:t> </a:t>
            </a:r>
            <a:r>
              <a:rPr sz="3600" spc="20" dirty="0">
                <a:solidFill>
                  <a:srgbClr val="F7921E"/>
                </a:solidFill>
                <a:latin typeface="ProximaNova-Medium"/>
                <a:cs typeface="ProximaNova-Medium"/>
              </a:rPr>
              <a:t>and</a:t>
            </a:r>
            <a:r>
              <a:rPr sz="3600" spc="65" dirty="0">
                <a:solidFill>
                  <a:srgbClr val="F7921E"/>
                </a:solidFill>
                <a:latin typeface="ProximaNova-Medium"/>
                <a:cs typeface="ProximaNova-Medium"/>
              </a:rPr>
              <a:t> </a:t>
            </a:r>
            <a:r>
              <a:rPr sz="3600" spc="25" dirty="0">
                <a:solidFill>
                  <a:srgbClr val="F7921E"/>
                </a:solidFill>
                <a:latin typeface="ProximaNova-Medium"/>
                <a:cs typeface="ProximaNova-Medium"/>
              </a:rPr>
              <a:t>Sale</a:t>
            </a:r>
            <a:r>
              <a:rPr sz="3600" spc="60" dirty="0">
                <a:solidFill>
                  <a:srgbClr val="F7921E"/>
                </a:solidFill>
                <a:latin typeface="ProximaNova-Medium"/>
                <a:cs typeface="ProximaNova-Medium"/>
              </a:rPr>
              <a:t> </a:t>
            </a:r>
            <a:r>
              <a:rPr sz="3600" spc="35" dirty="0">
                <a:solidFill>
                  <a:srgbClr val="F7921E"/>
                </a:solidFill>
                <a:latin typeface="ProximaNova-Medium"/>
                <a:cs typeface="ProximaNova-Medium"/>
              </a:rPr>
              <a:t>Agreement</a:t>
            </a:r>
            <a:endParaRPr sz="3600" dirty="0">
              <a:latin typeface="ProximaNova-Medium"/>
              <a:cs typeface="ProximaNova-Medium"/>
            </a:endParaRPr>
          </a:p>
          <a:p>
            <a:pPr marL="12700" marR="5080">
              <a:lnSpc>
                <a:spcPct val="103299"/>
              </a:lnSpc>
              <a:spcBef>
                <a:spcPts val="850"/>
              </a:spcBef>
            </a:pPr>
            <a:r>
              <a:rPr sz="2500" i="1" spc="15" dirty="0">
                <a:latin typeface="ProximaNova-LightIt"/>
                <a:cs typeface="ProximaNova-LightIt"/>
              </a:rPr>
              <a:t>The</a:t>
            </a:r>
            <a:r>
              <a:rPr sz="2500" i="1" spc="50" dirty="0">
                <a:latin typeface="ProximaNova-LightIt"/>
                <a:cs typeface="ProximaNova-LightIt"/>
              </a:rPr>
              <a:t> </a:t>
            </a:r>
            <a:r>
              <a:rPr sz="2500" i="1" spc="20" dirty="0">
                <a:latin typeface="ProximaNova-LightIt"/>
                <a:cs typeface="ProximaNova-LightIt"/>
              </a:rPr>
              <a:t>purchase</a:t>
            </a:r>
            <a:r>
              <a:rPr sz="2500" i="1" spc="55" dirty="0">
                <a:latin typeface="ProximaNova-LightIt"/>
                <a:cs typeface="ProximaNova-LightIt"/>
              </a:rPr>
              <a:t> </a:t>
            </a:r>
            <a:r>
              <a:rPr sz="2500" i="1" spc="15" dirty="0">
                <a:latin typeface="ProximaNova-LightIt"/>
                <a:cs typeface="ProximaNova-LightIt"/>
              </a:rPr>
              <a:t>and</a:t>
            </a:r>
            <a:r>
              <a:rPr sz="2500" i="1" spc="55" dirty="0">
                <a:latin typeface="ProximaNova-LightIt"/>
                <a:cs typeface="ProximaNova-LightIt"/>
              </a:rPr>
              <a:t> </a:t>
            </a:r>
            <a:r>
              <a:rPr sz="2500" i="1" spc="15" dirty="0">
                <a:latin typeface="ProximaNova-LightIt"/>
                <a:cs typeface="ProximaNova-LightIt"/>
              </a:rPr>
              <a:t>sale</a:t>
            </a:r>
            <a:r>
              <a:rPr sz="2500" i="1" spc="55" dirty="0">
                <a:latin typeface="ProximaNova-LightIt"/>
                <a:cs typeface="ProximaNova-LightIt"/>
              </a:rPr>
              <a:t> </a:t>
            </a:r>
            <a:r>
              <a:rPr sz="2500" i="1" spc="20" dirty="0">
                <a:latin typeface="ProximaNova-LightIt"/>
                <a:cs typeface="ProximaNova-LightIt"/>
              </a:rPr>
              <a:t>agreement</a:t>
            </a:r>
            <a:r>
              <a:rPr sz="2500" i="1" spc="55" dirty="0">
                <a:latin typeface="ProximaNova-LightIt"/>
                <a:cs typeface="ProximaNova-LightIt"/>
              </a:rPr>
              <a:t> </a:t>
            </a:r>
            <a:r>
              <a:rPr sz="2500" i="1" spc="10" dirty="0">
                <a:latin typeface="ProximaNova-LightIt"/>
                <a:cs typeface="ProximaNova-LightIt"/>
              </a:rPr>
              <a:t>is</a:t>
            </a:r>
            <a:r>
              <a:rPr sz="2500" i="1" spc="50" dirty="0">
                <a:latin typeface="ProximaNova-LightIt"/>
                <a:cs typeface="ProximaNova-LightIt"/>
              </a:rPr>
              <a:t> </a:t>
            </a:r>
            <a:r>
              <a:rPr sz="2500" i="1" spc="20" dirty="0">
                <a:latin typeface="ProximaNova-LightIt"/>
                <a:cs typeface="ProximaNova-LightIt"/>
              </a:rPr>
              <a:t>generally</a:t>
            </a:r>
            <a:r>
              <a:rPr sz="2500" i="1" spc="55" dirty="0">
                <a:latin typeface="ProximaNova-LightIt"/>
                <a:cs typeface="ProximaNova-LightIt"/>
              </a:rPr>
              <a:t> </a:t>
            </a:r>
            <a:r>
              <a:rPr sz="2500" i="1" spc="15" dirty="0">
                <a:latin typeface="ProximaNova-LightIt"/>
                <a:cs typeface="ProximaNova-LightIt"/>
              </a:rPr>
              <a:t>the</a:t>
            </a:r>
            <a:r>
              <a:rPr sz="2500" i="1" spc="55" dirty="0">
                <a:latin typeface="ProximaNova-LightIt"/>
                <a:cs typeface="ProximaNova-LightIt"/>
              </a:rPr>
              <a:t> </a:t>
            </a:r>
            <a:r>
              <a:rPr sz="2500" i="1" spc="20" dirty="0">
                <a:latin typeface="ProximaNova-LightIt"/>
                <a:cs typeface="ProximaNova-LightIt"/>
              </a:rPr>
              <a:t>second</a:t>
            </a:r>
            <a:r>
              <a:rPr sz="2500" i="1" spc="55" dirty="0">
                <a:latin typeface="ProximaNova-LightIt"/>
                <a:cs typeface="ProximaNova-LightIt"/>
              </a:rPr>
              <a:t> </a:t>
            </a:r>
            <a:r>
              <a:rPr sz="2500" i="1" spc="20" dirty="0">
                <a:latin typeface="ProximaNova-LightIt"/>
                <a:cs typeface="ProximaNova-LightIt"/>
              </a:rPr>
              <a:t>contract</a:t>
            </a:r>
            <a:r>
              <a:rPr sz="2500" i="1" spc="55" dirty="0">
                <a:latin typeface="ProximaNova-LightIt"/>
                <a:cs typeface="ProximaNova-LightIt"/>
              </a:rPr>
              <a:t> </a:t>
            </a:r>
            <a:r>
              <a:rPr sz="2500" i="1" spc="15" dirty="0">
                <a:latin typeface="ProximaNova-LightIt"/>
                <a:cs typeface="ProximaNova-LightIt"/>
              </a:rPr>
              <a:t>that</a:t>
            </a:r>
            <a:r>
              <a:rPr sz="2500" i="1" spc="50" dirty="0">
                <a:latin typeface="ProximaNova-LightIt"/>
                <a:cs typeface="ProximaNova-LightIt"/>
              </a:rPr>
              <a:t> </a:t>
            </a:r>
            <a:r>
              <a:rPr sz="2500" i="1" spc="15" dirty="0">
                <a:latin typeface="ProximaNova-LightIt"/>
                <a:cs typeface="ProximaNova-LightIt"/>
              </a:rPr>
              <a:t>the</a:t>
            </a:r>
            <a:r>
              <a:rPr sz="2500" i="1" spc="55" dirty="0">
                <a:latin typeface="ProximaNova-LightIt"/>
                <a:cs typeface="ProximaNova-LightIt"/>
              </a:rPr>
              <a:t> </a:t>
            </a:r>
            <a:r>
              <a:rPr sz="2500" i="1" spc="20" dirty="0">
                <a:latin typeface="ProximaNova-LightIt"/>
                <a:cs typeface="ProximaNova-LightIt"/>
              </a:rPr>
              <a:t>parties</a:t>
            </a:r>
            <a:r>
              <a:rPr sz="2500" i="1" spc="55" dirty="0">
                <a:latin typeface="ProximaNova-LightIt"/>
                <a:cs typeface="ProximaNova-LightIt"/>
              </a:rPr>
              <a:t> </a:t>
            </a:r>
            <a:r>
              <a:rPr sz="2500" i="1" spc="20" dirty="0">
                <a:latin typeface="ProximaNova-LightIt"/>
                <a:cs typeface="ProximaNova-LightIt"/>
              </a:rPr>
              <a:t>sign,</a:t>
            </a:r>
            <a:r>
              <a:rPr sz="2500" i="1" spc="55" dirty="0">
                <a:latin typeface="ProximaNova-LightIt"/>
                <a:cs typeface="ProximaNova-LightIt"/>
              </a:rPr>
              <a:t> </a:t>
            </a:r>
            <a:r>
              <a:rPr sz="2500" i="1" spc="20" dirty="0">
                <a:latin typeface="ProximaNova-LightIt"/>
                <a:cs typeface="ProximaNova-LightIt"/>
              </a:rPr>
              <a:t>normally</a:t>
            </a:r>
            <a:r>
              <a:rPr sz="2500" i="1" spc="55" dirty="0">
                <a:latin typeface="ProximaNova-LightIt"/>
                <a:cs typeface="ProximaNova-LightIt"/>
              </a:rPr>
              <a:t> </a:t>
            </a:r>
            <a:r>
              <a:rPr sz="2500" i="1" spc="20" dirty="0">
                <a:latin typeface="ProximaNova-LightIt"/>
                <a:cs typeface="ProximaNova-LightIt"/>
              </a:rPr>
              <a:t>follows</a:t>
            </a:r>
            <a:r>
              <a:rPr sz="2500" i="1" spc="50" dirty="0">
                <a:latin typeface="ProximaNova-LightIt"/>
                <a:cs typeface="ProximaNova-LightIt"/>
              </a:rPr>
              <a:t> </a:t>
            </a:r>
            <a:r>
              <a:rPr sz="2500" i="1" spc="25" dirty="0">
                <a:latin typeface="ProximaNova-LightIt"/>
                <a:cs typeface="ProximaNova-LightIt"/>
              </a:rPr>
              <a:t>the </a:t>
            </a:r>
            <a:r>
              <a:rPr sz="2500" i="1" spc="-630" dirty="0">
                <a:latin typeface="ProximaNova-LightIt"/>
                <a:cs typeface="ProximaNova-LightIt"/>
              </a:rPr>
              <a:t> </a:t>
            </a:r>
            <a:r>
              <a:rPr sz="2500" i="1" spc="15" dirty="0">
                <a:latin typeface="ProximaNova-LightIt"/>
                <a:cs typeface="ProximaNova-LightIt"/>
              </a:rPr>
              <a:t>expiration</a:t>
            </a:r>
            <a:r>
              <a:rPr sz="2500" i="1" spc="55" dirty="0">
                <a:latin typeface="ProximaNova-LightIt"/>
                <a:cs typeface="ProximaNova-LightIt"/>
              </a:rPr>
              <a:t> </a:t>
            </a:r>
            <a:r>
              <a:rPr sz="2500" i="1" spc="10" dirty="0">
                <a:latin typeface="ProximaNova-LightIt"/>
                <a:cs typeface="ProximaNova-LightIt"/>
              </a:rPr>
              <a:t>of</a:t>
            </a:r>
            <a:r>
              <a:rPr sz="2500" i="1" spc="55" dirty="0">
                <a:latin typeface="ProximaNova-LightIt"/>
                <a:cs typeface="ProximaNova-LightIt"/>
              </a:rPr>
              <a:t> </a:t>
            </a:r>
            <a:r>
              <a:rPr sz="2500" i="1" spc="15" dirty="0">
                <a:latin typeface="ProximaNova-LightIt"/>
                <a:cs typeface="ProximaNova-LightIt"/>
              </a:rPr>
              <a:t>the</a:t>
            </a:r>
            <a:r>
              <a:rPr sz="2500" i="1" spc="60" dirty="0">
                <a:latin typeface="ProximaNova-LightIt"/>
                <a:cs typeface="ProximaNova-LightIt"/>
              </a:rPr>
              <a:t> </a:t>
            </a:r>
            <a:r>
              <a:rPr sz="2500" i="1" spc="20" dirty="0">
                <a:latin typeface="ProximaNova-LightIt"/>
                <a:cs typeface="ProximaNova-LightIt"/>
              </a:rPr>
              <a:t>inspection</a:t>
            </a:r>
            <a:r>
              <a:rPr sz="2500" i="1" spc="55" dirty="0">
                <a:latin typeface="ProximaNova-LightIt"/>
                <a:cs typeface="ProximaNova-LightIt"/>
              </a:rPr>
              <a:t> </a:t>
            </a:r>
            <a:r>
              <a:rPr sz="2500" i="1" spc="20" dirty="0">
                <a:latin typeface="ProximaNova-LightIt"/>
                <a:cs typeface="ProximaNova-LightIt"/>
              </a:rPr>
              <a:t>period,</a:t>
            </a:r>
            <a:r>
              <a:rPr sz="2500" i="1" spc="55" dirty="0">
                <a:latin typeface="ProximaNova-LightIt"/>
                <a:cs typeface="ProximaNova-LightIt"/>
              </a:rPr>
              <a:t> </a:t>
            </a:r>
            <a:r>
              <a:rPr sz="2500" i="1" spc="15" dirty="0">
                <a:latin typeface="ProximaNova-LightIt"/>
                <a:cs typeface="ProximaNova-LightIt"/>
              </a:rPr>
              <a:t>and</a:t>
            </a:r>
            <a:r>
              <a:rPr sz="2500" i="1" spc="60" dirty="0">
                <a:latin typeface="ProximaNova-LightIt"/>
                <a:cs typeface="ProximaNova-LightIt"/>
              </a:rPr>
              <a:t> </a:t>
            </a:r>
            <a:r>
              <a:rPr sz="2500" i="1" spc="15" dirty="0">
                <a:latin typeface="ProximaNova-LightIt"/>
                <a:cs typeface="ProximaNova-LightIt"/>
              </a:rPr>
              <a:t>more</a:t>
            </a:r>
            <a:r>
              <a:rPr sz="2500" i="1" spc="55" dirty="0">
                <a:latin typeface="ProximaNova-LightIt"/>
                <a:cs typeface="ProximaNova-LightIt"/>
              </a:rPr>
              <a:t> </a:t>
            </a:r>
            <a:r>
              <a:rPr sz="2500" i="1" spc="20" dirty="0">
                <a:latin typeface="ProximaNova-LightIt"/>
                <a:cs typeface="ProximaNova-LightIt"/>
              </a:rPr>
              <a:t>specifically</a:t>
            </a:r>
            <a:r>
              <a:rPr sz="2500" i="1" spc="60" dirty="0">
                <a:latin typeface="ProximaNova-LightIt"/>
                <a:cs typeface="ProximaNova-LightIt"/>
              </a:rPr>
              <a:t> </a:t>
            </a:r>
            <a:r>
              <a:rPr sz="2500" i="1" spc="20" dirty="0">
                <a:latin typeface="ProximaNova-LightIt"/>
                <a:cs typeface="ProximaNova-LightIt"/>
              </a:rPr>
              <a:t>details</a:t>
            </a:r>
            <a:r>
              <a:rPr sz="2500" i="1" spc="55" dirty="0">
                <a:latin typeface="ProximaNova-LightIt"/>
                <a:cs typeface="ProximaNova-LightIt"/>
              </a:rPr>
              <a:t> </a:t>
            </a:r>
            <a:r>
              <a:rPr sz="2500" i="1" spc="15" dirty="0">
                <a:latin typeface="ProximaNova-LightIt"/>
                <a:cs typeface="ProximaNova-LightIt"/>
              </a:rPr>
              <a:t>the</a:t>
            </a:r>
            <a:r>
              <a:rPr sz="2500" i="1" spc="55" dirty="0">
                <a:latin typeface="ProximaNova-LightIt"/>
                <a:cs typeface="ProximaNova-LightIt"/>
              </a:rPr>
              <a:t> </a:t>
            </a:r>
            <a:r>
              <a:rPr sz="2500" i="1" spc="20" dirty="0">
                <a:latin typeface="ProximaNova-LightIt"/>
                <a:cs typeface="ProximaNova-LightIt"/>
              </a:rPr>
              <a:t>terms</a:t>
            </a:r>
            <a:r>
              <a:rPr sz="2500" i="1" spc="60" dirty="0">
                <a:latin typeface="ProximaNova-LightIt"/>
                <a:cs typeface="ProximaNova-LightIt"/>
              </a:rPr>
              <a:t> </a:t>
            </a:r>
            <a:r>
              <a:rPr sz="2500" i="1" spc="15" dirty="0">
                <a:latin typeface="ProximaNova-LightIt"/>
                <a:cs typeface="ProximaNova-LightIt"/>
              </a:rPr>
              <a:t>and</a:t>
            </a:r>
            <a:r>
              <a:rPr sz="2500" i="1" spc="55" dirty="0">
                <a:latin typeface="ProximaNova-LightIt"/>
                <a:cs typeface="ProximaNova-LightIt"/>
              </a:rPr>
              <a:t> </a:t>
            </a:r>
            <a:r>
              <a:rPr sz="2500" i="1" spc="20" dirty="0">
                <a:latin typeface="ProximaNova-LightIt"/>
                <a:cs typeface="ProximaNova-LightIt"/>
              </a:rPr>
              <a:t>representations</a:t>
            </a:r>
            <a:r>
              <a:rPr sz="2500" i="1" spc="60" dirty="0">
                <a:latin typeface="ProximaNova-LightIt"/>
                <a:cs typeface="ProximaNova-LightIt"/>
              </a:rPr>
              <a:t> </a:t>
            </a:r>
            <a:r>
              <a:rPr sz="2500" i="1" spc="10" dirty="0">
                <a:latin typeface="ProximaNova-LightIt"/>
                <a:cs typeface="ProximaNova-LightIt"/>
              </a:rPr>
              <a:t>of</a:t>
            </a:r>
            <a:r>
              <a:rPr sz="2500" i="1" spc="55" dirty="0">
                <a:latin typeface="ProximaNova-LightIt"/>
                <a:cs typeface="ProximaNova-LightIt"/>
              </a:rPr>
              <a:t> </a:t>
            </a:r>
            <a:r>
              <a:rPr sz="2500" i="1" spc="15" dirty="0">
                <a:latin typeface="ProximaNova-LightIt"/>
                <a:cs typeface="ProximaNova-LightIt"/>
              </a:rPr>
              <a:t>the</a:t>
            </a:r>
            <a:r>
              <a:rPr sz="2500" i="1" spc="55" dirty="0">
                <a:latin typeface="ProximaNova-LightIt"/>
                <a:cs typeface="ProximaNova-LightIt"/>
              </a:rPr>
              <a:t> </a:t>
            </a:r>
            <a:r>
              <a:rPr sz="2500" i="1" spc="15" dirty="0">
                <a:latin typeface="ProximaNova-LightIt"/>
                <a:cs typeface="ProximaNova-LightIt"/>
              </a:rPr>
              <a:t>parties.</a:t>
            </a:r>
            <a:endParaRPr sz="2500" dirty="0">
              <a:latin typeface="ProximaNova-LightIt"/>
              <a:cs typeface="ProximaNova-LightIt"/>
            </a:endParaRPr>
          </a:p>
        </p:txBody>
      </p:sp>
      <p:sp>
        <p:nvSpPr>
          <p:cNvPr id="3" name="object 3"/>
          <p:cNvSpPr txBox="1"/>
          <p:nvPr/>
        </p:nvSpPr>
        <p:spPr>
          <a:xfrm>
            <a:off x="1850261" y="3972560"/>
            <a:ext cx="7477125" cy="574040"/>
          </a:xfrm>
          <a:prstGeom prst="rect">
            <a:avLst/>
          </a:prstGeom>
        </p:spPr>
        <p:txBody>
          <a:bodyPr vert="horz" wrap="square" lIns="0" tIns="12700" rIns="0" bIns="0" rtlCol="0">
            <a:spAutoFit/>
          </a:bodyPr>
          <a:lstStyle/>
          <a:p>
            <a:pPr marL="12700">
              <a:lnSpc>
                <a:spcPct val="100000"/>
              </a:lnSpc>
              <a:spcBef>
                <a:spcPts val="100"/>
              </a:spcBef>
            </a:pPr>
            <a:r>
              <a:rPr lang="en-US" sz="3600" dirty="0">
                <a:solidFill>
                  <a:srgbClr val="FFFFFF"/>
                </a:solidFill>
                <a:latin typeface="ProximaNova-Medium"/>
                <a:cs typeface="ProximaNova-Medium"/>
              </a:rPr>
              <a:t>Important aspects of the </a:t>
            </a:r>
            <a:r>
              <a:rPr sz="3600" spc="10" dirty="0">
                <a:solidFill>
                  <a:srgbClr val="F7921E"/>
                </a:solidFill>
                <a:latin typeface="ProximaNova-Medium"/>
                <a:cs typeface="ProximaNova-Medium"/>
              </a:rPr>
              <a:t>P&amp;S:</a:t>
            </a:r>
            <a:endParaRPr sz="3600" dirty="0">
              <a:latin typeface="ProximaNova-Medium"/>
              <a:cs typeface="ProximaNova-Medium"/>
            </a:endParaRPr>
          </a:p>
        </p:txBody>
      </p:sp>
      <p:graphicFrame>
        <p:nvGraphicFramePr>
          <p:cNvPr id="5" name="Table 4">
            <a:extLst>
              <a:ext uri="{FF2B5EF4-FFF2-40B4-BE49-F238E27FC236}">
                <a16:creationId xmlns:a16="http://schemas.microsoft.com/office/drawing/2014/main" id="{2FD1193E-067D-7145-9B6C-1EFFF16A6F20}"/>
              </a:ext>
            </a:extLst>
          </p:cNvPr>
          <p:cNvGraphicFramePr>
            <a:graphicFrameLocks noGrp="1"/>
          </p:cNvGraphicFramePr>
          <p:nvPr>
            <p:extLst>
              <p:ext uri="{D42A27DB-BD31-4B8C-83A1-F6EECF244321}">
                <p14:modId xmlns:p14="http://schemas.microsoft.com/office/powerpoint/2010/main" val="763451742"/>
              </p:ext>
            </p:extLst>
          </p:nvPr>
        </p:nvGraphicFramePr>
        <p:xfrm>
          <a:off x="1850261" y="4927600"/>
          <a:ext cx="7124064" cy="914400"/>
        </p:xfrm>
        <a:graphic>
          <a:graphicData uri="http://schemas.openxmlformats.org/drawingml/2006/table">
            <a:tbl>
              <a:tblPr/>
              <a:tblGrid>
                <a:gridCol w="7124064">
                  <a:extLst>
                    <a:ext uri="{9D8B030D-6E8A-4147-A177-3AD203B41FA5}">
                      <a16:colId xmlns:a16="http://schemas.microsoft.com/office/drawing/2014/main" val="1457333202"/>
                    </a:ext>
                  </a:extLst>
                </a:gridCol>
              </a:tblGrid>
              <a:tr h="914400">
                <a:tc>
                  <a:txBody>
                    <a:bodyPr/>
                    <a:lstStyle/>
                    <a:p>
                      <a:r>
                        <a:rPr lang="en-US" sz="2400" b="0" i="0" baseline="0" dirty="0">
                          <a:solidFill>
                            <a:schemeClr val="bg1"/>
                          </a:solidFill>
                          <a:latin typeface="Proxima Nova Medium" panose="02000506030000020004" pitchFamily="2" charset="0"/>
                        </a:rPr>
                        <a:t>1. Deadlines and Contingencies</a:t>
                      </a:r>
                    </a:p>
                  </a:txBody>
                  <a:tcPr marL="365760" marT="274320">
                    <a:lnL w="38100" cmpd="sng">
                      <a:solidFill>
                        <a:schemeClr val="accent6"/>
                      </a:solidFill>
                      <a:prstDash val="solid"/>
                    </a:lnL>
                    <a:lnR w="38100" cmpd="sng">
                      <a:solidFill>
                        <a:schemeClr val="accent6"/>
                      </a:solidFill>
                      <a:prstDash val="solid"/>
                    </a:lnR>
                    <a:lnT w="38100" cmpd="sng">
                      <a:solidFill>
                        <a:schemeClr val="accent6"/>
                      </a:solidFill>
                      <a:prstDash val="solid"/>
                    </a:lnT>
                    <a:lnB w="38100" cmpd="sng">
                      <a:solidFill>
                        <a:schemeClr val="accent6"/>
                      </a:solidFill>
                      <a:prstDash val="solid"/>
                    </a:lnB>
                  </a:tcPr>
                </a:tc>
                <a:extLst>
                  <a:ext uri="{0D108BD9-81ED-4DB2-BD59-A6C34878D82A}">
                    <a16:rowId xmlns:a16="http://schemas.microsoft.com/office/drawing/2014/main" val="2633587740"/>
                  </a:ext>
                </a:extLst>
              </a:tr>
            </a:tbl>
          </a:graphicData>
        </a:graphic>
      </p:graphicFrame>
      <p:graphicFrame>
        <p:nvGraphicFramePr>
          <p:cNvPr id="6" name="Table 5">
            <a:extLst>
              <a:ext uri="{FF2B5EF4-FFF2-40B4-BE49-F238E27FC236}">
                <a16:creationId xmlns:a16="http://schemas.microsoft.com/office/drawing/2014/main" id="{1C72FF79-4B8E-6447-B988-553B1B0989B6}"/>
              </a:ext>
            </a:extLst>
          </p:cNvPr>
          <p:cNvGraphicFramePr>
            <a:graphicFrameLocks noGrp="1"/>
          </p:cNvGraphicFramePr>
          <p:nvPr>
            <p:extLst>
              <p:ext uri="{D42A27DB-BD31-4B8C-83A1-F6EECF244321}">
                <p14:modId xmlns:p14="http://schemas.microsoft.com/office/powerpoint/2010/main" val="957809285"/>
              </p:ext>
            </p:extLst>
          </p:nvPr>
        </p:nvGraphicFramePr>
        <p:xfrm>
          <a:off x="8974325" y="4927600"/>
          <a:ext cx="8499734" cy="914400"/>
        </p:xfrm>
        <a:graphic>
          <a:graphicData uri="http://schemas.openxmlformats.org/drawingml/2006/table">
            <a:tbl>
              <a:tblPr/>
              <a:tblGrid>
                <a:gridCol w="8499734">
                  <a:extLst>
                    <a:ext uri="{9D8B030D-6E8A-4147-A177-3AD203B41FA5}">
                      <a16:colId xmlns:a16="http://schemas.microsoft.com/office/drawing/2014/main" val="1457333202"/>
                    </a:ext>
                  </a:extLst>
                </a:gridCol>
              </a:tblGrid>
              <a:tr h="914400">
                <a:tc>
                  <a:txBody>
                    <a:bodyPr/>
                    <a:lstStyle/>
                    <a:p>
                      <a:r>
                        <a:rPr lang="en-US" sz="2400" b="0" i="0" baseline="0" dirty="0">
                          <a:solidFill>
                            <a:schemeClr val="bg1"/>
                          </a:solidFill>
                          <a:latin typeface="Proxima Nova Medium" panose="02000506030000020004" pitchFamily="2" charset="0"/>
                        </a:rPr>
                        <a:t>Financing / Clear Title / Smoke / CO Sale Permit / Closing</a:t>
                      </a:r>
                    </a:p>
                  </a:txBody>
                  <a:tcPr marL="365760" marT="274320">
                    <a:lnL w="38100" cmpd="sng">
                      <a:solidFill>
                        <a:schemeClr val="accent6"/>
                      </a:solidFill>
                      <a:prstDash val="solid"/>
                    </a:lnL>
                    <a:lnR w="38100" cmpd="sng">
                      <a:solidFill>
                        <a:schemeClr val="accent6"/>
                      </a:solidFill>
                      <a:prstDash val="solid"/>
                    </a:lnR>
                    <a:lnT w="38100" cmpd="sng">
                      <a:solidFill>
                        <a:schemeClr val="accent6"/>
                      </a:solidFill>
                      <a:prstDash val="solid"/>
                    </a:lnT>
                    <a:lnB w="38100" cmpd="sng">
                      <a:solidFill>
                        <a:schemeClr val="accent6"/>
                      </a:solidFill>
                      <a:prstDash val="solid"/>
                    </a:lnB>
                  </a:tcPr>
                </a:tc>
                <a:extLst>
                  <a:ext uri="{0D108BD9-81ED-4DB2-BD59-A6C34878D82A}">
                    <a16:rowId xmlns:a16="http://schemas.microsoft.com/office/drawing/2014/main" val="2633587740"/>
                  </a:ext>
                </a:extLst>
              </a:tr>
            </a:tbl>
          </a:graphicData>
        </a:graphic>
      </p:graphicFrame>
      <p:graphicFrame>
        <p:nvGraphicFramePr>
          <p:cNvPr id="7" name="Table 6">
            <a:extLst>
              <a:ext uri="{FF2B5EF4-FFF2-40B4-BE49-F238E27FC236}">
                <a16:creationId xmlns:a16="http://schemas.microsoft.com/office/drawing/2014/main" id="{05EB4B9D-9173-6840-9829-498EAF103185}"/>
              </a:ext>
            </a:extLst>
          </p:cNvPr>
          <p:cNvGraphicFramePr>
            <a:graphicFrameLocks noGrp="1"/>
          </p:cNvGraphicFramePr>
          <p:nvPr>
            <p:extLst>
              <p:ext uri="{D42A27DB-BD31-4B8C-83A1-F6EECF244321}">
                <p14:modId xmlns:p14="http://schemas.microsoft.com/office/powerpoint/2010/main" val="2078378510"/>
              </p:ext>
            </p:extLst>
          </p:nvPr>
        </p:nvGraphicFramePr>
        <p:xfrm>
          <a:off x="1850261" y="5852619"/>
          <a:ext cx="7124064" cy="1712577"/>
        </p:xfrm>
        <a:graphic>
          <a:graphicData uri="http://schemas.openxmlformats.org/drawingml/2006/table">
            <a:tbl>
              <a:tblPr/>
              <a:tblGrid>
                <a:gridCol w="7124064">
                  <a:extLst>
                    <a:ext uri="{9D8B030D-6E8A-4147-A177-3AD203B41FA5}">
                      <a16:colId xmlns:a16="http://schemas.microsoft.com/office/drawing/2014/main" val="1457333202"/>
                    </a:ext>
                  </a:extLst>
                </a:gridCol>
              </a:tblGrid>
              <a:tr h="1712577">
                <a:tc>
                  <a:txBody>
                    <a:bodyPr/>
                    <a:lstStyle/>
                    <a:p>
                      <a:r>
                        <a:rPr lang="en-US" sz="2400" b="0" i="0" baseline="0" dirty="0">
                          <a:solidFill>
                            <a:schemeClr val="bg1"/>
                          </a:solidFill>
                          <a:latin typeface="Proxima Nova Medium" panose="02000506030000020004" pitchFamily="2" charset="0"/>
                        </a:rPr>
                        <a:t>2. Seller representations, warranties and</a:t>
                      </a:r>
                    </a:p>
                    <a:p>
                      <a:r>
                        <a:rPr lang="en-US" sz="2400" b="0" i="0" baseline="0" dirty="0">
                          <a:solidFill>
                            <a:schemeClr val="bg1"/>
                          </a:solidFill>
                          <a:latin typeface="Proxima Nova Medium" panose="02000506030000020004" pitchFamily="2" charset="0"/>
                        </a:rPr>
                        <a:t>    Additional provisions</a:t>
                      </a:r>
                    </a:p>
                  </a:txBody>
                  <a:tcPr marL="365760" marT="274320">
                    <a:lnL w="38100" cmpd="sng">
                      <a:solidFill>
                        <a:schemeClr val="accent6"/>
                      </a:solidFill>
                      <a:prstDash val="solid"/>
                    </a:lnL>
                    <a:lnR w="38100" cmpd="sng">
                      <a:solidFill>
                        <a:schemeClr val="accent6"/>
                      </a:solidFill>
                      <a:prstDash val="solid"/>
                    </a:lnR>
                    <a:lnT w="38100" cmpd="sng">
                      <a:solidFill>
                        <a:schemeClr val="accent6"/>
                      </a:solidFill>
                      <a:prstDash val="solid"/>
                    </a:lnT>
                    <a:lnB w="38100" cmpd="sng">
                      <a:solidFill>
                        <a:schemeClr val="accent6"/>
                      </a:solidFill>
                      <a:prstDash val="solid"/>
                    </a:lnB>
                  </a:tcPr>
                </a:tc>
                <a:extLst>
                  <a:ext uri="{0D108BD9-81ED-4DB2-BD59-A6C34878D82A}">
                    <a16:rowId xmlns:a16="http://schemas.microsoft.com/office/drawing/2014/main" val="2633587740"/>
                  </a:ext>
                </a:extLst>
              </a:tr>
            </a:tbl>
          </a:graphicData>
        </a:graphic>
      </p:graphicFrame>
      <p:graphicFrame>
        <p:nvGraphicFramePr>
          <p:cNvPr id="8" name="Table 7">
            <a:extLst>
              <a:ext uri="{FF2B5EF4-FFF2-40B4-BE49-F238E27FC236}">
                <a16:creationId xmlns:a16="http://schemas.microsoft.com/office/drawing/2014/main" id="{FC57D7CC-4F9F-DB46-9BE0-7F240C426C57}"/>
              </a:ext>
            </a:extLst>
          </p:cNvPr>
          <p:cNvGraphicFramePr>
            <a:graphicFrameLocks noGrp="1"/>
          </p:cNvGraphicFramePr>
          <p:nvPr>
            <p:extLst>
              <p:ext uri="{D42A27DB-BD31-4B8C-83A1-F6EECF244321}">
                <p14:modId xmlns:p14="http://schemas.microsoft.com/office/powerpoint/2010/main" val="3471815213"/>
              </p:ext>
            </p:extLst>
          </p:nvPr>
        </p:nvGraphicFramePr>
        <p:xfrm>
          <a:off x="8974325" y="5841999"/>
          <a:ext cx="8517514" cy="1712577"/>
        </p:xfrm>
        <a:graphic>
          <a:graphicData uri="http://schemas.openxmlformats.org/drawingml/2006/table">
            <a:tbl>
              <a:tblPr/>
              <a:tblGrid>
                <a:gridCol w="8517514">
                  <a:extLst>
                    <a:ext uri="{9D8B030D-6E8A-4147-A177-3AD203B41FA5}">
                      <a16:colId xmlns:a16="http://schemas.microsoft.com/office/drawing/2014/main" val="1457333202"/>
                    </a:ext>
                  </a:extLst>
                </a:gridCol>
              </a:tblGrid>
              <a:tr h="1712577">
                <a:tc>
                  <a:txBody>
                    <a:bodyPr/>
                    <a:lstStyle/>
                    <a:p>
                      <a:r>
                        <a:rPr lang="en-US" sz="2400" b="0" i="0" baseline="0" dirty="0">
                          <a:solidFill>
                            <a:schemeClr val="bg1"/>
                          </a:solidFill>
                          <a:latin typeface="Proxima Nova Medium" panose="02000506030000020004" pitchFamily="2" charset="0"/>
                        </a:rPr>
                        <a:t>• Affirmative representations: Lead Paint and Septic</a:t>
                      </a:r>
                    </a:p>
                    <a:p>
                      <a:r>
                        <a:rPr lang="en-US" sz="2400" b="0" i="0" baseline="0" dirty="0">
                          <a:solidFill>
                            <a:schemeClr val="bg1"/>
                          </a:solidFill>
                          <a:latin typeface="Proxima Nova Medium" panose="02000506030000020004" pitchFamily="2" charset="0"/>
                        </a:rPr>
                        <a:t>• Additional questions Buyers should ask &amp;</a:t>
                      </a:r>
                      <a:r>
                        <a:rPr lang="en-US" sz="2400" b="0" i="1" baseline="0" dirty="0">
                          <a:solidFill>
                            <a:schemeClr val="bg1"/>
                          </a:solidFill>
                          <a:latin typeface="Proxima Nova Medium" panose="02000506030000020004" pitchFamily="2" charset="0"/>
                        </a:rPr>
                        <a:t> </a:t>
                      </a:r>
                      <a:r>
                        <a:rPr lang="en-US" sz="2400" b="0" i="0" baseline="0" dirty="0">
                          <a:solidFill>
                            <a:schemeClr val="bg1"/>
                          </a:solidFill>
                          <a:latin typeface="Proxima Nova Medium" panose="02000506030000020004" pitchFamily="2" charset="0"/>
                        </a:rPr>
                        <a:t>Sellers,  </a:t>
                      </a:r>
                    </a:p>
                    <a:p>
                      <a:r>
                        <a:rPr lang="en-US" sz="2400" b="0" i="0" baseline="0" dirty="0">
                          <a:solidFill>
                            <a:schemeClr val="bg1"/>
                          </a:solidFill>
                          <a:latin typeface="Proxima Nova Medium" panose="02000506030000020004" pitchFamily="2" charset="0"/>
                        </a:rPr>
                        <a:t>  responsibilities to answer truthfully </a:t>
                      </a:r>
                    </a:p>
                  </a:txBody>
                  <a:tcPr marL="365760" marT="274320">
                    <a:lnL w="38100" cmpd="sng">
                      <a:solidFill>
                        <a:schemeClr val="accent6"/>
                      </a:solidFill>
                      <a:prstDash val="solid"/>
                    </a:lnL>
                    <a:lnR w="38100" cmpd="sng">
                      <a:solidFill>
                        <a:schemeClr val="accent6"/>
                      </a:solidFill>
                      <a:prstDash val="solid"/>
                    </a:lnR>
                    <a:lnT w="38100" cmpd="sng">
                      <a:solidFill>
                        <a:schemeClr val="accent6"/>
                      </a:solidFill>
                      <a:prstDash val="solid"/>
                    </a:lnT>
                    <a:lnB w="38100" cmpd="sng">
                      <a:solidFill>
                        <a:schemeClr val="accent6"/>
                      </a:solidFill>
                      <a:prstDash val="solid"/>
                    </a:lnB>
                  </a:tcPr>
                </a:tc>
                <a:extLst>
                  <a:ext uri="{0D108BD9-81ED-4DB2-BD59-A6C34878D82A}">
                    <a16:rowId xmlns:a16="http://schemas.microsoft.com/office/drawing/2014/main" val="2633587740"/>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850261" y="1058987"/>
            <a:ext cx="14951075" cy="2035810"/>
          </a:xfrm>
          <a:prstGeom prst="rect">
            <a:avLst/>
          </a:prstGeom>
        </p:spPr>
        <p:txBody>
          <a:bodyPr vert="horz" wrap="square" lIns="0" tIns="185420" rIns="0" bIns="0" rtlCol="0">
            <a:spAutoFit/>
          </a:bodyPr>
          <a:lstStyle/>
          <a:p>
            <a:pPr marL="12700">
              <a:lnSpc>
                <a:spcPct val="100000"/>
              </a:lnSpc>
              <a:spcBef>
                <a:spcPts val="1460"/>
              </a:spcBef>
              <a:tabLst>
                <a:tab pos="7537450" algn="l"/>
              </a:tabLst>
            </a:pPr>
            <a:r>
              <a:rPr sz="3600" spc="15" dirty="0">
                <a:latin typeface="ProximaNova-Medium"/>
                <a:cs typeface="ProximaNova-Medium"/>
              </a:rPr>
              <a:t>Legal</a:t>
            </a:r>
            <a:r>
              <a:rPr sz="3600" spc="75" dirty="0">
                <a:latin typeface="ProximaNova-Medium"/>
                <a:cs typeface="ProximaNova-Medium"/>
              </a:rPr>
              <a:t> </a:t>
            </a:r>
            <a:r>
              <a:rPr sz="3600" spc="25" dirty="0">
                <a:latin typeface="ProximaNova-Medium"/>
                <a:cs typeface="ProximaNova-Medium"/>
              </a:rPr>
              <a:t>steps</a:t>
            </a:r>
            <a:r>
              <a:rPr sz="3600" spc="80" dirty="0">
                <a:latin typeface="ProximaNova-Medium"/>
                <a:cs typeface="ProximaNova-Medium"/>
              </a:rPr>
              <a:t> </a:t>
            </a:r>
            <a:r>
              <a:rPr sz="3600" spc="20" dirty="0">
                <a:latin typeface="ProximaNova-Medium"/>
                <a:cs typeface="ProximaNova-Medium"/>
              </a:rPr>
              <a:t>and</a:t>
            </a:r>
            <a:r>
              <a:rPr sz="3600" spc="80" dirty="0">
                <a:latin typeface="ProximaNova-Medium"/>
                <a:cs typeface="ProximaNova-Medium"/>
              </a:rPr>
              <a:t> </a:t>
            </a:r>
            <a:r>
              <a:rPr sz="3600" spc="30" dirty="0">
                <a:latin typeface="ProximaNova-Medium"/>
                <a:cs typeface="ProximaNova-Medium"/>
              </a:rPr>
              <a:t>paperwork</a:t>
            </a:r>
            <a:r>
              <a:rPr sz="3600" spc="75" dirty="0">
                <a:latin typeface="ProximaNova-Medium"/>
                <a:cs typeface="ProximaNova-Medium"/>
              </a:rPr>
              <a:t> </a:t>
            </a:r>
            <a:r>
              <a:rPr sz="3600" spc="10" dirty="0">
                <a:latin typeface="ProximaNova-Medium"/>
                <a:cs typeface="ProximaNova-Medium"/>
              </a:rPr>
              <a:t>(Part</a:t>
            </a:r>
            <a:r>
              <a:rPr sz="3600" spc="80" dirty="0">
                <a:latin typeface="ProximaNova-Medium"/>
                <a:cs typeface="ProximaNova-Medium"/>
              </a:rPr>
              <a:t> </a:t>
            </a:r>
            <a:r>
              <a:rPr sz="3600" spc="20" dirty="0">
                <a:latin typeface="ProximaNova-Medium"/>
                <a:cs typeface="ProximaNova-Medium"/>
              </a:rPr>
              <a:t>3):	</a:t>
            </a:r>
            <a:r>
              <a:rPr sz="3600" spc="20" dirty="0">
                <a:solidFill>
                  <a:srgbClr val="F7921E"/>
                </a:solidFill>
                <a:latin typeface="ProximaNova-Medium"/>
                <a:cs typeface="ProximaNova-Medium"/>
              </a:rPr>
              <a:t>The</a:t>
            </a:r>
            <a:r>
              <a:rPr sz="3600" spc="50" dirty="0">
                <a:solidFill>
                  <a:srgbClr val="F7921E"/>
                </a:solidFill>
                <a:latin typeface="ProximaNova-Medium"/>
                <a:cs typeface="ProximaNova-Medium"/>
              </a:rPr>
              <a:t> </a:t>
            </a:r>
            <a:r>
              <a:rPr sz="3600" spc="35" dirty="0">
                <a:solidFill>
                  <a:srgbClr val="F7921E"/>
                </a:solidFill>
                <a:latin typeface="ProximaNova-Medium"/>
                <a:cs typeface="ProximaNova-Medium"/>
              </a:rPr>
              <a:t>Closing</a:t>
            </a:r>
            <a:endParaRPr sz="3600" dirty="0">
              <a:latin typeface="ProximaNova-Medium"/>
              <a:cs typeface="ProximaNova-Medium"/>
            </a:endParaRPr>
          </a:p>
          <a:p>
            <a:pPr marL="12700" marR="5080">
              <a:lnSpc>
                <a:spcPct val="103299"/>
              </a:lnSpc>
              <a:spcBef>
                <a:spcPts val="850"/>
              </a:spcBef>
            </a:pPr>
            <a:r>
              <a:rPr sz="2500" i="1" spc="5" dirty="0">
                <a:latin typeface="ProximaNova-LightIt"/>
                <a:cs typeface="ProximaNova-LightIt"/>
              </a:rPr>
              <a:t>At</a:t>
            </a:r>
            <a:r>
              <a:rPr sz="2500" i="1" spc="55" dirty="0">
                <a:latin typeface="ProximaNova-LightIt"/>
                <a:cs typeface="ProximaNova-LightIt"/>
              </a:rPr>
              <a:t> </a:t>
            </a:r>
            <a:r>
              <a:rPr sz="2500" i="1" spc="15" dirty="0">
                <a:latin typeface="ProximaNova-LightIt"/>
                <a:cs typeface="ProximaNova-LightIt"/>
              </a:rPr>
              <a:t>the</a:t>
            </a:r>
            <a:r>
              <a:rPr sz="2500" i="1" spc="55" dirty="0">
                <a:latin typeface="ProximaNova-LightIt"/>
                <a:cs typeface="ProximaNova-LightIt"/>
              </a:rPr>
              <a:t> </a:t>
            </a:r>
            <a:r>
              <a:rPr sz="2500" i="1" spc="20" dirty="0">
                <a:latin typeface="ProximaNova-LightIt"/>
                <a:cs typeface="ProximaNova-LightIt"/>
              </a:rPr>
              <a:t>closing,</a:t>
            </a:r>
            <a:r>
              <a:rPr sz="2500" i="1" spc="55" dirty="0">
                <a:latin typeface="ProximaNova-LightIt"/>
                <a:cs typeface="ProximaNova-LightIt"/>
              </a:rPr>
              <a:t> </a:t>
            </a:r>
            <a:r>
              <a:rPr sz="2500" i="1" spc="15" dirty="0">
                <a:latin typeface="ProximaNova-LightIt"/>
                <a:cs typeface="ProximaNova-LightIt"/>
              </a:rPr>
              <a:t>your</a:t>
            </a:r>
            <a:r>
              <a:rPr sz="2500" i="1" spc="55" dirty="0">
                <a:latin typeface="ProximaNova-LightIt"/>
                <a:cs typeface="ProximaNova-LightIt"/>
              </a:rPr>
              <a:t> </a:t>
            </a:r>
            <a:r>
              <a:rPr sz="2500" i="1" spc="20" dirty="0">
                <a:latin typeface="ProximaNova-LightIt"/>
                <a:cs typeface="ProximaNova-LightIt"/>
              </a:rPr>
              <a:t>contract</a:t>
            </a:r>
            <a:r>
              <a:rPr sz="2500" i="1" spc="55" dirty="0">
                <a:latin typeface="ProximaNova-LightIt"/>
                <a:cs typeface="ProximaNova-LightIt"/>
              </a:rPr>
              <a:t> </a:t>
            </a:r>
            <a:r>
              <a:rPr sz="2500" i="1" spc="15" dirty="0">
                <a:latin typeface="ProximaNova-LightIt"/>
                <a:cs typeface="ProximaNova-LightIt"/>
              </a:rPr>
              <a:t>with</a:t>
            </a:r>
            <a:r>
              <a:rPr sz="2500" i="1" spc="55" dirty="0">
                <a:latin typeface="ProximaNova-LightIt"/>
                <a:cs typeface="ProximaNova-LightIt"/>
              </a:rPr>
              <a:t> </a:t>
            </a:r>
            <a:r>
              <a:rPr sz="2500" i="1" spc="15" dirty="0">
                <a:latin typeface="ProximaNova-LightIt"/>
                <a:cs typeface="ProximaNova-LightIt"/>
              </a:rPr>
              <a:t>the</a:t>
            </a:r>
            <a:r>
              <a:rPr sz="2500" i="1" spc="55" dirty="0">
                <a:latin typeface="ProximaNova-LightIt"/>
                <a:cs typeface="ProximaNova-LightIt"/>
              </a:rPr>
              <a:t> </a:t>
            </a:r>
            <a:r>
              <a:rPr sz="2500" i="1" spc="20" dirty="0">
                <a:latin typeface="ProximaNova-LightIt"/>
                <a:cs typeface="ProximaNova-LightIt"/>
              </a:rPr>
              <a:t>seller</a:t>
            </a:r>
            <a:r>
              <a:rPr sz="2500" i="1" spc="55" dirty="0">
                <a:latin typeface="ProximaNova-LightIt"/>
                <a:cs typeface="ProximaNova-LightIt"/>
              </a:rPr>
              <a:t> </a:t>
            </a:r>
            <a:r>
              <a:rPr sz="2500" i="1" spc="15" dirty="0">
                <a:latin typeface="ProximaNova-LightIt"/>
                <a:cs typeface="ProximaNova-LightIt"/>
              </a:rPr>
              <a:t>will</a:t>
            </a:r>
            <a:r>
              <a:rPr sz="2500" i="1" spc="55" dirty="0">
                <a:latin typeface="ProximaNova-LightIt"/>
                <a:cs typeface="ProximaNova-LightIt"/>
              </a:rPr>
              <a:t> </a:t>
            </a:r>
            <a:r>
              <a:rPr sz="2500" i="1" spc="15" dirty="0">
                <a:latin typeface="ProximaNova-LightIt"/>
                <a:cs typeface="ProximaNova-LightIt"/>
              </a:rPr>
              <a:t>end</a:t>
            </a:r>
            <a:r>
              <a:rPr sz="2500" i="1" spc="55" dirty="0">
                <a:latin typeface="ProximaNova-LightIt"/>
                <a:cs typeface="ProximaNova-LightIt"/>
              </a:rPr>
              <a:t> </a:t>
            </a:r>
            <a:r>
              <a:rPr sz="2500" i="1" spc="15" dirty="0">
                <a:latin typeface="ProximaNova-LightIt"/>
                <a:cs typeface="ProximaNova-LightIt"/>
              </a:rPr>
              <a:t>and</a:t>
            </a:r>
            <a:r>
              <a:rPr sz="2500" i="1" spc="60" dirty="0">
                <a:latin typeface="ProximaNova-LightIt"/>
                <a:cs typeface="ProximaNova-LightIt"/>
              </a:rPr>
              <a:t> </a:t>
            </a:r>
            <a:r>
              <a:rPr sz="2500" i="1" spc="15" dirty="0">
                <a:latin typeface="ProximaNova-LightIt"/>
                <a:cs typeface="ProximaNova-LightIt"/>
              </a:rPr>
              <a:t>your</a:t>
            </a:r>
            <a:r>
              <a:rPr sz="2500" i="1" spc="55" dirty="0">
                <a:latin typeface="ProximaNova-LightIt"/>
                <a:cs typeface="ProximaNova-LightIt"/>
              </a:rPr>
              <a:t> </a:t>
            </a:r>
            <a:r>
              <a:rPr sz="2500" i="1" spc="20" dirty="0">
                <a:latin typeface="ProximaNova-LightIt"/>
                <a:cs typeface="ProximaNova-LightIt"/>
              </a:rPr>
              <a:t>contract</a:t>
            </a:r>
            <a:r>
              <a:rPr sz="2500" i="1" spc="55" dirty="0">
                <a:latin typeface="ProximaNova-LightIt"/>
                <a:cs typeface="ProximaNova-LightIt"/>
              </a:rPr>
              <a:t> </a:t>
            </a:r>
            <a:r>
              <a:rPr sz="2500" i="1" spc="15" dirty="0">
                <a:latin typeface="ProximaNova-LightIt"/>
                <a:cs typeface="ProximaNova-LightIt"/>
              </a:rPr>
              <a:t>with</a:t>
            </a:r>
            <a:r>
              <a:rPr sz="2500" i="1" spc="55" dirty="0">
                <a:latin typeface="ProximaNova-LightIt"/>
                <a:cs typeface="ProximaNova-LightIt"/>
              </a:rPr>
              <a:t> </a:t>
            </a:r>
            <a:r>
              <a:rPr sz="2500" i="1" spc="15" dirty="0">
                <a:latin typeface="ProximaNova-LightIt"/>
                <a:cs typeface="ProximaNova-LightIt"/>
              </a:rPr>
              <a:t>the</a:t>
            </a:r>
            <a:r>
              <a:rPr sz="2500" i="1" spc="55" dirty="0">
                <a:latin typeface="ProximaNova-LightIt"/>
                <a:cs typeface="ProximaNova-LightIt"/>
              </a:rPr>
              <a:t> </a:t>
            </a:r>
            <a:r>
              <a:rPr sz="2500" i="1" spc="15" dirty="0">
                <a:latin typeface="ProximaNova-LightIt"/>
                <a:cs typeface="ProximaNova-LightIt"/>
              </a:rPr>
              <a:t>bank</a:t>
            </a:r>
            <a:r>
              <a:rPr sz="2500" i="1" spc="55" dirty="0">
                <a:latin typeface="ProximaNova-LightIt"/>
                <a:cs typeface="ProximaNova-LightIt"/>
              </a:rPr>
              <a:t> </a:t>
            </a:r>
            <a:r>
              <a:rPr sz="2500" i="1" spc="15" dirty="0">
                <a:latin typeface="ProximaNova-LightIt"/>
                <a:cs typeface="ProximaNova-LightIt"/>
              </a:rPr>
              <a:t>will</a:t>
            </a:r>
            <a:r>
              <a:rPr sz="2500" i="1" spc="55" dirty="0">
                <a:latin typeface="ProximaNova-LightIt"/>
                <a:cs typeface="ProximaNova-LightIt"/>
              </a:rPr>
              <a:t> </a:t>
            </a:r>
            <a:r>
              <a:rPr sz="2500" i="1" spc="20" dirty="0">
                <a:latin typeface="ProximaNova-LightIt"/>
                <a:cs typeface="ProximaNova-LightIt"/>
              </a:rPr>
              <a:t>begin.</a:t>
            </a:r>
            <a:r>
              <a:rPr sz="2500" i="1" spc="55" dirty="0">
                <a:latin typeface="ProximaNova-LightIt"/>
                <a:cs typeface="ProximaNova-LightIt"/>
              </a:rPr>
              <a:t> </a:t>
            </a:r>
            <a:r>
              <a:rPr sz="2500" i="1" spc="10" dirty="0">
                <a:latin typeface="ProximaNova-LightIt"/>
                <a:cs typeface="ProximaNova-LightIt"/>
              </a:rPr>
              <a:t>It</a:t>
            </a:r>
            <a:r>
              <a:rPr sz="2500" i="1" spc="55" dirty="0">
                <a:latin typeface="ProximaNova-LightIt"/>
                <a:cs typeface="ProximaNova-LightIt"/>
              </a:rPr>
              <a:t> </a:t>
            </a:r>
            <a:r>
              <a:rPr sz="2500" i="1" spc="10" dirty="0">
                <a:latin typeface="ProximaNova-LightIt"/>
                <a:cs typeface="ProximaNova-LightIt"/>
              </a:rPr>
              <a:t>is</a:t>
            </a:r>
            <a:r>
              <a:rPr sz="2500" i="1" spc="55" dirty="0">
                <a:latin typeface="ProximaNova-LightIt"/>
                <a:cs typeface="ProximaNova-LightIt"/>
              </a:rPr>
              <a:t> </a:t>
            </a:r>
            <a:r>
              <a:rPr sz="2500" i="1" spc="15" dirty="0">
                <a:latin typeface="ProximaNova-LightIt"/>
                <a:cs typeface="ProximaNova-LightIt"/>
              </a:rPr>
              <a:t>both</a:t>
            </a:r>
            <a:r>
              <a:rPr sz="2500" i="1" spc="55" dirty="0">
                <a:latin typeface="ProximaNova-LightIt"/>
                <a:cs typeface="ProximaNova-LightIt"/>
              </a:rPr>
              <a:t> </a:t>
            </a:r>
            <a:r>
              <a:rPr sz="2500" i="1" spc="15" dirty="0">
                <a:latin typeface="ProximaNova-LightIt"/>
                <a:cs typeface="ProximaNova-LightIt"/>
              </a:rPr>
              <a:t>im- </a:t>
            </a:r>
            <a:r>
              <a:rPr sz="2500" i="1" spc="-635" dirty="0">
                <a:latin typeface="ProximaNova-LightIt"/>
                <a:cs typeface="ProximaNova-LightIt"/>
              </a:rPr>
              <a:t> </a:t>
            </a:r>
            <a:r>
              <a:rPr sz="2500" i="1" spc="20" dirty="0">
                <a:latin typeface="ProximaNova-LightIt"/>
                <a:cs typeface="ProximaNova-LightIt"/>
              </a:rPr>
              <a:t>portant</a:t>
            </a:r>
            <a:r>
              <a:rPr sz="2500" i="1" spc="50" dirty="0">
                <a:latin typeface="ProximaNova-LightIt"/>
                <a:cs typeface="ProximaNova-LightIt"/>
              </a:rPr>
              <a:t> </a:t>
            </a:r>
            <a:r>
              <a:rPr sz="2500" i="1" spc="10" dirty="0">
                <a:latin typeface="ProximaNova-LightIt"/>
                <a:cs typeface="ProximaNova-LightIt"/>
              </a:rPr>
              <a:t>to</a:t>
            </a:r>
            <a:r>
              <a:rPr sz="2500" i="1" spc="50" dirty="0">
                <a:latin typeface="ProximaNova-LightIt"/>
                <a:cs typeface="ProximaNova-LightIt"/>
              </a:rPr>
              <a:t> </a:t>
            </a:r>
            <a:r>
              <a:rPr sz="2500" i="1" spc="20" dirty="0">
                <a:latin typeface="ProximaNova-LightIt"/>
                <a:cs typeface="ProximaNova-LightIt"/>
              </a:rPr>
              <a:t>ensure</a:t>
            </a:r>
            <a:r>
              <a:rPr sz="2500" i="1" spc="55" dirty="0">
                <a:latin typeface="ProximaNova-LightIt"/>
                <a:cs typeface="ProximaNova-LightIt"/>
              </a:rPr>
              <a:t> </a:t>
            </a:r>
            <a:r>
              <a:rPr sz="2500" i="1" spc="15" dirty="0">
                <a:latin typeface="ProximaNova-LightIt"/>
                <a:cs typeface="ProximaNova-LightIt"/>
              </a:rPr>
              <a:t>that</a:t>
            </a:r>
            <a:r>
              <a:rPr sz="2500" i="1" spc="50" dirty="0">
                <a:latin typeface="ProximaNova-LightIt"/>
                <a:cs typeface="ProximaNova-LightIt"/>
              </a:rPr>
              <a:t> </a:t>
            </a:r>
            <a:r>
              <a:rPr sz="2500" i="1" spc="15" dirty="0">
                <a:latin typeface="ProximaNova-LightIt"/>
                <a:cs typeface="ProximaNova-LightIt"/>
              </a:rPr>
              <a:t>the</a:t>
            </a:r>
            <a:r>
              <a:rPr sz="2500" i="1" spc="55" dirty="0">
                <a:latin typeface="ProximaNova-LightIt"/>
                <a:cs typeface="ProximaNova-LightIt"/>
              </a:rPr>
              <a:t> </a:t>
            </a:r>
            <a:r>
              <a:rPr sz="2500" i="1" spc="20" dirty="0">
                <a:latin typeface="ProximaNova-LightIt"/>
                <a:cs typeface="ProximaNova-LightIt"/>
              </a:rPr>
              <a:t>seller</a:t>
            </a:r>
            <a:r>
              <a:rPr sz="2500" i="1" spc="50" dirty="0">
                <a:latin typeface="ProximaNova-LightIt"/>
                <a:cs typeface="ProximaNova-LightIt"/>
              </a:rPr>
              <a:t> </a:t>
            </a:r>
            <a:r>
              <a:rPr sz="2500" i="1" spc="20" dirty="0">
                <a:latin typeface="ProximaNova-LightIt"/>
                <a:cs typeface="ProximaNova-LightIt"/>
              </a:rPr>
              <a:t>complied</a:t>
            </a:r>
            <a:r>
              <a:rPr sz="2500" i="1" spc="55" dirty="0">
                <a:latin typeface="ProximaNova-LightIt"/>
                <a:cs typeface="ProximaNova-LightIt"/>
              </a:rPr>
              <a:t> </a:t>
            </a:r>
            <a:r>
              <a:rPr sz="2500" i="1" spc="15" dirty="0">
                <a:latin typeface="ProximaNova-LightIt"/>
                <a:cs typeface="ProximaNova-LightIt"/>
              </a:rPr>
              <a:t>with</a:t>
            </a:r>
            <a:r>
              <a:rPr sz="2500" i="1" spc="50" dirty="0">
                <a:latin typeface="ProximaNova-LightIt"/>
                <a:cs typeface="ProximaNova-LightIt"/>
              </a:rPr>
              <a:t> </a:t>
            </a:r>
            <a:r>
              <a:rPr sz="2500" i="1" spc="20" dirty="0">
                <a:latin typeface="ProximaNova-LightIt"/>
                <a:cs typeface="ProximaNova-LightIt"/>
              </a:rPr>
              <a:t>their</a:t>
            </a:r>
            <a:r>
              <a:rPr sz="2500" i="1" spc="55" dirty="0">
                <a:latin typeface="ProximaNova-LightIt"/>
                <a:cs typeface="ProximaNova-LightIt"/>
              </a:rPr>
              <a:t> </a:t>
            </a:r>
            <a:r>
              <a:rPr sz="2500" i="1" spc="15" dirty="0">
                <a:latin typeface="ProximaNova-LightIt"/>
                <a:cs typeface="ProximaNova-LightIt"/>
              </a:rPr>
              <a:t>end</a:t>
            </a:r>
            <a:r>
              <a:rPr sz="2500" i="1" spc="50" dirty="0">
                <a:latin typeface="ProximaNova-LightIt"/>
                <a:cs typeface="ProximaNova-LightIt"/>
              </a:rPr>
              <a:t> </a:t>
            </a:r>
            <a:r>
              <a:rPr sz="2500" i="1" spc="10" dirty="0">
                <a:latin typeface="ProximaNova-LightIt"/>
                <a:cs typeface="ProximaNova-LightIt"/>
              </a:rPr>
              <a:t>of</a:t>
            </a:r>
            <a:r>
              <a:rPr sz="2500" i="1" spc="55" dirty="0">
                <a:latin typeface="ProximaNova-LightIt"/>
                <a:cs typeface="ProximaNova-LightIt"/>
              </a:rPr>
              <a:t> </a:t>
            </a:r>
            <a:r>
              <a:rPr sz="2500" i="1" spc="15" dirty="0">
                <a:latin typeface="ProximaNova-LightIt"/>
                <a:cs typeface="ProximaNova-LightIt"/>
              </a:rPr>
              <a:t>the</a:t>
            </a:r>
            <a:r>
              <a:rPr sz="2500" i="1" spc="50" dirty="0">
                <a:latin typeface="ProximaNova-LightIt"/>
                <a:cs typeface="ProximaNova-LightIt"/>
              </a:rPr>
              <a:t> </a:t>
            </a:r>
            <a:r>
              <a:rPr sz="2500" i="1" spc="20" dirty="0">
                <a:latin typeface="ProximaNova-LightIt"/>
                <a:cs typeface="ProximaNova-LightIt"/>
              </a:rPr>
              <a:t>bargain</a:t>
            </a:r>
            <a:r>
              <a:rPr sz="2500" i="1" spc="55" dirty="0">
                <a:latin typeface="ProximaNova-LightIt"/>
                <a:cs typeface="ProximaNova-LightIt"/>
              </a:rPr>
              <a:t> </a:t>
            </a:r>
            <a:r>
              <a:rPr sz="2500" i="1" spc="15" dirty="0">
                <a:latin typeface="ProximaNova-LightIt"/>
                <a:cs typeface="ProximaNova-LightIt"/>
              </a:rPr>
              <a:t>and</a:t>
            </a:r>
            <a:r>
              <a:rPr sz="2500" i="1" spc="50" dirty="0">
                <a:latin typeface="ProximaNova-LightIt"/>
                <a:cs typeface="ProximaNova-LightIt"/>
              </a:rPr>
              <a:t> </a:t>
            </a:r>
            <a:r>
              <a:rPr sz="2500" i="1" spc="10" dirty="0">
                <a:latin typeface="ProximaNova-LightIt"/>
                <a:cs typeface="ProximaNova-LightIt"/>
              </a:rPr>
              <a:t>to</a:t>
            </a:r>
            <a:r>
              <a:rPr sz="2500" i="1" spc="55" dirty="0">
                <a:latin typeface="ProximaNova-LightIt"/>
                <a:cs typeface="ProximaNova-LightIt"/>
              </a:rPr>
              <a:t> </a:t>
            </a:r>
            <a:r>
              <a:rPr sz="2500" i="1" spc="15" dirty="0">
                <a:latin typeface="ProximaNova-LightIt"/>
                <a:cs typeface="ProximaNova-LightIt"/>
              </a:rPr>
              <a:t>pay</a:t>
            </a:r>
            <a:r>
              <a:rPr sz="2500" i="1" spc="50" dirty="0">
                <a:latin typeface="ProximaNova-LightIt"/>
                <a:cs typeface="ProximaNova-LightIt"/>
              </a:rPr>
              <a:t> </a:t>
            </a:r>
            <a:r>
              <a:rPr sz="2500" i="1" spc="20" dirty="0">
                <a:latin typeface="ProximaNova-LightIt"/>
                <a:cs typeface="ProximaNova-LightIt"/>
              </a:rPr>
              <a:t>attentionto</a:t>
            </a:r>
            <a:r>
              <a:rPr sz="2500" i="1" spc="55" dirty="0">
                <a:latin typeface="ProximaNova-LightIt"/>
                <a:cs typeface="ProximaNova-LightIt"/>
              </a:rPr>
              <a:t> </a:t>
            </a:r>
            <a:r>
              <a:rPr sz="2500" i="1" spc="15" dirty="0">
                <a:latin typeface="ProximaNova-LightIt"/>
                <a:cs typeface="ProximaNova-LightIt"/>
              </a:rPr>
              <a:t>the</a:t>
            </a:r>
            <a:r>
              <a:rPr sz="2500" i="1" spc="50" dirty="0">
                <a:latin typeface="ProximaNova-LightIt"/>
                <a:cs typeface="ProximaNova-LightIt"/>
              </a:rPr>
              <a:t> </a:t>
            </a:r>
            <a:r>
              <a:rPr sz="2500" i="1" spc="20" dirty="0">
                <a:latin typeface="ProximaNova-LightIt"/>
                <a:cs typeface="ProximaNova-LightIt"/>
              </a:rPr>
              <a:t>terms</a:t>
            </a:r>
            <a:r>
              <a:rPr sz="2500" i="1" spc="55" dirty="0">
                <a:latin typeface="ProximaNova-LightIt"/>
                <a:cs typeface="ProximaNova-LightIt"/>
              </a:rPr>
              <a:t> </a:t>
            </a:r>
            <a:r>
              <a:rPr sz="2500" i="1" spc="25" dirty="0">
                <a:latin typeface="ProximaNova-LightIt"/>
                <a:cs typeface="ProximaNova-LightIt"/>
              </a:rPr>
              <a:t>of </a:t>
            </a:r>
            <a:r>
              <a:rPr sz="2500" i="1" spc="30" dirty="0">
                <a:latin typeface="ProximaNova-LightIt"/>
                <a:cs typeface="ProximaNova-LightIt"/>
              </a:rPr>
              <a:t> </a:t>
            </a:r>
            <a:r>
              <a:rPr sz="2500" i="1" spc="15" dirty="0">
                <a:latin typeface="ProximaNova-LightIt"/>
                <a:cs typeface="ProximaNova-LightIt"/>
              </a:rPr>
              <a:t>your</a:t>
            </a:r>
            <a:r>
              <a:rPr sz="2500" i="1" spc="50" dirty="0">
                <a:latin typeface="ProximaNova-LightIt"/>
                <a:cs typeface="ProximaNova-LightIt"/>
              </a:rPr>
              <a:t> </a:t>
            </a:r>
            <a:r>
              <a:rPr sz="2500" i="1" spc="15" dirty="0">
                <a:latin typeface="ProximaNova-LightIt"/>
                <a:cs typeface="ProximaNova-LightIt"/>
              </a:rPr>
              <a:t>new</a:t>
            </a:r>
            <a:r>
              <a:rPr sz="2500" i="1" spc="50" dirty="0">
                <a:latin typeface="ProximaNova-LightIt"/>
                <a:cs typeface="ProximaNova-LightIt"/>
              </a:rPr>
              <a:t> </a:t>
            </a:r>
            <a:r>
              <a:rPr sz="2500" i="1" spc="20" dirty="0">
                <a:latin typeface="ProximaNova-LightIt"/>
                <a:cs typeface="ProximaNova-LightIt"/>
              </a:rPr>
              <a:t>relationship</a:t>
            </a:r>
            <a:r>
              <a:rPr sz="2500" i="1" spc="50" dirty="0">
                <a:latin typeface="ProximaNova-LightIt"/>
                <a:cs typeface="ProximaNova-LightIt"/>
              </a:rPr>
              <a:t> </a:t>
            </a:r>
            <a:r>
              <a:rPr sz="2500" i="1" spc="15" dirty="0">
                <a:latin typeface="ProximaNova-LightIt"/>
                <a:cs typeface="ProximaNova-LightIt"/>
              </a:rPr>
              <a:t>with</a:t>
            </a:r>
            <a:r>
              <a:rPr sz="2500" i="1" spc="50" dirty="0">
                <a:latin typeface="ProximaNova-LightIt"/>
                <a:cs typeface="ProximaNova-LightIt"/>
              </a:rPr>
              <a:t> </a:t>
            </a:r>
            <a:r>
              <a:rPr sz="2500" i="1" spc="15" dirty="0">
                <a:latin typeface="ProximaNova-LightIt"/>
                <a:cs typeface="ProximaNova-LightIt"/>
              </a:rPr>
              <a:t>your</a:t>
            </a:r>
            <a:r>
              <a:rPr sz="2500" i="1" spc="50" dirty="0">
                <a:latin typeface="ProximaNova-LightIt"/>
                <a:cs typeface="ProximaNova-LightIt"/>
              </a:rPr>
              <a:t> </a:t>
            </a:r>
            <a:r>
              <a:rPr sz="2500" i="1" spc="-10" dirty="0">
                <a:latin typeface="ProximaNova-LightIt"/>
                <a:cs typeface="ProximaNova-LightIt"/>
              </a:rPr>
              <a:t>lender.</a:t>
            </a:r>
            <a:endParaRPr sz="2500" dirty="0">
              <a:latin typeface="ProximaNova-LightIt"/>
              <a:cs typeface="ProximaNova-LightIt"/>
            </a:endParaRPr>
          </a:p>
        </p:txBody>
      </p:sp>
      <p:sp>
        <p:nvSpPr>
          <p:cNvPr id="5" name="object 3">
            <a:extLst>
              <a:ext uri="{FF2B5EF4-FFF2-40B4-BE49-F238E27FC236}">
                <a16:creationId xmlns:a16="http://schemas.microsoft.com/office/drawing/2014/main" id="{5930F50B-8DD4-E346-978A-10AC4CDAC35D}"/>
              </a:ext>
            </a:extLst>
          </p:cNvPr>
          <p:cNvSpPr txBox="1"/>
          <p:nvPr/>
        </p:nvSpPr>
        <p:spPr>
          <a:xfrm>
            <a:off x="1850261" y="3987207"/>
            <a:ext cx="7124065" cy="574040"/>
          </a:xfrm>
          <a:prstGeom prst="rect">
            <a:avLst/>
          </a:prstGeom>
        </p:spPr>
        <p:txBody>
          <a:bodyPr vert="horz" wrap="square" lIns="0" tIns="12700" rIns="0" bIns="0" rtlCol="0">
            <a:spAutoFit/>
          </a:bodyPr>
          <a:lstStyle/>
          <a:p>
            <a:pPr marL="12700">
              <a:lnSpc>
                <a:spcPct val="100000"/>
              </a:lnSpc>
              <a:spcBef>
                <a:spcPts val="100"/>
              </a:spcBef>
            </a:pPr>
            <a:r>
              <a:rPr lang="en-US" sz="3600" spc="30" dirty="0">
                <a:solidFill>
                  <a:srgbClr val="FFFFFF"/>
                </a:solidFill>
                <a:latin typeface="ProximaNova-Medium"/>
                <a:cs typeface="ProximaNova-Medium"/>
              </a:rPr>
              <a:t>The Closing Process:</a:t>
            </a:r>
            <a:endParaRPr sz="3600" dirty="0">
              <a:latin typeface="ProximaNova-Medium"/>
              <a:cs typeface="ProximaNova-Medium"/>
            </a:endParaRPr>
          </a:p>
        </p:txBody>
      </p:sp>
      <p:graphicFrame>
        <p:nvGraphicFramePr>
          <p:cNvPr id="6" name="Table 5">
            <a:extLst>
              <a:ext uri="{FF2B5EF4-FFF2-40B4-BE49-F238E27FC236}">
                <a16:creationId xmlns:a16="http://schemas.microsoft.com/office/drawing/2014/main" id="{174C1D98-9C5C-3C48-BFE8-F80AFC763B3A}"/>
              </a:ext>
            </a:extLst>
          </p:cNvPr>
          <p:cNvGraphicFramePr>
            <a:graphicFrameLocks noGrp="1"/>
          </p:cNvGraphicFramePr>
          <p:nvPr>
            <p:extLst>
              <p:ext uri="{D42A27DB-BD31-4B8C-83A1-F6EECF244321}">
                <p14:modId xmlns:p14="http://schemas.microsoft.com/office/powerpoint/2010/main" val="2021859504"/>
              </p:ext>
            </p:extLst>
          </p:nvPr>
        </p:nvGraphicFramePr>
        <p:xfrm>
          <a:off x="1859151" y="4932957"/>
          <a:ext cx="7124064" cy="1433752"/>
        </p:xfrm>
        <a:graphic>
          <a:graphicData uri="http://schemas.openxmlformats.org/drawingml/2006/table">
            <a:tbl>
              <a:tblPr/>
              <a:tblGrid>
                <a:gridCol w="7124064">
                  <a:extLst>
                    <a:ext uri="{9D8B030D-6E8A-4147-A177-3AD203B41FA5}">
                      <a16:colId xmlns:a16="http://schemas.microsoft.com/office/drawing/2014/main" val="1457333202"/>
                    </a:ext>
                  </a:extLst>
                </a:gridCol>
              </a:tblGrid>
              <a:tr h="1433752">
                <a:tc>
                  <a:txBody>
                    <a:bodyPr/>
                    <a:lstStyle/>
                    <a:p>
                      <a:r>
                        <a:rPr lang="en-US" sz="2400" b="0" i="0" baseline="0" dirty="0">
                          <a:solidFill>
                            <a:schemeClr val="bg1"/>
                          </a:solidFill>
                          <a:latin typeface="Proxima Nova Medium" panose="02000506030000020004" pitchFamily="2" charset="0"/>
                        </a:rPr>
                        <a:t>1. Pre-closing </a:t>
                      </a:r>
                    </a:p>
                  </a:txBody>
                  <a:tcPr marL="365760" marT="274320">
                    <a:lnL w="38100" cmpd="sng">
                      <a:solidFill>
                        <a:schemeClr val="accent6"/>
                      </a:solidFill>
                      <a:prstDash val="solid"/>
                    </a:lnL>
                    <a:lnR w="38100" cmpd="sng">
                      <a:solidFill>
                        <a:schemeClr val="accent6"/>
                      </a:solidFill>
                      <a:prstDash val="solid"/>
                    </a:lnR>
                    <a:lnT w="38100" cmpd="sng">
                      <a:solidFill>
                        <a:schemeClr val="accent6"/>
                      </a:solidFill>
                      <a:prstDash val="solid"/>
                    </a:lnT>
                    <a:lnB w="38100" cmpd="sng">
                      <a:solidFill>
                        <a:schemeClr val="accent6"/>
                      </a:solidFill>
                      <a:prstDash val="solid"/>
                    </a:lnB>
                  </a:tcPr>
                </a:tc>
                <a:extLst>
                  <a:ext uri="{0D108BD9-81ED-4DB2-BD59-A6C34878D82A}">
                    <a16:rowId xmlns:a16="http://schemas.microsoft.com/office/drawing/2014/main" val="2633587740"/>
                  </a:ext>
                </a:extLst>
              </a:tr>
            </a:tbl>
          </a:graphicData>
        </a:graphic>
      </p:graphicFrame>
      <p:graphicFrame>
        <p:nvGraphicFramePr>
          <p:cNvPr id="7" name="Table 6">
            <a:extLst>
              <a:ext uri="{FF2B5EF4-FFF2-40B4-BE49-F238E27FC236}">
                <a16:creationId xmlns:a16="http://schemas.microsoft.com/office/drawing/2014/main" id="{DE31B624-E4D7-6749-9145-A0FA0BDEF986}"/>
              </a:ext>
            </a:extLst>
          </p:cNvPr>
          <p:cNvGraphicFramePr>
            <a:graphicFrameLocks noGrp="1"/>
          </p:cNvGraphicFramePr>
          <p:nvPr>
            <p:extLst>
              <p:ext uri="{D42A27DB-BD31-4B8C-83A1-F6EECF244321}">
                <p14:modId xmlns:p14="http://schemas.microsoft.com/office/powerpoint/2010/main" val="4275597457"/>
              </p:ext>
            </p:extLst>
          </p:nvPr>
        </p:nvGraphicFramePr>
        <p:xfrm>
          <a:off x="8983215" y="4932958"/>
          <a:ext cx="8499734" cy="1442442"/>
        </p:xfrm>
        <a:graphic>
          <a:graphicData uri="http://schemas.openxmlformats.org/drawingml/2006/table">
            <a:tbl>
              <a:tblPr/>
              <a:tblGrid>
                <a:gridCol w="8499734">
                  <a:extLst>
                    <a:ext uri="{9D8B030D-6E8A-4147-A177-3AD203B41FA5}">
                      <a16:colId xmlns:a16="http://schemas.microsoft.com/office/drawing/2014/main" val="1457333202"/>
                    </a:ext>
                  </a:extLst>
                </a:gridCol>
              </a:tblGrid>
              <a:tr h="1442442">
                <a:tc>
                  <a:txBody>
                    <a:bodyPr/>
                    <a:lstStyle/>
                    <a:p>
                      <a:r>
                        <a:rPr lang="en-US" sz="2400" b="0" i="0" baseline="0" dirty="0">
                          <a:solidFill>
                            <a:schemeClr val="bg1"/>
                          </a:solidFill>
                          <a:latin typeface="Proxima Nova Medium" panose="02000506030000020004" pitchFamily="2" charset="0"/>
                        </a:rPr>
                        <a:t>• Closing Disclosure</a:t>
                      </a:r>
                    </a:p>
                    <a:p>
                      <a:r>
                        <a:rPr lang="en-US" sz="2400" b="0" i="0" baseline="0" dirty="0">
                          <a:solidFill>
                            <a:schemeClr val="bg1"/>
                          </a:solidFill>
                          <a:latin typeface="Proxima Nova Medium" panose="02000506030000020004" pitchFamily="2" charset="0"/>
                        </a:rPr>
                        <a:t>• Final walk through</a:t>
                      </a:r>
                    </a:p>
                  </a:txBody>
                  <a:tcPr marL="365760" marT="274320">
                    <a:lnL w="38100" cmpd="sng">
                      <a:solidFill>
                        <a:schemeClr val="accent6"/>
                      </a:solidFill>
                      <a:prstDash val="solid"/>
                    </a:lnL>
                    <a:lnR w="38100" cmpd="sng">
                      <a:solidFill>
                        <a:schemeClr val="accent6"/>
                      </a:solidFill>
                      <a:prstDash val="solid"/>
                    </a:lnR>
                    <a:lnT w="38100" cmpd="sng">
                      <a:solidFill>
                        <a:schemeClr val="accent6"/>
                      </a:solidFill>
                      <a:prstDash val="solid"/>
                    </a:lnT>
                    <a:lnB w="38100" cmpd="sng">
                      <a:solidFill>
                        <a:schemeClr val="accent6"/>
                      </a:solidFill>
                      <a:prstDash val="solid"/>
                    </a:lnB>
                  </a:tcPr>
                </a:tc>
                <a:extLst>
                  <a:ext uri="{0D108BD9-81ED-4DB2-BD59-A6C34878D82A}">
                    <a16:rowId xmlns:a16="http://schemas.microsoft.com/office/drawing/2014/main" val="2633587740"/>
                  </a:ext>
                </a:extLst>
              </a:tr>
            </a:tbl>
          </a:graphicData>
        </a:graphic>
      </p:graphicFrame>
      <p:graphicFrame>
        <p:nvGraphicFramePr>
          <p:cNvPr id="8" name="Table 7">
            <a:extLst>
              <a:ext uri="{FF2B5EF4-FFF2-40B4-BE49-F238E27FC236}">
                <a16:creationId xmlns:a16="http://schemas.microsoft.com/office/drawing/2014/main" id="{98B062B9-209C-DC46-851F-0FFD326D4E8E}"/>
              </a:ext>
            </a:extLst>
          </p:cNvPr>
          <p:cNvGraphicFramePr>
            <a:graphicFrameLocks noGrp="1"/>
          </p:cNvGraphicFramePr>
          <p:nvPr>
            <p:extLst>
              <p:ext uri="{D42A27DB-BD31-4B8C-83A1-F6EECF244321}">
                <p14:modId xmlns:p14="http://schemas.microsoft.com/office/powerpoint/2010/main" val="746709754"/>
              </p:ext>
            </p:extLst>
          </p:nvPr>
        </p:nvGraphicFramePr>
        <p:xfrm>
          <a:off x="1859150" y="6375400"/>
          <a:ext cx="7124064" cy="909042"/>
        </p:xfrm>
        <a:graphic>
          <a:graphicData uri="http://schemas.openxmlformats.org/drawingml/2006/table">
            <a:tbl>
              <a:tblPr/>
              <a:tblGrid>
                <a:gridCol w="7124064">
                  <a:extLst>
                    <a:ext uri="{9D8B030D-6E8A-4147-A177-3AD203B41FA5}">
                      <a16:colId xmlns:a16="http://schemas.microsoft.com/office/drawing/2014/main" val="1457333202"/>
                    </a:ext>
                  </a:extLst>
                </a:gridCol>
              </a:tblGrid>
              <a:tr h="909042">
                <a:tc>
                  <a:txBody>
                    <a:bodyPr/>
                    <a:lstStyle/>
                    <a:p>
                      <a:r>
                        <a:rPr lang="en-US" sz="2400" b="0" i="0" baseline="0" dirty="0">
                          <a:solidFill>
                            <a:schemeClr val="bg1"/>
                          </a:solidFill>
                          <a:latin typeface="Proxima Nova Medium" panose="02000506030000020004" pitchFamily="2" charset="0"/>
                        </a:rPr>
                        <a:t>2. Closing Costs</a:t>
                      </a:r>
                    </a:p>
                  </a:txBody>
                  <a:tcPr marL="365760" marT="274320">
                    <a:lnL w="38100" cmpd="sng">
                      <a:solidFill>
                        <a:schemeClr val="accent6"/>
                      </a:solidFill>
                      <a:prstDash val="solid"/>
                    </a:lnL>
                    <a:lnR w="38100" cmpd="sng">
                      <a:solidFill>
                        <a:schemeClr val="accent6"/>
                      </a:solidFill>
                      <a:prstDash val="solid"/>
                    </a:lnR>
                    <a:lnT w="38100" cmpd="sng">
                      <a:solidFill>
                        <a:schemeClr val="accent6"/>
                      </a:solidFill>
                      <a:prstDash val="solid"/>
                    </a:lnT>
                    <a:lnB w="38100" cmpd="sng">
                      <a:solidFill>
                        <a:schemeClr val="accent6"/>
                      </a:solidFill>
                      <a:prstDash val="solid"/>
                    </a:lnB>
                  </a:tcPr>
                </a:tc>
                <a:extLst>
                  <a:ext uri="{0D108BD9-81ED-4DB2-BD59-A6C34878D82A}">
                    <a16:rowId xmlns:a16="http://schemas.microsoft.com/office/drawing/2014/main" val="2633587740"/>
                  </a:ext>
                </a:extLst>
              </a:tr>
            </a:tbl>
          </a:graphicData>
        </a:graphic>
      </p:graphicFrame>
      <p:graphicFrame>
        <p:nvGraphicFramePr>
          <p:cNvPr id="9" name="Table 8">
            <a:extLst>
              <a:ext uri="{FF2B5EF4-FFF2-40B4-BE49-F238E27FC236}">
                <a16:creationId xmlns:a16="http://schemas.microsoft.com/office/drawing/2014/main" id="{D1947625-71A5-C845-992A-F3D511804020}"/>
              </a:ext>
            </a:extLst>
          </p:cNvPr>
          <p:cNvGraphicFramePr>
            <a:graphicFrameLocks noGrp="1"/>
          </p:cNvGraphicFramePr>
          <p:nvPr>
            <p:extLst>
              <p:ext uri="{D42A27DB-BD31-4B8C-83A1-F6EECF244321}">
                <p14:modId xmlns:p14="http://schemas.microsoft.com/office/powerpoint/2010/main" val="880677426"/>
              </p:ext>
            </p:extLst>
          </p:nvPr>
        </p:nvGraphicFramePr>
        <p:xfrm>
          <a:off x="8983214" y="6384091"/>
          <a:ext cx="8499733" cy="900351"/>
        </p:xfrm>
        <a:graphic>
          <a:graphicData uri="http://schemas.openxmlformats.org/drawingml/2006/table">
            <a:tbl>
              <a:tblPr/>
              <a:tblGrid>
                <a:gridCol w="8499733">
                  <a:extLst>
                    <a:ext uri="{9D8B030D-6E8A-4147-A177-3AD203B41FA5}">
                      <a16:colId xmlns:a16="http://schemas.microsoft.com/office/drawing/2014/main" val="1457333202"/>
                    </a:ext>
                  </a:extLst>
                </a:gridCol>
              </a:tblGrid>
              <a:tr h="900351">
                <a:tc>
                  <a:txBody>
                    <a:bodyPr/>
                    <a:lstStyle/>
                    <a:p>
                      <a:endParaRPr lang="en-US" sz="2400" b="1" i="0" baseline="0" dirty="0">
                        <a:solidFill>
                          <a:schemeClr val="bg1"/>
                        </a:solidFill>
                        <a:latin typeface="Proxima Nova Extrabold" panose="02000506030000020004" pitchFamily="2" charset="0"/>
                      </a:endParaRPr>
                    </a:p>
                  </a:txBody>
                  <a:tcPr marL="365760" marT="274320">
                    <a:lnL w="38100" cmpd="sng">
                      <a:solidFill>
                        <a:schemeClr val="accent6"/>
                      </a:solidFill>
                      <a:prstDash val="solid"/>
                    </a:lnL>
                    <a:lnR w="38100" cmpd="sng">
                      <a:solidFill>
                        <a:schemeClr val="accent6"/>
                      </a:solidFill>
                      <a:prstDash val="solid"/>
                    </a:lnR>
                    <a:lnT w="38100" cmpd="sng">
                      <a:solidFill>
                        <a:schemeClr val="accent6"/>
                      </a:solidFill>
                      <a:prstDash val="solid"/>
                    </a:lnT>
                    <a:lnB w="38100" cmpd="sng">
                      <a:solidFill>
                        <a:schemeClr val="accent6"/>
                      </a:solidFill>
                      <a:prstDash val="solid"/>
                    </a:lnB>
                  </a:tcPr>
                </a:tc>
                <a:extLst>
                  <a:ext uri="{0D108BD9-81ED-4DB2-BD59-A6C34878D82A}">
                    <a16:rowId xmlns:a16="http://schemas.microsoft.com/office/drawing/2014/main" val="2633587740"/>
                  </a:ext>
                </a:extLst>
              </a:tr>
            </a:tbl>
          </a:graphicData>
        </a:graphic>
      </p:graphicFrame>
      <p:graphicFrame>
        <p:nvGraphicFramePr>
          <p:cNvPr id="10" name="Table 9">
            <a:extLst>
              <a:ext uri="{FF2B5EF4-FFF2-40B4-BE49-F238E27FC236}">
                <a16:creationId xmlns:a16="http://schemas.microsoft.com/office/drawing/2014/main" id="{BBDDF8BB-41D6-4C46-B9F7-169DB98314DD}"/>
              </a:ext>
            </a:extLst>
          </p:cNvPr>
          <p:cNvGraphicFramePr>
            <a:graphicFrameLocks noGrp="1"/>
          </p:cNvGraphicFramePr>
          <p:nvPr>
            <p:extLst>
              <p:ext uri="{D42A27DB-BD31-4B8C-83A1-F6EECF244321}">
                <p14:modId xmlns:p14="http://schemas.microsoft.com/office/powerpoint/2010/main" val="3272285477"/>
              </p:ext>
            </p:extLst>
          </p:nvPr>
        </p:nvGraphicFramePr>
        <p:xfrm>
          <a:off x="1850261" y="7284442"/>
          <a:ext cx="7124064" cy="1068942"/>
        </p:xfrm>
        <a:graphic>
          <a:graphicData uri="http://schemas.openxmlformats.org/drawingml/2006/table">
            <a:tbl>
              <a:tblPr/>
              <a:tblGrid>
                <a:gridCol w="7124064">
                  <a:extLst>
                    <a:ext uri="{9D8B030D-6E8A-4147-A177-3AD203B41FA5}">
                      <a16:colId xmlns:a16="http://schemas.microsoft.com/office/drawing/2014/main" val="1457333202"/>
                    </a:ext>
                  </a:extLst>
                </a:gridCol>
              </a:tblGrid>
              <a:tr h="1068942">
                <a:tc>
                  <a:txBody>
                    <a:bodyPr/>
                    <a:lstStyle/>
                    <a:p>
                      <a:r>
                        <a:rPr lang="en-US" sz="2400" b="0" i="0" baseline="0" dirty="0">
                          <a:solidFill>
                            <a:schemeClr val="bg1"/>
                          </a:solidFill>
                          <a:latin typeface="Proxima Nova Medium" panose="02000506030000020004" pitchFamily="2" charset="0"/>
                        </a:rPr>
                        <a:t>3. Important Closing documents</a:t>
                      </a:r>
                    </a:p>
                  </a:txBody>
                  <a:tcPr marL="365760" marT="274320">
                    <a:lnL w="38100" cmpd="sng">
                      <a:solidFill>
                        <a:schemeClr val="accent6"/>
                      </a:solidFill>
                      <a:prstDash val="solid"/>
                    </a:lnL>
                    <a:lnR w="38100" cmpd="sng">
                      <a:solidFill>
                        <a:schemeClr val="accent6"/>
                      </a:solidFill>
                      <a:prstDash val="solid"/>
                    </a:lnR>
                    <a:lnT w="38100" cmpd="sng">
                      <a:solidFill>
                        <a:schemeClr val="accent6"/>
                      </a:solidFill>
                      <a:prstDash val="solid"/>
                    </a:lnT>
                    <a:lnB w="38100" cmpd="sng">
                      <a:solidFill>
                        <a:schemeClr val="accent6"/>
                      </a:solidFill>
                      <a:prstDash val="solid"/>
                    </a:lnB>
                  </a:tcPr>
                </a:tc>
                <a:extLst>
                  <a:ext uri="{0D108BD9-81ED-4DB2-BD59-A6C34878D82A}">
                    <a16:rowId xmlns:a16="http://schemas.microsoft.com/office/drawing/2014/main" val="2633587740"/>
                  </a:ext>
                </a:extLst>
              </a:tr>
            </a:tbl>
          </a:graphicData>
        </a:graphic>
      </p:graphicFrame>
      <p:graphicFrame>
        <p:nvGraphicFramePr>
          <p:cNvPr id="11" name="Table 10">
            <a:extLst>
              <a:ext uri="{FF2B5EF4-FFF2-40B4-BE49-F238E27FC236}">
                <a16:creationId xmlns:a16="http://schemas.microsoft.com/office/drawing/2014/main" id="{8EE202D3-3C54-E246-B621-889A3F817860}"/>
              </a:ext>
            </a:extLst>
          </p:cNvPr>
          <p:cNvGraphicFramePr>
            <a:graphicFrameLocks noGrp="1"/>
          </p:cNvGraphicFramePr>
          <p:nvPr>
            <p:extLst>
              <p:ext uri="{D42A27DB-BD31-4B8C-83A1-F6EECF244321}">
                <p14:modId xmlns:p14="http://schemas.microsoft.com/office/powerpoint/2010/main" val="2629757472"/>
              </p:ext>
            </p:extLst>
          </p:nvPr>
        </p:nvGraphicFramePr>
        <p:xfrm>
          <a:off x="8974325" y="7293133"/>
          <a:ext cx="8517514" cy="1051560"/>
        </p:xfrm>
        <a:graphic>
          <a:graphicData uri="http://schemas.openxmlformats.org/drawingml/2006/table">
            <a:tbl>
              <a:tblPr/>
              <a:tblGrid>
                <a:gridCol w="8517514">
                  <a:extLst>
                    <a:ext uri="{9D8B030D-6E8A-4147-A177-3AD203B41FA5}">
                      <a16:colId xmlns:a16="http://schemas.microsoft.com/office/drawing/2014/main" val="1457333202"/>
                    </a:ext>
                  </a:extLst>
                </a:gridCol>
              </a:tblGrid>
              <a:tr h="929120">
                <a:tc>
                  <a:txBody>
                    <a:bodyPr/>
                    <a:lstStyle/>
                    <a:p>
                      <a:r>
                        <a:rPr lang="en-US" sz="2400" b="0" i="0" baseline="0" dirty="0">
                          <a:solidFill>
                            <a:schemeClr val="bg1"/>
                          </a:solidFill>
                          <a:latin typeface="Proxima Nova Medium" panose="02000506030000020004" pitchFamily="2" charset="0"/>
                        </a:rPr>
                        <a:t>• Note / Mortgage / Homestead / Deed/ Deed Rider/ Disclosures</a:t>
                      </a:r>
                      <a:endParaRPr lang="en-US" sz="2400" b="1" i="0" baseline="0" dirty="0">
                        <a:solidFill>
                          <a:schemeClr val="bg1"/>
                        </a:solidFill>
                        <a:latin typeface="Proxima Nova Extrabold" panose="02000506030000020004" pitchFamily="2" charset="0"/>
                      </a:endParaRPr>
                    </a:p>
                  </a:txBody>
                  <a:tcPr marL="365760" marT="274320">
                    <a:lnL w="38100" cmpd="sng">
                      <a:solidFill>
                        <a:schemeClr val="accent6"/>
                      </a:solidFill>
                      <a:prstDash val="solid"/>
                    </a:lnL>
                    <a:lnR w="38100" cmpd="sng">
                      <a:solidFill>
                        <a:schemeClr val="accent6"/>
                      </a:solidFill>
                      <a:prstDash val="solid"/>
                    </a:lnR>
                    <a:lnT w="38100" cmpd="sng">
                      <a:solidFill>
                        <a:schemeClr val="accent6"/>
                      </a:solidFill>
                      <a:prstDash val="solid"/>
                    </a:lnT>
                    <a:lnB w="38100" cmpd="sng">
                      <a:solidFill>
                        <a:schemeClr val="accent6"/>
                      </a:solidFill>
                      <a:prstDash val="solid"/>
                    </a:lnB>
                  </a:tcPr>
                </a:tc>
                <a:extLst>
                  <a:ext uri="{0D108BD9-81ED-4DB2-BD59-A6C34878D82A}">
                    <a16:rowId xmlns:a16="http://schemas.microsoft.com/office/drawing/2014/main" val="2633587740"/>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850261" y="1232048"/>
            <a:ext cx="4711700" cy="574040"/>
          </a:xfrm>
          <a:prstGeom prst="rect">
            <a:avLst/>
          </a:prstGeom>
        </p:spPr>
        <p:txBody>
          <a:bodyPr vert="horz" wrap="square" lIns="0" tIns="12700" rIns="0" bIns="0" rtlCol="0">
            <a:spAutoFit/>
          </a:bodyPr>
          <a:lstStyle/>
          <a:p>
            <a:pPr marL="12700">
              <a:lnSpc>
                <a:spcPct val="100000"/>
              </a:lnSpc>
              <a:spcBef>
                <a:spcPts val="100"/>
              </a:spcBef>
            </a:pPr>
            <a:r>
              <a:rPr sz="3600" spc="25" dirty="0">
                <a:latin typeface="ProximaNova-Medium"/>
                <a:cs typeface="ProximaNova-Medium"/>
              </a:rPr>
              <a:t>Post-Closing</a:t>
            </a:r>
            <a:r>
              <a:rPr sz="3600" spc="10" dirty="0">
                <a:latin typeface="ProximaNova-Medium"/>
                <a:cs typeface="ProximaNova-Medium"/>
              </a:rPr>
              <a:t> </a:t>
            </a:r>
            <a:r>
              <a:rPr sz="3600" spc="35" dirty="0">
                <a:latin typeface="ProximaNova-Medium"/>
                <a:cs typeface="ProximaNova-Medium"/>
              </a:rPr>
              <a:t>Concerns</a:t>
            </a:r>
            <a:endParaRPr sz="3600">
              <a:latin typeface="ProximaNova-Medium"/>
              <a:cs typeface="ProximaNova-Medium"/>
            </a:endParaRPr>
          </a:p>
        </p:txBody>
      </p:sp>
      <p:sp>
        <p:nvSpPr>
          <p:cNvPr id="3" name="object 3"/>
          <p:cNvSpPr txBox="1"/>
          <p:nvPr/>
        </p:nvSpPr>
        <p:spPr>
          <a:xfrm>
            <a:off x="1850261" y="1900870"/>
            <a:ext cx="10901680" cy="1462405"/>
          </a:xfrm>
          <a:prstGeom prst="rect">
            <a:avLst/>
          </a:prstGeom>
        </p:spPr>
        <p:txBody>
          <a:bodyPr vert="horz" wrap="square" lIns="0" tIns="12700" rIns="0" bIns="0" rtlCol="0">
            <a:spAutoFit/>
          </a:bodyPr>
          <a:lstStyle/>
          <a:p>
            <a:pPr marL="38100">
              <a:lnSpc>
                <a:spcPct val="100000"/>
              </a:lnSpc>
              <a:spcBef>
                <a:spcPts val="100"/>
              </a:spcBef>
            </a:pPr>
            <a:r>
              <a:rPr sz="2500" i="1" spc="10" dirty="0">
                <a:solidFill>
                  <a:srgbClr val="FFFFFF"/>
                </a:solidFill>
                <a:latin typeface="ProximaNova-LightIt"/>
                <a:cs typeface="ProximaNova-LightIt"/>
              </a:rPr>
              <a:t>Avoid</a:t>
            </a:r>
            <a:r>
              <a:rPr sz="2500" i="1" spc="45" dirty="0">
                <a:solidFill>
                  <a:srgbClr val="FFFFFF"/>
                </a:solidFill>
                <a:latin typeface="ProximaNova-LightIt"/>
                <a:cs typeface="ProximaNova-LightIt"/>
              </a:rPr>
              <a:t> </a:t>
            </a:r>
            <a:r>
              <a:rPr sz="2500" i="1" spc="20" dirty="0">
                <a:solidFill>
                  <a:srgbClr val="FFFFFF"/>
                </a:solidFill>
                <a:latin typeface="ProximaNova-LightIt"/>
                <a:cs typeface="ProximaNova-LightIt"/>
              </a:rPr>
              <a:t>economic</a:t>
            </a:r>
            <a:r>
              <a:rPr sz="2500" i="1" spc="50" dirty="0">
                <a:solidFill>
                  <a:srgbClr val="FFFFFF"/>
                </a:solidFill>
                <a:latin typeface="ProximaNova-LightIt"/>
                <a:cs typeface="ProximaNova-LightIt"/>
              </a:rPr>
              <a:t> </a:t>
            </a:r>
            <a:r>
              <a:rPr sz="2500" i="1" spc="20" dirty="0">
                <a:solidFill>
                  <a:srgbClr val="FFFFFF"/>
                </a:solidFill>
                <a:latin typeface="ProximaNova-LightIt"/>
                <a:cs typeface="ProximaNova-LightIt"/>
              </a:rPr>
              <a:t>stress</a:t>
            </a:r>
            <a:r>
              <a:rPr sz="2500" i="1" spc="50" dirty="0">
                <a:solidFill>
                  <a:srgbClr val="FFFFFF"/>
                </a:solidFill>
                <a:latin typeface="ProximaNova-LightIt"/>
                <a:cs typeface="ProximaNova-LightIt"/>
              </a:rPr>
              <a:t> </a:t>
            </a:r>
            <a:r>
              <a:rPr sz="2500" i="1" spc="10" dirty="0">
                <a:solidFill>
                  <a:srgbClr val="FFFFFF"/>
                </a:solidFill>
                <a:latin typeface="ProximaNova-LightIt"/>
                <a:cs typeface="ProximaNova-LightIt"/>
              </a:rPr>
              <a:t>by</a:t>
            </a:r>
            <a:r>
              <a:rPr sz="2500" i="1" spc="50" dirty="0">
                <a:solidFill>
                  <a:srgbClr val="FFFFFF"/>
                </a:solidFill>
                <a:latin typeface="ProximaNova-LightIt"/>
                <a:cs typeface="ProximaNova-LightIt"/>
              </a:rPr>
              <a:t> </a:t>
            </a:r>
            <a:r>
              <a:rPr sz="2500" i="1" spc="20" dirty="0">
                <a:solidFill>
                  <a:srgbClr val="FFFFFF"/>
                </a:solidFill>
                <a:latin typeface="ProximaNova-LightIt"/>
                <a:cs typeface="ProximaNova-LightIt"/>
              </a:rPr>
              <a:t>considering</a:t>
            </a:r>
            <a:r>
              <a:rPr sz="2500" i="1" spc="45" dirty="0">
                <a:solidFill>
                  <a:srgbClr val="FFFFFF"/>
                </a:solidFill>
                <a:latin typeface="ProximaNova-LightIt"/>
                <a:cs typeface="ProximaNova-LightIt"/>
              </a:rPr>
              <a:t> </a:t>
            </a:r>
            <a:r>
              <a:rPr sz="2500" i="1" spc="15" dirty="0">
                <a:solidFill>
                  <a:srgbClr val="FFFFFF"/>
                </a:solidFill>
                <a:latin typeface="ProximaNova-LightIt"/>
                <a:cs typeface="ProximaNova-LightIt"/>
              </a:rPr>
              <a:t>all</a:t>
            </a:r>
            <a:r>
              <a:rPr sz="2500" i="1" spc="50" dirty="0">
                <a:solidFill>
                  <a:srgbClr val="FFFFFF"/>
                </a:solidFill>
                <a:latin typeface="ProximaNova-LightIt"/>
                <a:cs typeface="ProximaNova-LightIt"/>
              </a:rPr>
              <a:t> </a:t>
            </a:r>
            <a:r>
              <a:rPr sz="2500" i="1" spc="15" dirty="0">
                <a:solidFill>
                  <a:srgbClr val="FFFFFF"/>
                </a:solidFill>
                <a:latin typeface="ProximaNova-LightIt"/>
                <a:cs typeface="ProximaNova-LightIt"/>
              </a:rPr>
              <a:t>the</a:t>
            </a:r>
            <a:r>
              <a:rPr sz="2500" i="1" spc="50" dirty="0">
                <a:solidFill>
                  <a:srgbClr val="FFFFFF"/>
                </a:solidFill>
                <a:latin typeface="ProximaNova-LightIt"/>
                <a:cs typeface="ProximaNova-LightIt"/>
              </a:rPr>
              <a:t> </a:t>
            </a:r>
            <a:r>
              <a:rPr sz="2500" i="1" spc="20" dirty="0">
                <a:solidFill>
                  <a:srgbClr val="FFFFFF"/>
                </a:solidFill>
                <a:latin typeface="ProximaNova-LightIt"/>
                <a:cs typeface="ProximaNova-LightIt"/>
              </a:rPr>
              <a:t>costs</a:t>
            </a:r>
            <a:r>
              <a:rPr sz="2500" i="1" spc="50" dirty="0">
                <a:solidFill>
                  <a:srgbClr val="FFFFFF"/>
                </a:solidFill>
                <a:latin typeface="ProximaNova-LightIt"/>
                <a:cs typeface="ProximaNova-LightIt"/>
              </a:rPr>
              <a:t> </a:t>
            </a:r>
            <a:r>
              <a:rPr sz="2500" i="1" spc="20" dirty="0">
                <a:solidFill>
                  <a:srgbClr val="FFFFFF"/>
                </a:solidFill>
                <a:latin typeface="ProximaNova-LightIt"/>
                <a:cs typeface="ProximaNova-LightIt"/>
              </a:rPr>
              <a:t>related</a:t>
            </a:r>
            <a:r>
              <a:rPr sz="2500" i="1" spc="45" dirty="0">
                <a:solidFill>
                  <a:srgbClr val="FFFFFF"/>
                </a:solidFill>
                <a:latin typeface="ProximaNova-LightIt"/>
                <a:cs typeface="ProximaNova-LightIt"/>
              </a:rPr>
              <a:t> </a:t>
            </a:r>
            <a:r>
              <a:rPr sz="2500" i="1" spc="10" dirty="0">
                <a:solidFill>
                  <a:srgbClr val="FFFFFF"/>
                </a:solidFill>
                <a:latin typeface="ProximaNova-LightIt"/>
                <a:cs typeface="ProximaNova-LightIt"/>
              </a:rPr>
              <a:t>to</a:t>
            </a:r>
            <a:r>
              <a:rPr sz="2500" i="1" spc="50" dirty="0">
                <a:solidFill>
                  <a:srgbClr val="FFFFFF"/>
                </a:solidFill>
                <a:latin typeface="ProximaNova-LightIt"/>
                <a:cs typeface="ProximaNova-LightIt"/>
              </a:rPr>
              <a:t> </a:t>
            </a:r>
            <a:r>
              <a:rPr sz="2500" i="1" spc="20" dirty="0">
                <a:solidFill>
                  <a:srgbClr val="FFFFFF"/>
                </a:solidFill>
                <a:latin typeface="ProximaNova-LightIt"/>
                <a:cs typeface="ProximaNova-LightIt"/>
              </a:rPr>
              <a:t>owning</a:t>
            </a:r>
            <a:r>
              <a:rPr sz="2500" i="1" spc="50" dirty="0">
                <a:solidFill>
                  <a:srgbClr val="FFFFFF"/>
                </a:solidFill>
                <a:latin typeface="ProximaNova-LightIt"/>
                <a:cs typeface="ProximaNova-LightIt"/>
              </a:rPr>
              <a:t> </a:t>
            </a:r>
            <a:r>
              <a:rPr sz="2500" i="1" dirty="0">
                <a:solidFill>
                  <a:srgbClr val="FFFFFF"/>
                </a:solidFill>
                <a:latin typeface="ProximaNova-LightIt"/>
                <a:cs typeface="ProximaNova-LightIt"/>
              </a:rPr>
              <a:t>a</a:t>
            </a:r>
            <a:r>
              <a:rPr sz="2500" i="1" spc="50" dirty="0">
                <a:solidFill>
                  <a:srgbClr val="FFFFFF"/>
                </a:solidFill>
                <a:latin typeface="ProximaNova-LightIt"/>
                <a:cs typeface="ProximaNova-LightIt"/>
              </a:rPr>
              <a:t> </a:t>
            </a:r>
            <a:r>
              <a:rPr sz="2500" i="1" spc="15" dirty="0">
                <a:solidFill>
                  <a:srgbClr val="FFFFFF"/>
                </a:solidFill>
                <a:latin typeface="ProximaNova-LightIt"/>
                <a:cs typeface="ProximaNova-LightIt"/>
              </a:rPr>
              <a:t>home.</a:t>
            </a:r>
            <a:endParaRPr sz="2500" dirty="0">
              <a:latin typeface="ProximaNova-LightIt"/>
              <a:cs typeface="ProximaNova-LightIt"/>
            </a:endParaRPr>
          </a:p>
          <a:p>
            <a:pPr>
              <a:lnSpc>
                <a:spcPct val="100000"/>
              </a:lnSpc>
              <a:spcBef>
                <a:spcPts val="35"/>
              </a:spcBef>
            </a:pPr>
            <a:endParaRPr sz="3500" dirty="0">
              <a:latin typeface="ProximaNova-LightIt"/>
              <a:cs typeface="ProximaNova-LightIt"/>
            </a:endParaRPr>
          </a:p>
          <a:p>
            <a:pPr marL="12700">
              <a:lnSpc>
                <a:spcPct val="100000"/>
              </a:lnSpc>
            </a:pPr>
            <a:r>
              <a:rPr sz="3600" spc="15" dirty="0">
                <a:solidFill>
                  <a:srgbClr val="FFFFFF"/>
                </a:solidFill>
                <a:latin typeface="ProximaNova-Medium"/>
                <a:cs typeface="ProximaNova-Medium"/>
              </a:rPr>
              <a:t>Paying</a:t>
            </a:r>
            <a:r>
              <a:rPr sz="3600" spc="55" dirty="0">
                <a:solidFill>
                  <a:srgbClr val="FFFFFF"/>
                </a:solidFill>
                <a:latin typeface="ProximaNova-Medium"/>
                <a:cs typeface="ProximaNova-Medium"/>
              </a:rPr>
              <a:t> </a:t>
            </a:r>
            <a:r>
              <a:rPr sz="3600" spc="20" dirty="0">
                <a:solidFill>
                  <a:srgbClr val="FFFFFF"/>
                </a:solidFill>
                <a:latin typeface="ProximaNova-Medium"/>
                <a:cs typeface="ProximaNova-Medium"/>
              </a:rPr>
              <a:t>the</a:t>
            </a:r>
            <a:r>
              <a:rPr sz="3600" spc="55" dirty="0">
                <a:solidFill>
                  <a:srgbClr val="FFFFFF"/>
                </a:solidFill>
                <a:latin typeface="ProximaNova-Medium"/>
                <a:cs typeface="ProximaNova-Medium"/>
              </a:rPr>
              <a:t> </a:t>
            </a:r>
            <a:r>
              <a:rPr sz="3600" spc="35" dirty="0">
                <a:solidFill>
                  <a:srgbClr val="FFFFFF"/>
                </a:solidFill>
                <a:latin typeface="ProximaNova-Medium"/>
                <a:cs typeface="ProximaNova-Medium"/>
              </a:rPr>
              <a:t>bills</a:t>
            </a:r>
            <a:endParaRPr sz="3600" dirty="0">
              <a:latin typeface="ProximaNova-Medium"/>
              <a:cs typeface="ProximaNova-Medium"/>
            </a:endParaRPr>
          </a:p>
        </p:txBody>
      </p:sp>
      <p:sp>
        <p:nvSpPr>
          <p:cNvPr id="5" name="object 5"/>
          <p:cNvSpPr txBox="1"/>
          <p:nvPr/>
        </p:nvSpPr>
        <p:spPr>
          <a:xfrm>
            <a:off x="1850261" y="6527800"/>
            <a:ext cx="4351020" cy="574040"/>
          </a:xfrm>
          <a:prstGeom prst="rect">
            <a:avLst/>
          </a:prstGeom>
        </p:spPr>
        <p:txBody>
          <a:bodyPr vert="horz" wrap="square" lIns="0" tIns="12700" rIns="0" bIns="0" rtlCol="0">
            <a:spAutoFit/>
          </a:bodyPr>
          <a:lstStyle/>
          <a:p>
            <a:pPr marL="12700">
              <a:lnSpc>
                <a:spcPct val="100000"/>
              </a:lnSpc>
              <a:spcBef>
                <a:spcPts val="100"/>
              </a:spcBef>
            </a:pPr>
            <a:r>
              <a:rPr sz="3600" spc="25" dirty="0">
                <a:solidFill>
                  <a:srgbClr val="FFFFFF"/>
                </a:solidFill>
                <a:latin typeface="ProximaNova-Medium"/>
                <a:cs typeface="ProximaNova-Medium"/>
              </a:rPr>
              <a:t>Other</a:t>
            </a:r>
            <a:r>
              <a:rPr sz="3600" spc="-10" dirty="0">
                <a:solidFill>
                  <a:srgbClr val="FFFFFF"/>
                </a:solidFill>
                <a:latin typeface="ProximaNova-Medium"/>
                <a:cs typeface="ProximaNova-Medium"/>
              </a:rPr>
              <a:t> </a:t>
            </a:r>
            <a:r>
              <a:rPr sz="3600" spc="35" dirty="0">
                <a:solidFill>
                  <a:srgbClr val="FFFFFF"/>
                </a:solidFill>
                <a:latin typeface="ProximaNova-Medium"/>
                <a:cs typeface="ProximaNova-Medium"/>
              </a:rPr>
              <a:t>considerations</a:t>
            </a:r>
            <a:endParaRPr sz="3600" dirty="0">
              <a:latin typeface="ProximaNova-Medium"/>
              <a:cs typeface="ProximaNova-Medium"/>
            </a:endParaRPr>
          </a:p>
        </p:txBody>
      </p:sp>
      <p:graphicFrame>
        <p:nvGraphicFramePr>
          <p:cNvPr id="8" name="Table 7">
            <a:extLst>
              <a:ext uri="{FF2B5EF4-FFF2-40B4-BE49-F238E27FC236}">
                <a16:creationId xmlns:a16="http://schemas.microsoft.com/office/drawing/2014/main" id="{CB17363B-2D2C-1647-9624-3BF0E678ED70}"/>
              </a:ext>
            </a:extLst>
          </p:cNvPr>
          <p:cNvGraphicFramePr>
            <a:graphicFrameLocks noGrp="1"/>
          </p:cNvGraphicFramePr>
          <p:nvPr>
            <p:extLst>
              <p:ext uri="{D42A27DB-BD31-4B8C-83A1-F6EECF244321}">
                <p14:modId xmlns:p14="http://schemas.microsoft.com/office/powerpoint/2010/main" val="2721161653"/>
              </p:ext>
            </p:extLst>
          </p:nvPr>
        </p:nvGraphicFramePr>
        <p:xfrm>
          <a:off x="1887823" y="3634127"/>
          <a:ext cx="7124064" cy="1427814"/>
        </p:xfrm>
        <a:graphic>
          <a:graphicData uri="http://schemas.openxmlformats.org/drawingml/2006/table">
            <a:tbl>
              <a:tblPr/>
              <a:tblGrid>
                <a:gridCol w="7124064">
                  <a:extLst>
                    <a:ext uri="{9D8B030D-6E8A-4147-A177-3AD203B41FA5}">
                      <a16:colId xmlns:a16="http://schemas.microsoft.com/office/drawing/2014/main" val="1457333202"/>
                    </a:ext>
                  </a:extLst>
                </a:gridCol>
              </a:tblGrid>
              <a:tr h="1427814">
                <a:tc>
                  <a:txBody>
                    <a:bodyPr/>
                    <a:lstStyle/>
                    <a:p>
                      <a:r>
                        <a:rPr lang="en-US" sz="2400" b="0" i="0" baseline="0" dirty="0">
                          <a:solidFill>
                            <a:schemeClr val="bg1"/>
                          </a:solidFill>
                          <a:latin typeface="Proxima Nova Medium" panose="02000506030000020004" pitchFamily="2" charset="0"/>
                        </a:rPr>
                        <a:t>1. Mortgage-only costs vs. ownership costs</a:t>
                      </a:r>
                    </a:p>
                  </a:txBody>
                  <a:tcPr marL="365760" marT="274320">
                    <a:lnL w="38100" cmpd="sng">
                      <a:solidFill>
                        <a:schemeClr val="accent6"/>
                      </a:solidFill>
                      <a:prstDash val="solid"/>
                    </a:lnL>
                    <a:lnR w="38100" cmpd="sng">
                      <a:solidFill>
                        <a:schemeClr val="accent6"/>
                      </a:solidFill>
                      <a:prstDash val="solid"/>
                    </a:lnR>
                    <a:lnT w="38100" cmpd="sng">
                      <a:solidFill>
                        <a:schemeClr val="accent6"/>
                      </a:solidFill>
                      <a:prstDash val="solid"/>
                    </a:lnT>
                    <a:lnB w="38100" cmpd="sng">
                      <a:solidFill>
                        <a:schemeClr val="accent6"/>
                      </a:solidFill>
                      <a:prstDash val="solid"/>
                    </a:lnB>
                  </a:tcPr>
                </a:tc>
                <a:extLst>
                  <a:ext uri="{0D108BD9-81ED-4DB2-BD59-A6C34878D82A}">
                    <a16:rowId xmlns:a16="http://schemas.microsoft.com/office/drawing/2014/main" val="2633587740"/>
                  </a:ext>
                </a:extLst>
              </a:tr>
            </a:tbl>
          </a:graphicData>
        </a:graphic>
      </p:graphicFrame>
      <p:graphicFrame>
        <p:nvGraphicFramePr>
          <p:cNvPr id="9" name="Table 8">
            <a:extLst>
              <a:ext uri="{FF2B5EF4-FFF2-40B4-BE49-F238E27FC236}">
                <a16:creationId xmlns:a16="http://schemas.microsoft.com/office/drawing/2014/main" id="{7952A1F4-1C96-2941-88FD-3D1201C77778}"/>
              </a:ext>
            </a:extLst>
          </p:cNvPr>
          <p:cNvGraphicFramePr>
            <a:graphicFrameLocks noGrp="1"/>
          </p:cNvGraphicFramePr>
          <p:nvPr>
            <p:extLst>
              <p:ext uri="{D42A27DB-BD31-4B8C-83A1-F6EECF244321}">
                <p14:modId xmlns:p14="http://schemas.microsoft.com/office/powerpoint/2010/main" val="2527303679"/>
              </p:ext>
            </p:extLst>
          </p:nvPr>
        </p:nvGraphicFramePr>
        <p:xfrm>
          <a:off x="9011887" y="3634127"/>
          <a:ext cx="8499734" cy="1427814"/>
        </p:xfrm>
        <a:graphic>
          <a:graphicData uri="http://schemas.openxmlformats.org/drawingml/2006/table">
            <a:tbl>
              <a:tblPr/>
              <a:tblGrid>
                <a:gridCol w="8499734">
                  <a:extLst>
                    <a:ext uri="{9D8B030D-6E8A-4147-A177-3AD203B41FA5}">
                      <a16:colId xmlns:a16="http://schemas.microsoft.com/office/drawing/2014/main" val="1457333202"/>
                    </a:ext>
                  </a:extLst>
                </a:gridCol>
              </a:tblGrid>
              <a:tr h="1427814">
                <a:tc>
                  <a:txBody>
                    <a:bodyPr/>
                    <a:lstStyle/>
                    <a:p>
                      <a:r>
                        <a:rPr lang="en-US" sz="2400" b="0" i="0" baseline="0" dirty="0">
                          <a:solidFill>
                            <a:schemeClr val="bg1"/>
                          </a:solidFill>
                          <a:latin typeface="Proxima Nova Medium" panose="02000506030000020004" pitchFamily="2" charset="0"/>
                        </a:rPr>
                        <a:t>• Utilities: Water, heat, electricity, internet</a:t>
                      </a:r>
                    </a:p>
                    <a:p>
                      <a:r>
                        <a:rPr lang="en-US" sz="2400" b="0" i="0" baseline="0" dirty="0">
                          <a:solidFill>
                            <a:schemeClr val="bg1"/>
                          </a:solidFill>
                          <a:latin typeface="Proxima Nova Medium" panose="02000506030000020004" pitchFamily="2" charset="0"/>
                        </a:rPr>
                        <a:t>• Repairs and upgrades</a:t>
                      </a:r>
                    </a:p>
                  </a:txBody>
                  <a:tcPr marL="365760" marT="274320">
                    <a:lnL w="38100" cmpd="sng">
                      <a:solidFill>
                        <a:schemeClr val="accent6"/>
                      </a:solidFill>
                      <a:prstDash val="solid"/>
                    </a:lnL>
                    <a:lnR w="38100" cmpd="sng">
                      <a:solidFill>
                        <a:schemeClr val="accent6"/>
                      </a:solidFill>
                      <a:prstDash val="solid"/>
                    </a:lnR>
                    <a:lnT w="38100" cmpd="sng">
                      <a:solidFill>
                        <a:schemeClr val="accent6"/>
                      </a:solidFill>
                      <a:prstDash val="solid"/>
                    </a:lnT>
                    <a:lnB w="38100" cmpd="sng">
                      <a:solidFill>
                        <a:schemeClr val="accent6"/>
                      </a:solidFill>
                      <a:prstDash val="solid"/>
                    </a:lnB>
                  </a:tcPr>
                </a:tc>
                <a:extLst>
                  <a:ext uri="{0D108BD9-81ED-4DB2-BD59-A6C34878D82A}">
                    <a16:rowId xmlns:a16="http://schemas.microsoft.com/office/drawing/2014/main" val="2633587740"/>
                  </a:ext>
                </a:extLst>
              </a:tr>
            </a:tbl>
          </a:graphicData>
        </a:graphic>
      </p:graphicFrame>
      <p:graphicFrame>
        <p:nvGraphicFramePr>
          <p:cNvPr id="15" name="Table 14">
            <a:extLst>
              <a:ext uri="{FF2B5EF4-FFF2-40B4-BE49-F238E27FC236}">
                <a16:creationId xmlns:a16="http://schemas.microsoft.com/office/drawing/2014/main" id="{8834389A-6F0A-FE4B-84FE-E2229DA0326A}"/>
              </a:ext>
            </a:extLst>
          </p:cNvPr>
          <p:cNvGraphicFramePr>
            <a:graphicFrameLocks noGrp="1"/>
          </p:cNvGraphicFramePr>
          <p:nvPr>
            <p:extLst>
              <p:ext uri="{D42A27DB-BD31-4B8C-83A1-F6EECF244321}">
                <p14:modId xmlns:p14="http://schemas.microsoft.com/office/powerpoint/2010/main" val="2534689946"/>
              </p:ext>
            </p:extLst>
          </p:nvPr>
        </p:nvGraphicFramePr>
        <p:xfrm>
          <a:off x="1887823" y="5061349"/>
          <a:ext cx="7124064" cy="1009251"/>
        </p:xfrm>
        <a:graphic>
          <a:graphicData uri="http://schemas.openxmlformats.org/drawingml/2006/table">
            <a:tbl>
              <a:tblPr/>
              <a:tblGrid>
                <a:gridCol w="7124064">
                  <a:extLst>
                    <a:ext uri="{9D8B030D-6E8A-4147-A177-3AD203B41FA5}">
                      <a16:colId xmlns:a16="http://schemas.microsoft.com/office/drawing/2014/main" val="1457333202"/>
                    </a:ext>
                  </a:extLst>
                </a:gridCol>
              </a:tblGrid>
              <a:tr h="1009251">
                <a:tc>
                  <a:txBody>
                    <a:bodyPr/>
                    <a:lstStyle/>
                    <a:p>
                      <a:r>
                        <a:rPr lang="en-US" sz="2400" b="0" i="0" baseline="0" dirty="0">
                          <a:solidFill>
                            <a:schemeClr val="bg1"/>
                          </a:solidFill>
                          <a:latin typeface="Proxima Nova Medium" panose="02000506030000020004" pitchFamily="2" charset="0"/>
                        </a:rPr>
                        <a:t>2. Your escrow account </a:t>
                      </a:r>
                    </a:p>
                  </a:txBody>
                  <a:tcPr marL="365760" marT="274320">
                    <a:lnL w="38100" cmpd="sng">
                      <a:solidFill>
                        <a:schemeClr val="accent6"/>
                      </a:solidFill>
                      <a:prstDash val="solid"/>
                    </a:lnL>
                    <a:lnR w="38100" cmpd="sng">
                      <a:solidFill>
                        <a:schemeClr val="accent6"/>
                      </a:solidFill>
                      <a:prstDash val="solid"/>
                    </a:lnR>
                    <a:lnT w="38100" cmpd="sng">
                      <a:solidFill>
                        <a:schemeClr val="accent6"/>
                      </a:solidFill>
                      <a:prstDash val="solid"/>
                    </a:lnT>
                    <a:lnB w="38100" cmpd="sng">
                      <a:solidFill>
                        <a:schemeClr val="accent6"/>
                      </a:solidFill>
                      <a:prstDash val="solid"/>
                    </a:lnB>
                  </a:tcPr>
                </a:tc>
                <a:extLst>
                  <a:ext uri="{0D108BD9-81ED-4DB2-BD59-A6C34878D82A}">
                    <a16:rowId xmlns:a16="http://schemas.microsoft.com/office/drawing/2014/main" val="2633587740"/>
                  </a:ext>
                </a:extLst>
              </a:tr>
            </a:tbl>
          </a:graphicData>
        </a:graphic>
      </p:graphicFrame>
      <p:graphicFrame>
        <p:nvGraphicFramePr>
          <p:cNvPr id="16" name="Table 15">
            <a:extLst>
              <a:ext uri="{FF2B5EF4-FFF2-40B4-BE49-F238E27FC236}">
                <a16:creationId xmlns:a16="http://schemas.microsoft.com/office/drawing/2014/main" id="{CBEFA339-9377-644F-9E0A-BA4AE0AA8639}"/>
              </a:ext>
            </a:extLst>
          </p:cNvPr>
          <p:cNvGraphicFramePr>
            <a:graphicFrameLocks noGrp="1"/>
          </p:cNvGraphicFramePr>
          <p:nvPr>
            <p:extLst>
              <p:ext uri="{D42A27DB-BD31-4B8C-83A1-F6EECF244321}">
                <p14:modId xmlns:p14="http://schemas.microsoft.com/office/powerpoint/2010/main" val="983209918"/>
              </p:ext>
            </p:extLst>
          </p:nvPr>
        </p:nvGraphicFramePr>
        <p:xfrm>
          <a:off x="9011887" y="5061349"/>
          <a:ext cx="8499734" cy="1009251"/>
        </p:xfrm>
        <a:graphic>
          <a:graphicData uri="http://schemas.openxmlformats.org/drawingml/2006/table">
            <a:tbl>
              <a:tblPr/>
              <a:tblGrid>
                <a:gridCol w="8499734">
                  <a:extLst>
                    <a:ext uri="{9D8B030D-6E8A-4147-A177-3AD203B41FA5}">
                      <a16:colId xmlns:a16="http://schemas.microsoft.com/office/drawing/2014/main" val="1457333202"/>
                    </a:ext>
                  </a:extLst>
                </a:gridCol>
              </a:tblGrid>
              <a:tr h="1009251">
                <a:tc>
                  <a:txBody>
                    <a:bodyPr/>
                    <a:lstStyle/>
                    <a:p>
                      <a:r>
                        <a:rPr lang="en-US" sz="2400" b="0" i="0" baseline="0" dirty="0">
                          <a:solidFill>
                            <a:schemeClr val="bg1"/>
                          </a:solidFill>
                          <a:latin typeface="Proxima Nova Medium" panose="02000506030000020004" pitchFamily="2" charset="0"/>
                        </a:rPr>
                        <a:t>• What to do if you receive your Tax / Insurance bill </a:t>
                      </a:r>
                    </a:p>
                  </a:txBody>
                  <a:tcPr marL="365760" marT="274320">
                    <a:lnL w="38100" cmpd="sng">
                      <a:solidFill>
                        <a:schemeClr val="accent6"/>
                      </a:solidFill>
                      <a:prstDash val="solid"/>
                    </a:lnL>
                    <a:lnR w="38100" cmpd="sng">
                      <a:solidFill>
                        <a:schemeClr val="accent6"/>
                      </a:solidFill>
                      <a:prstDash val="solid"/>
                    </a:lnR>
                    <a:lnT w="38100" cmpd="sng">
                      <a:solidFill>
                        <a:schemeClr val="accent6"/>
                      </a:solidFill>
                      <a:prstDash val="solid"/>
                    </a:lnT>
                    <a:lnB w="38100" cmpd="sng">
                      <a:solidFill>
                        <a:schemeClr val="accent6"/>
                      </a:solidFill>
                      <a:prstDash val="solid"/>
                    </a:lnB>
                  </a:tcPr>
                </a:tc>
                <a:extLst>
                  <a:ext uri="{0D108BD9-81ED-4DB2-BD59-A6C34878D82A}">
                    <a16:rowId xmlns:a16="http://schemas.microsoft.com/office/drawing/2014/main" val="2633587740"/>
                  </a:ext>
                </a:extLst>
              </a:tr>
            </a:tbl>
          </a:graphicData>
        </a:graphic>
      </p:graphicFrame>
      <p:graphicFrame>
        <p:nvGraphicFramePr>
          <p:cNvPr id="17" name="Table 16">
            <a:extLst>
              <a:ext uri="{FF2B5EF4-FFF2-40B4-BE49-F238E27FC236}">
                <a16:creationId xmlns:a16="http://schemas.microsoft.com/office/drawing/2014/main" id="{9720EA7B-950D-454E-A9D5-F8CC4DF579D5}"/>
              </a:ext>
            </a:extLst>
          </p:cNvPr>
          <p:cNvGraphicFramePr>
            <a:graphicFrameLocks noGrp="1"/>
          </p:cNvGraphicFramePr>
          <p:nvPr>
            <p:extLst>
              <p:ext uri="{D42A27DB-BD31-4B8C-83A1-F6EECF244321}">
                <p14:modId xmlns:p14="http://schemas.microsoft.com/office/powerpoint/2010/main" val="4224390324"/>
              </p:ext>
            </p:extLst>
          </p:nvPr>
        </p:nvGraphicFramePr>
        <p:xfrm>
          <a:off x="1887823" y="7254405"/>
          <a:ext cx="7124064" cy="1009251"/>
        </p:xfrm>
        <a:graphic>
          <a:graphicData uri="http://schemas.openxmlformats.org/drawingml/2006/table">
            <a:tbl>
              <a:tblPr/>
              <a:tblGrid>
                <a:gridCol w="7124064">
                  <a:extLst>
                    <a:ext uri="{9D8B030D-6E8A-4147-A177-3AD203B41FA5}">
                      <a16:colId xmlns:a16="http://schemas.microsoft.com/office/drawing/2014/main" val="1457333202"/>
                    </a:ext>
                  </a:extLst>
                </a:gridCol>
              </a:tblGrid>
              <a:tr h="1009251">
                <a:tc>
                  <a:txBody>
                    <a:bodyPr/>
                    <a:lstStyle/>
                    <a:p>
                      <a:r>
                        <a:rPr lang="en-US" sz="2400" b="0" i="0" baseline="0" dirty="0">
                          <a:solidFill>
                            <a:schemeClr val="bg1"/>
                          </a:solidFill>
                          <a:latin typeface="Proxima Nova Medium" panose="02000506030000020004" pitchFamily="2" charset="0"/>
                        </a:rPr>
                        <a:t>1. Death / Disability/ Estate Planning</a:t>
                      </a:r>
                    </a:p>
                  </a:txBody>
                  <a:tcPr marL="365760" marT="274320">
                    <a:lnL w="38100" cmpd="sng">
                      <a:solidFill>
                        <a:schemeClr val="accent6"/>
                      </a:solidFill>
                      <a:prstDash val="solid"/>
                    </a:lnL>
                    <a:lnR w="38100" cmpd="sng">
                      <a:solidFill>
                        <a:schemeClr val="accent6"/>
                      </a:solidFill>
                      <a:prstDash val="solid"/>
                    </a:lnR>
                    <a:lnT w="38100" cmpd="sng">
                      <a:solidFill>
                        <a:schemeClr val="accent6"/>
                      </a:solidFill>
                      <a:prstDash val="solid"/>
                    </a:lnT>
                    <a:lnB w="38100" cmpd="sng">
                      <a:solidFill>
                        <a:schemeClr val="accent6"/>
                      </a:solidFill>
                      <a:prstDash val="solid"/>
                    </a:lnB>
                  </a:tcPr>
                </a:tc>
                <a:extLst>
                  <a:ext uri="{0D108BD9-81ED-4DB2-BD59-A6C34878D82A}">
                    <a16:rowId xmlns:a16="http://schemas.microsoft.com/office/drawing/2014/main" val="2633587740"/>
                  </a:ext>
                </a:extLst>
              </a:tr>
            </a:tbl>
          </a:graphicData>
        </a:graphic>
      </p:graphicFrame>
      <p:graphicFrame>
        <p:nvGraphicFramePr>
          <p:cNvPr id="18" name="Table 17">
            <a:extLst>
              <a:ext uri="{FF2B5EF4-FFF2-40B4-BE49-F238E27FC236}">
                <a16:creationId xmlns:a16="http://schemas.microsoft.com/office/drawing/2014/main" id="{6B755932-0B1F-D149-BE91-DE525DBA3C30}"/>
              </a:ext>
            </a:extLst>
          </p:cNvPr>
          <p:cNvGraphicFramePr>
            <a:graphicFrameLocks noGrp="1"/>
          </p:cNvGraphicFramePr>
          <p:nvPr>
            <p:extLst>
              <p:ext uri="{D42A27DB-BD31-4B8C-83A1-F6EECF244321}">
                <p14:modId xmlns:p14="http://schemas.microsoft.com/office/powerpoint/2010/main" val="1066871983"/>
              </p:ext>
            </p:extLst>
          </p:nvPr>
        </p:nvGraphicFramePr>
        <p:xfrm>
          <a:off x="9011887" y="7254405"/>
          <a:ext cx="8499734" cy="1009251"/>
        </p:xfrm>
        <a:graphic>
          <a:graphicData uri="http://schemas.openxmlformats.org/drawingml/2006/table">
            <a:tbl>
              <a:tblPr/>
              <a:tblGrid>
                <a:gridCol w="8499734">
                  <a:extLst>
                    <a:ext uri="{9D8B030D-6E8A-4147-A177-3AD203B41FA5}">
                      <a16:colId xmlns:a16="http://schemas.microsoft.com/office/drawing/2014/main" val="1457333202"/>
                    </a:ext>
                  </a:extLst>
                </a:gridCol>
              </a:tblGrid>
              <a:tr h="1009251">
                <a:tc>
                  <a:txBody>
                    <a:bodyPr/>
                    <a:lstStyle/>
                    <a:p>
                      <a:r>
                        <a:rPr lang="en-US" sz="2400" b="0" i="0" baseline="0" dirty="0">
                          <a:solidFill>
                            <a:schemeClr val="bg1"/>
                          </a:solidFill>
                          <a:latin typeface="Proxima Nova Medium" panose="02000506030000020004" pitchFamily="2" charset="0"/>
                        </a:rPr>
                        <a:t>• Life insurance / Wills/ Trusts/ Power of Attorney </a:t>
                      </a:r>
                    </a:p>
                  </a:txBody>
                  <a:tcPr marL="365760" marT="274320">
                    <a:lnL w="38100" cmpd="sng">
                      <a:solidFill>
                        <a:schemeClr val="accent6"/>
                      </a:solidFill>
                      <a:prstDash val="solid"/>
                    </a:lnL>
                    <a:lnR w="38100" cmpd="sng">
                      <a:solidFill>
                        <a:schemeClr val="accent6"/>
                      </a:solidFill>
                      <a:prstDash val="solid"/>
                    </a:lnR>
                    <a:lnT w="38100" cmpd="sng">
                      <a:solidFill>
                        <a:schemeClr val="accent6"/>
                      </a:solidFill>
                      <a:prstDash val="solid"/>
                    </a:lnT>
                    <a:lnB w="38100" cmpd="sng">
                      <a:solidFill>
                        <a:schemeClr val="accent6"/>
                      </a:solidFill>
                      <a:prstDash val="solid"/>
                    </a:lnB>
                  </a:tcPr>
                </a:tc>
                <a:extLst>
                  <a:ext uri="{0D108BD9-81ED-4DB2-BD59-A6C34878D82A}">
                    <a16:rowId xmlns:a16="http://schemas.microsoft.com/office/drawing/2014/main" val="2633587740"/>
                  </a:ext>
                </a:extLst>
              </a:tr>
            </a:tbl>
          </a:graphicData>
        </a:graphic>
      </p:graphicFrame>
      <p:graphicFrame>
        <p:nvGraphicFramePr>
          <p:cNvPr id="19" name="Table 18">
            <a:extLst>
              <a:ext uri="{FF2B5EF4-FFF2-40B4-BE49-F238E27FC236}">
                <a16:creationId xmlns:a16="http://schemas.microsoft.com/office/drawing/2014/main" id="{EBB6B48B-3DD7-9C4F-B761-8A6455AC3D26}"/>
              </a:ext>
            </a:extLst>
          </p:cNvPr>
          <p:cNvGraphicFramePr>
            <a:graphicFrameLocks noGrp="1"/>
          </p:cNvGraphicFramePr>
          <p:nvPr>
            <p:extLst>
              <p:ext uri="{D42A27DB-BD31-4B8C-83A1-F6EECF244321}">
                <p14:modId xmlns:p14="http://schemas.microsoft.com/office/powerpoint/2010/main" val="1120933537"/>
              </p:ext>
            </p:extLst>
          </p:nvPr>
        </p:nvGraphicFramePr>
        <p:xfrm>
          <a:off x="1887823" y="8263656"/>
          <a:ext cx="7124064" cy="1009251"/>
        </p:xfrm>
        <a:graphic>
          <a:graphicData uri="http://schemas.openxmlformats.org/drawingml/2006/table">
            <a:tbl>
              <a:tblPr/>
              <a:tblGrid>
                <a:gridCol w="7124064">
                  <a:extLst>
                    <a:ext uri="{9D8B030D-6E8A-4147-A177-3AD203B41FA5}">
                      <a16:colId xmlns:a16="http://schemas.microsoft.com/office/drawing/2014/main" val="1457333202"/>
                    </a:ext>
                  </a:extLst>
                </a:gridCol>
              </a:tblGrid>
              <a:tr h="1009251">
                <a:tc>
                  <a:txBody>
                    <a:bodyPr/>
                    <a:lstStyle/>
                    <a:p>
                      <a:r>
                        <a:rPr lang="en-US" sz="2400" b="0" i="0" baseline="0" dirty="0">
                          <a:solidFill>
                            <a:schemeClr val="bg1"/>
                          </a:solidFill>
                          <a:latin typeface="Proxima Nova Medium" panose="02000506030000020004" pitchFamily="2" charset="0"/>
                        </a:rPr>
                        <a:t>2. Marriage &amp; Divorce</a:t>
                      </a:r>
                    </a:p>
                  </a:txBody>
                  <a:tcPr marL="365760" marT="274320">
                    <a:lnL w="38100" cmpd="sng">
                      <a:solidFill>
                        <a:schemeClr val="accent6"/>
                      </a:solidFill>
                      <a:prstDash val="solid"/>
                    </a:lnL>
                    <a:lnR w="38100" cmpd="sng">
                      <a:solidFill>
                        <a:schemeClr val="accent6"/>
                      </a:solidFill>
                      <a:prstDash val="solid"/>
                    </a:lnR>
                    <a:lnT w="38100" cmpd="sng">
                      <a:solidFill>
                        <a:schemeClr val="accent6"/>
                      </a:solidFill>
                      <a:prstDash val="solid"/>
                    </a:lnT>
                    <a:lnB w="3810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2633587740"/>
                  </a:ext>
                </a:extLst>
              </a:tr>
            </a:tbl>
          </a:graphicData>
        </a:graphic>
      </p:graphicFrame>
      <p:graphicFrame>
        <p:nvGraphicFramePr>
          <p:cNvPr id="20" name="Table 19">
            <a:extLst>
              <a:ext uri="{FF2B5EF4-FFF2-40B4-BE49-F238E27FC236}">
                <a16:creationId xmlns:a16="http://schemas.microsoft.com/office/drawing/2014/main" id="{7209D49D-EE4D-9B45-B6D4-C22E5B0EA7BF}"/>
              </a:ext>
            </a:extLst>
          </p:cNvPr>
          <p:cNvGraphicFramePr>
            <a:graphicFrameLocks noGrp="1"/>
          </p:cNvGraphicFramePr>
          <p:nvPr>
            <p:extLst>
              <p:ext uri="{D42A27DB-BD31-4B8C-83A1-F6EECF244321}">
                <p14:modId xmlns:p14="http://schemas.microsoft.com/office/powerpoint/2010/main" val="2076193170"/>
              </p:ext>
            </p:extLst>
          </p:nvPr>
        </p:nvGraphicFramePr>
        <p:xfrm>
          <a:off x="9011887" y="8263656"/>
          <a:ext cx="8499734" cy="1009251"/>
        </p:xfrm>
        <a:graphic>
          <a:graphicData uri="http://schemas.openxmlformats.org/drawingml/2006/table">
            <a:tbl>
              <a:tblPr/>
              <a:tblGrid>
                <a:gridCol w="8499734">
                  <a:extLst>
                    <a:ext uri="{9D8B030D-6E8A-4147-A177-3AD203B41FA5}">
                      <a16:colId xmlns:a16="http://schemas.microsoft.com/office/drawing/2014/main" val="1457333202"/>
                    </a:ext>
                  </a:extLst>
                </a:gridCol>
              </a:tblGrid>
              <a:tr h="1009251">
                <a:tc>
                  <a:txBody>
                    <a:bodyPr/>
                    <a:lstStyle/>
                    <a:p>
                      <a:pPr marL="342900" indent="-342900">
                        <a:buFont typeface="Arial" panose="020B0604020202020204" pitchFamily="34" charset="0"/>
                        <a:buChar char="•"/>
                      </a:pPr>
                      <a:r>
                        <a:rPr lang="en-US" sz="2400" b="0" i="0" baseline="0" dirty="0">
                          <a:solidFill>
                            <a:schemeClr val="bg1"/>
                          </a:solidFill>
                          <a:latin typeface="Proxima Nova Medium" panose="02000506030000020004" pitchFamily="2" charset="0"/>
                        </a:rPr>
                        <a:t>Marital Asset/ Prenuptial Agreement</a:t>
                      </a:r>
                    </a:p>
                  </a:txBody>
                  <a:tcPr marL="365760" marT="274320">
                    <a:lnL w="38100" cmpd="sng">
                      <a:solidFill>
                        <a:schemeClr val="accent6"/>
                      </a:solidFill>
                      <a:prstDash val="solid"/>
                    </a:lnL>
                    <a:lnR w="38100" cmpd="sng">
                      <a:solidFill>
                        <a:schemeClr val="accent6"/>
                      </a:solidFill>
                      <a:prstDash val="solid"/>
                    </a:lnR>
                    <a:lnT w="38100" cmpd="sng">
                      <a:solidFill>
                        <a:schemeClr val="accent6"/>
                      </a:solidFill>
                      <a:prstDash val="solid"/>
                    </a:lnT>
                    <a:lnB w="38100" cmpd="sng">
                      <a:solidFill>
                        <a:schemeClr val="accent6"/>
                      </a:solidFill>
                      <a:prstDash val="solid"/>
                    </a:lnB>
                  </a:tcPr>
                </a:tc>
                <a:extLst>
                  <a:ext uri="{0D108BD9-81ED-4DB2-BD59-A6C34878D82A}">
                    <a16:rowId xmlns:a16="http://schemas.microsoft.com/office/drawing/2014/main" val="2633587740"/>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500"/>
                                        <p:tgtEl>
                                          <p:spTgt spid="1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fade">
                                      <p:cBhvr>
                                        <p:cTn id="4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6F61A4434EF8C41847D2D5A7CF5A68E" ma:contentTypeVersion="13" ma:contentTypeDescription="Create a new document." ma:contentTypeScope="" ma:versionID="7441fe5a515c563656e22602f44067c2">
  <xsd:schema xmlns:xsd="http://www.w3.org/2001/XMLSchema" xmlns:xs="http://www.w3.org/2001/XMLSchema" xmlns:p="http://schemas.microsoft.com/office/2006/metadata/properties" xmlns:ns2="d87fa5fd-511e-4d79-9538-40a262209b3f" xmlns:ns3="f2ef7b8b-7378-4dac-b768-ca64ef5c9c29" targetNamespace="http://schemas.microsoft.com/office/2006/metadata/properties" ma:root="true" ma:fieldsID="7faf459b33b88d90051313e42fcc82c9" ns2:_="" ns3:_="">
    <xsd:import namespace="d87fa5fd-511e-4d79-9538-40a262209b3f"/>
    <xsd:import namespace="f2ef7b8b-7378-4dac-b768-ca64ef5c9c2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Locatio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87fa5fd-511e-4d79-9538-40a262209b3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Location" ma:index="13" nillable="true" ma:displayName="Location" ma:indexed="true"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9e2ea58c-8a2f-47b6-9830-37fea3829124"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2ef7b8b-7378-4dac-b768-ca64ef5c9c29"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fd05e223-34a6-4859-b04b-64265f69d0a7}" ma:internalName="TaxCatchAll" ma:showField="CatchAllData" ma:web="f2ef7b8b-7378-4dac-b768-ca64ef5c9c2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87fa5fd-511e-4d79-9538-40a262209b3f">
      <Terms xmlns="http://schemas.microsoft.com/office/infopath/2007/PartnerControls"/>
    </lcf76f155ced4ddcb4097134ff3c332f>
    <TaxCatchAll xmlns="f2ef7b8b-7378-4dac-b768-ca64ef5c9c29" xsi:nil="true"/>
  </documentManagement>
</p:properties>
</file>

<file path=customXml/itemProps1.xml><?xml version="1.0" encoding="utf-8"?>
<ds:datastoreItem xmlns:ds="http://schemas.openxmlformats.org/officeDocument/2006/customXml" ds:itemID="{3542F91B-46AA-4B3A-89E5-2B2CFD28151D}"/>
</file>

<file path=customXml/itemProps2.xml><?xml version="1.0" encoding="utf-8"?>
<ds:datastoreItem xmlns:ds="http://schemas.openxmlformats.org/officeDocument/2006/customXml" ds:itemID="{0A08DFFF-53F9-4C96-BED0-CAB48D0193FF}"/>
</file>

<file path=customXml/itemProps3.xml><?xml version="1.0" encoding="utf-8"?>
<ds:datastoreItem xmlns:ds="http://schemas.openxmlformats.org/officeDocument/2006/customXml" ds:itemID="{908D911B-8DD4-4C63-80F8-A7858238FB88}"/>
</file>

<file path=docProps/app.xml><?xml version="1.0" encoding="utf-8"?>
<Properties xmlns="http://schemas.openxmlformats.org/officeDocument/2006/extended-properties" xmlns:vt="http://schemas.openxmlformats.org/officeDocument/2006/docPropsVTypes">
  <Template/>
  <TotalTime>599</TotalTime>
  <Words>608</Words>
  <Application>Microsoft Office PowerPoint</Application>
  <PresentationFormat>Custom</PresentationFormat>
  <Paragraphs>79</Paragraphs>
  <Slides>8</Slides>
  <Notes>5</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8</vt:i4>
      </vt:variant>
    </vt:vector>
  </HeadingPairs>
  <TitlesOfParts>
    <vt:vector size="19" baseType="lpstr">
      <vt:lpstr>Arial</vt:lpstr>
      <vt:lpstr>Calibri</vt:lpstr>
      <vt:lpstr>Proxima Nova</vt:lpstr>
      <vt:lpstr>Proxima Nova Extrabold</vt:lpstr>
      <vt:lpstr>Proxima Nova Medium</vt:lpstr>
      <vt:lpstr>ProximaNova-Light</vt:lpstr>
      <vt:lpstr>ProximaNova-LightIt</vt:lpstr>
      <vt:lpstr>ProximaNova-Medium</vt:lpstr>
      <vt:lpstr>ProximaNova-Semibold</vt:lpstr>
      <vt:lpstr>ProximaNovaT-Thin</vt:lpstr>
      <vt:lpstr>Office Theme</vt:lpstr>
      <vt:lpstr>LIGRIS &amp; ASSOCIATES, P.C.</vt:lpstr>
      <vt:lpstr>Our philosophy:</vt:lpstr>
      <vt:lpstr>Deciding to buy a home: What information do I need and where do I get it?</vt:lpstr>
      <vt:lpstr>Economics and Legalities of your purchase: What type of house and what type of contract?</vt:lpstr>
      <vt:lpstr>Legal steps and paperwork (Part 1): The Offer to Purchase The offer to purchase may be the most important document that you sign. It sets out all of the  material terms of the agreement, which absent renegotiation, cannot be altered.</vt:lpstr>
      <vt:lpstr>Legal steps and paperwork (Part 2): The Purchase and Sale Agreement The purchase and sale agreement is generally the second contract that the parties sign, normally follows the  expiration of the inspection period, and more specifically details the terms and representations of the parties.</vt:lpstr>
      <vt:lpstr>Legal steps and paperwork (Part 3): The Closing At the closing, your contract with the seller will end and your contract with the bank will begin. It is both im-  portant to ensure that the seller complied with their end of the bargain and to pay attentionto the terms of  your new relationship with your lender.</vt:lpstr>
      <vt:lpstr>Post-Closing Concerns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Web</dc:title>
  <cp:lastModifiedBy>Mark White</cp:lastModifiedBy>
  <cp:revision>25</cp:revision>
  <dcterms:created xsi:type="dcterms:W3CDTF">2021-04-13T02:24:54Z</dcterms:created>
  <dcterms:modified xsi:type="dcterms:W3CDTF">2025-03-22T13:47:01Z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2021-04-12T00:00:00Z</vt:filetime>
  </property>
  <property fmtid="{D5CDD505-2E9C-101B-9397-08002B2CF9AE}" pid="3" name="Creator">
    <vt:lpwstr>Adobe Illustrator 24.1 (Macintosh)</vt:lpwstr>
  </property>
  <property fmtid="{D5CDD505-2E9C-101B-9397-08002B2CF9AE}" pid="4" name="LastSaved">
    <vt:filetime>2021-04-13T00:00:00Z</vt:filetime>
  </property>
  <property fmtid="{D5CDD505-2E9C-101B-9397-08002B2CF9AE}" pid="5" name="ContentTypeId">
    <vt:lpwstr>0x01010096F61A4434EF8C41847D2D5A7CF5A68E</vt:lpwstr>
  </property>
</Properties>
</file>