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331" r:id="rId6"/>
    <p:sldId id="288" r:id="rId7"/>
    <p:sldId id="333" r:id="rId8"/>
    <p:sldId id="280" r:id="rId9"/>
    <p:sldId id="352" r:id="rId10"/>
    <p:sldId id="298" r:id="rId11"/>
    <p:sldId id="283" r:id="rId12"/>
    <p:sldId id="284" r:id="rId13"/>
    <p:sldId id="270" r:id="rId14"/>
    <p:sldId id="325" r:id="rId15"/>
    <p:sldId id="326" r:id="rId16"/>
    <p:sldId id="329" r:id="rId17"/>
    <p:sldId id="327" r:id="rId18"/>
    <p:sldId id="328" r:id="rId19"/>
    <p:sldId id="35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877"/>
    <a:srgbClr val="A7E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0" autoAdjust="0"/>
    <p:restoredTop sz="94660"/>
  </p:normalViewPr>
  <p:slideViewPr>
    <p:cSldViewPr>
      <p:cViewPr varScale="1">
        <p:scale>
          <a:sx n="59" d="100"/>
          <a:sy n="59" d="100"/>
        </p:scale>
        <p:origin x="152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Ginsberg" userId="dab5cb18-dcf1-4dc2-828f-50323a184309" providerId="ADAL" clId="{22E99F84-2315-4D57-8318-6220F5CF606E}"/>
    <pc:docChg chg="undo custSel delSld modSld">
      <pc:chgData name="Aaron Ginsberg" userId="dab5cb18-dcf1-4dc2-828f-50323a184309" providerId="ADAL" clId="{22E99F84-2315-4D57-8318-6220F5CF606E}" dt="2025-10-07T12:47:17.890" v="78" actId="20577"/>
      <pc:docMkLst>
        <pc:docMk/>
      </pc:docMkLst>
      <pc:sldChg chg="del">
        <pc:chgData name="Aaron Ginsberg" userId="dab5cb18-dcf1-4dc2-828f-50323a184309" providerId="ADAL" clId="{22E99F84-2315-4D57-8318-6220F5CF606E}" dt="2025-10-07T12:43:33.396" v="0" actId="2696"/>
        <pc:sldMkLst>
          <pc:docMk/>
          <pc:sldMk cId="539885723" sldId="276"/>
        </pc:sldMkLst>
      </pc:sldChg>
      <pc:sldChg chg="modSp mod">
        <pc:chgData name="Aaron Ginsberg" userId="dab5cb18-dcf1-4dc2-828f-50323a184309" providerId="ADAL" clId="{22E99F84-2315-4D57-8318-6220F5CF606E}" dt="2025-10-07T12:44:27.207" v="2" actId="27636"/>
        <pc:sldMkLst>
          <pc:docMk/>
          <pc:sldMk cId="4005323254" sldId="325"/>
        </pc:sldMkLst>
        <pc:spChg chg="mod">
          <ac:chgData name="Aaron Ginsberg" userId="dab5cb18-dcf1-4dc2-828f-50323a184309" providerId="ADAL" clId="{22E99F84-2315-4D57-8318-6220F5CF606E}" dt="2025-10-07T12:44:27.207" v="2" actId="27636"/>
          <ac:spMkLst>
            <pc:docMk/>
            <pc:sldMk cId="4005323254" sldId="325"/>
            <ac:spMk id="3" creationId="{64050000-3D77-4C0A-8885-CD1E470AFF4F}"/>
          </ac:spMkLst>
        </pc:spChg>
      </pc:sldChg>
      <pc:sldChg chg="modSp mod">
        <pc:chgData name="Aaron Ginsberg" userId="dab5cb18-dcf1-4dc2-828f-50323a184309" providerId="ADAL" clId="{22E99F84-2315-4D57-8318-6220F5CF606E}" dt="2025-10-07T12:44:53.096" v="4" actId="27636"/>
        <pc:sldMkLst>
          <pc:docMk/>
          <pc:sldMk cId="1307211171" sldId="329"/>
        </pc:sldMkLst>
        <pc:spChg chg="mod">
          <ac:chgData name="Aaron Ginsberg" userId="dab5cb18-dcf1-4dc2-828f-50323a184309" providerId="ADAL" clId="{22E99F84-2315-4D57-8318-6220F5CF606E}" dt="2025-10-07T12:44:53.096" v="4" actId="27636"/>
          <ac:spMkLst>
            <pc:docMk/>
            <pc:sldMk cId="1307211171" sldId="329"/>
            <ac:spMk id="3" creationId="{6A7E13F4-0051-41B6-A7E9-F2BE9ED0AFA8}"/>
          </ac:spMkLst>
        </pc:spChg>
      </pc:sldChg>
      <pc:sldChg chg="del">
        <pc:chgData name="Aaron Ginsberg" userId="dab5cb18-dcf1-4dc2-828f-50323a184309" providerId="ADAL" clId="{22E99F84-2315-4D57-8318-6220F5CF606E}" dt="2025-10-07T12:45:07.484" v="5" actId="2696"/>
        <pc:sldMkLst>
          <pc:docMk/>
          <pc:sldMk cId="857533104" sldId="330"/>
        </pc:sldMkLst>
      </pc:sldChg>
      <pc:sldChg chg="modSp mod">
        <pc:chgData name="Aaron Ginsberg" userId="dab5cb18-dcf1-4dc2-828f-50323a184309" providerId="ADAL" clId="{22E99F84-2315-4D57-8318-6220F5CF606E}" dt="2025-10-07T12:47:17.890" v="78" actId="20577"/>
        <pc:sldMkLst>
          <pc:docMk/>
          <pc:sldMk cId="535035814" sldId="352"/>
        </pc:sldMkLst>
        <pc:spChg chg="mod">
          <ac:chgData name="Aaron Ginsberg" userId="dab5cb18-dcf1-4dc2-828f-50323a184309" providerId="ADAL" clId="{22E99F84-2315-4D57-8318-6220F5CF606E}" dt="2025-10-07T12:47:17.890" v="78" actId="20577"/>
          <ac:spMkLst>
            <pc:docMk/>
            <pc:sldMk cId="535035814" sldId="352"/>
            <ac:spMk id="2" creationId="{00000000-0000-0000-0000-000000000000}"/>
          </ac:spMkLst>
        </pc:spChg>
        <pc:spChg chg="mod">
          <ac:chgData name="Aaron Ginsberg" userId="dab5cb18-dcf1-4dc2-828f-50323a184309" providerId="ADAL" clId="{22E99F84-2315-4D57-8318-6220F5CF606E}" dt="2025-10-07T12:46:12.184" v="10" actId="27636"/>
          <ac:spMkLst>
            <pc:docMk/>
            <pc:sldMk cId="535035814" sldId="352"/>
            <ac:spMk id="3" creationId="{00000000-0000-0000-0000-000000000000}"/>
          </ac:spMkLst>
        </pc:spChg>
        <pc:spChg chg="mod">
          <ac:chgData name="Aaron Ginsberg" userId="dab5cb18-dcf1-4dc2-828f-50323a184309" providerId="ADAL" clId="{22E99F84-2315-4D57-8318-6220F5CF606E}" dt="2025-10-07T12:46:12.186" v="11" actId="27636"/>
          <ac:spMkLst>
            <pc:docMk/>
            <pc:sldMk cId="535035814" sldId="352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FACDD-ADF1-472C-A212-6603576A78EA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DF402-0E4B-45D6-8FA6-801351663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7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think about tenant rights – two main groups.  This is a FH presentation, but mention 1 – evictions, no lock outs, no utility shut offs, no removing belongings.  2 – housing code: rent withhold and repair and deduct BUT, on notice and document, get an inspection.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86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covering the basics.  Want to get folks to a place where you know help is available and who to ask.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9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this in three steps – protected class, housing harm, connection. If check these boxes, it is a good time to talk to someone like us about rights and options, and getting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Stay on this slide for a while.  Cover state v. federal, focus on:</a:t>
            </a:r>
          </a:p>
          <a:p>
            <a:r>
              <a:rPr lang="en-US" dirty="0"/>
              <a:t>Natl origin – includes everyone in the US, regardless of documentation</a:t>
            </a:r>
          </a:p>
          <a:p>
            <a:r>
              <a:rPr lang="en-US" dirty="0"/>
              <a:t>Gender – includes identity/expression, sexual harassment, and also talk about DV here.  Example include discount on rent for sex (quid pro quo) and unwanted advances. We see landlord change in behavior after a new partner is present</a:t>
            </a:r>
          </a:p>
          <a:p>
            <a:r>
              <a:rPr lang="en-US" dirty="0"/>
              <a:t>Family status – cover lead laws – abatement is cost of doing business</a:t>
            </a:r>
          </a:p>
          <a:p>
            <a:r>
              <a:rPr lang="en-US" dirty="0"/>
              <a:t>Disability – reasonable accommodations.  Examples – assistance animals, designated parking, with subsidy – extra bedrooms</a:t>
            </a:r>
          </a:p>
          <a:p>
            <a:r>
              <a:rPr lang="en-US" dirty="0"/>
              <a:t>SOI – sec. 8 need not apply and RAT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98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otherwise make unavailable to cover everything similar to refusal to rent and terminations.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09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Broad – if you are in the business of housing.  How to think about tenant on tenant harassment or independent contractors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30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if there is time.  Can talk about tenant starts the process, three steps, and red flag if not easy and efficient.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DF402-0E4B-45D6-8FA6-801351663D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5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55891E0-A542-4240-A6FB-D150D3E2DA5F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978D8A3-7823-4218-98F7-478FE68590E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lac.org/help/#lawyer" TargetMode="External"/><Relationship Id="rId7" Type="http://schemas.openxmlformats.org/officeDocument/2006/relationships/hyperlink" Target="https://www.mass.gov/file-a-complaint-of-discrimination" TargetMode="External"/><Relationship Id="rId2" Type="http://schemas.openxmlformats.org/officeDocument/2006/relationships/hyperlink" Target="https://mlac.org/wp-content/uploads/2022/04/MLAC-Legal-Aid-Org-Map-and-Contact-New-Logo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ss.gov/info-details/learn-about-court-service-centers" TargetMode="External"/><Relationship Id="rId5" Type="http://schemas.openxmlformats.org/officeDocument/2006/relationships/hyperlink" Target="https://www.mass.gov/orgs/district-court" TargetMode="External"/><Relationship Id="rId4" Type="http://schemas.openxmlformats.org/officeDocument/2006/relationships/hyperlink" Target="https://www.mass.gov/orgs/housing-cour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views.gbls.org/run/eviction/#/1" TargetMode="External"/><Relationship Id="rId2" Type="http://schemas.openxmlformats.org/officeDocument/2006/relationships/hyperlink" Target="https://www.masslegalhelp.org/legal-tactic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ecureservercdn.net/198.71.233.111/d25.2ac.myftpupload.com/wp-content/uploads/2018/05/Fair-Housing-Guide_2018-Update.pdf" TargetMode="External"/><Relationship Id="rId5" Type="http://schemas.openxmlformats.org/officeDocument/2006/relationships/hyperlink" Target="https://apps.suffolklitlab.org/run/housing_tro/#/1" TargetMode="External"/><Relationship Id="rId4" Type="http://schemas.openxmlformats.org/officeDocument/2006/relationships/hyperlink" Target="https://madeuptocode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lc-ma.org/wp-content/uploads/2018/10/Emotional-Support-Animals-in-Housing.pdf" TargetMode="External"/><Relationship Id="rId2" Type="http://schemas.openxmlformats.org/officeDocument/2006/relationships/hyperlink" Target="https://secureservercdn.net/198.71.233.111/d25.2ac.myftpupload.com/wp-content/uploads/2018/05/Fair-Housing-Guide_2018-Updat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ecureservercdn.net/198.71.233.111/d25.2ac.myftpupload.com/wp-content/uploads/2017/04/ESA-Sample-Letter.pdf" TargetMode="External"/><Relationship Id="rId5" Type="http://schemas.openxmlformats.org/officeDocument/2006/relationships/hyperlink" Target="https://www.masslegalhelp.org/health/sickle-cell-disease/housing-doctor-letter-article" TargetMode="External"/><Relationship Id="rId4" Type="http://schemas.openxmlformats.org/officeDocument/2006/relationships/hyperlink" Target="https://www.dlc-ma.org/wp-content/uploads/2018/06/Housing-and-RA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service-details/residential-assistance-for-families-in-transition-raft-program" TargetMode="External"/><Relationship Id="rId2" Type="http://schemas.openxmlformats.org/officeDocument/2006/relationships/hyperlink" Target="https://www.masscap.org/agenci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sshousinginfo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gnitoforms.com/CommunityTeamwork1/FairHousingRequestForAssistance" TargetMode="External"/><Relationship Id="rId2" Type="http://schemas.openxmlformats.org/officeDocument/2006/relationships/hyperlink" Target="http://www.commteam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gnitoforms.com/CommunityTeamwork1/FairHousingHousingProvidersMailingList" TargetMode="External"/><Relationship Id="rId5" Type="http://schemas.openxmlformats.org/officeDocument/2006/relationships/hyperlink" Target="https://www.cognitoforms.com/CommunityTeamwork1/FairHousingTenantMailingList" TargetMode="External"/><Relationship Id="rId4" Type="http://schemas.openxmlformats.org/officeDocument/2006/relationships/hyperlink" Target="https://www.cognitoforms.com/CommunityTeamwork1/FairHousingTrainingRegistration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hyperlink" Target="http://www.commteam.org/" TargetMode="External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Community Teamwork’s Fair Housing Program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Fair Housing Basics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764566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9877"/>
                </a:solidFill>
              </a:rPr>
              <a:t>Building Communities, </a:t>
            </a:r>
          </a:p>
          <a:p>
            <a:r>
              <a:rPr lang="en-US" i="1" dirty="0">
                <a:solidFill>
                  <a:srgbClr val="009877"/>
                </a:solidFill>
              </a:rPr>
              <a:t>                 Changing Lives</a:t>
            </a:r>
          </a:p>
        </p:txBody>
      </p:sp>
      <p:pic>
        <p:nvPicPr>
          <p:cNvPr id="1033" name="Picture 9" descr="C:\Users\KimberlyG\Documents\Work_DOCS\Here is a list of basic responsibilities with a reminder of the process we use as Contributors who update the website\_logo variations\Primary Logo\Color\cti_logo-col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44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Tm="3000">
        <p:fade/>
      </p:transition>
    </mc:Choice>
    <mc:Fallback xmlns="">
      <p:transition spd="slow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Fair Housing Program at CTI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992" y="1729392"/>
            <a:ext cx="8024208" cy="48238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/>
              <a:t>Tenant assistance</a:t>
            </a:r>
          </a:p>
          <a:p>
            <a:pPr lvl="1"/>
            <a:r>
              <a:rPr lang="en-US" sz="2400" dirty="0"/>
              <a:t>Information and resources</a:t>
            </a:r>
            <a:endParaRPr lang="en-US" sz="2400" dirty="0">
              <a:cs typeface="Calibri"/>
            </a:endParaRPr>
          </a:p>
          <a:p>
            <a:pPr lvl="1"/>
            <a:r>
              <a:rPr lang="en-US" sz="2400" dirty="0"/>
              <a:t>Technical Assistance</a:t>
            </a:r>
          </a:p>
          <a:p>
            <a:pPr lvl="2"/>
            <a:r>
              <a:rPr lang="en-US" dirty="0"/>
              <a:t>Advocacy with housing providers</a:t>
            </a:r>
          </a:p>
          <a:p>
            <a:pPr lvl="2"/>
            <a:r>
              <a:rPr lang="en-US" dirty="0"/>
              <a:t>Help completing court paperwork</a:t>
            </a:r>
          </a:p>
          <a:p>
            <a:pPr lvl="2"/>
            <a:r>
              <a:rPr lang="en-US" dirty="0"/>
              <a:t>Help filing discrimination complaints</a:t>
            </a:r>
          </a:p>
          <a:p>
            <a:pPr lvl="2"/>
            <a:r>
              <a:rPr lang="en-US" dirty="0"/>
              <a:t>Help asking for accommodations</a:t>
            </a:r>
          </a:p>
          <a:p>
            <a:pPr lvl="1"/>
            <a:r>
              <a:rPr lang="en-US" dirty="0"/>
              <a:t>Referral to legal services</a:t>
            </a:r>
          </a:p>
          <a:p>
            <a:pPr>
              <a:buClr>
                <a:srgbClr val="009877"/>
              </a:buClr>
            </a:pPr>
            <a:r>
              <a:rPr lang="en-US" sz="2800" dirty="0">
                <a:cs typeface="Calibri"/>
              </a:rPr>
              <a:t>Advocacy for state and local fair housing policies and planning</a:t>
            </a:r>
          </a:p>
          <a:p>
            <a:pPr>
              <a:buClr>
                <a:srgbClr val="009877"/>
              </a:buClr>
            </a:pPr>
            <a:r>
              <a:rPr lang="en-US" sz="2800" dirty="0"/>
              <a:t>The Fair Housing Program does NOT provide legal advice</a:t>
            </a:r>
            <a:endParaRPr lang="en-US" sz="28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094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Housing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87680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sz="3600" dirty="0"/>
              <a:t>Tenant Rights: state laws governing landlord obligations</a:t>
            </a:r>
          </a:p>
          <a:p>
            <a:pPr lvl="1"/>
            <a:r>
              <a:rPr lang="en-US" sz="3100" dirty="0"/>
              <a:t>Safe and sanitary conditions</a:t>
            </a:r>
          </a:p>
          <a:p>
            <a:pPr lvl="1"/>
            <a:r>
              <a:rPr lang="en-US" sz="3100" dirty="0"/>
              <a:t>Eviction protections</a:t>
            </a:r>
          </a:p>
          <a:p>
            <a:pPr lvl="1"/>
            <a:r>
              <a:rPr lang="en-US" sz="3100" dirty="0"/>
              <a:t>No application fees or holding fees</a:t>
            </a:r>
          </a:p>
          <a:p>
            <a:pPr lvl="1"/>
            <a:r>
              <a:rPr lang="en-US" sz="3100" dirty="0"/>
              <a:t>Security deposit rules</a:t>
            </a:r>
          </a:p>
          <a:p>
            <a:pPr lvl="1"/>
            <a:r>
              <a:rPr lang="en-US" sz="3100" dirty="0"/>
              <a:t>Late fee rules</a:t>
            </a:r>
            <a:endParaRPr lang="en-US" sz="3100" dirty="0">
              <a:cs typeface="Calibri"/>
            </a:endParaRPr>
          </a:p>
          <a:p>
            <a:r>
              <a:rPr lang="en-US" sz="3600" dirty="0"/>
              <a:t>Civil rights in housing, fair housing, housing discrimination</a:t>
            </a:r>
            <a:endParaRPr lang="en-US" sz="3600" dirty="0">
              <a:cs typeface="Calibri"/>
            </a:endParaRPr>
          </a:p>
          <a:p>
            <a:pPr lvl="1"/>
            <a:r>
              <a:rPr lang="en-US" sz="3100" dirty="0"/>
              <a:t>The right to rent and own</a:t>
            </a:r>
          </a:p>
          <a:p>
            <a:pPr lvl="1"/>
            <a:r>
              <a:rPr lang="en-US" sz="3100" dirty="0"/>
              <a:t>Equal treatment, equal term, equal conditions</a:t>
            </a:r>
          </a:p>
          <a:p>
            <a:pPr lvl="1"/>
            <a:r>
              <a:rPr lang="en-US" sz="3100" dirty="0"/>
              <a:t>Protection from harassment</a:t>
            </a:r>
            <a:endParaRPr lang="en-US" sz="3100" dirty="0">
              <a:cs typeface="Calibri"/>
            </a:endParaRPr>
          </a:p>
          <a:p>
            <a:pPr lvl="1"/>
            <a:r>
              <a:rPr lang="en-US" sz="3100" dirty="0"/>
              <a:t>Protection from discriminatory statements</a:t>
            </a:r>
            <a:endParaRPr lang="en-US" sz="3100" dirty="0">
              <a:cs typeface="Calibri"/>
            </a:endParaRPr>
          </a:p>
          <a:p>
            <a:pPr lvl="1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52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 Housing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35391"/>
            <a:ext cx="4249407" cy="338721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Who is protected?</a:t>
            </a:r>
            <a:endParaRPr lang="en-US" sz="4000" dirty="0">
              <a:cs typeface="Calibri"/>
            </a:endParaRPr>
          </a:p>
          <a:p>
            <a:r>
              <a:rPr lang="en-US" sz="4000" dirty="0"/>
              <a:t>Prohibited conduct</a:t>
            </a:r>
            <a:endParaRPr lang="en-US" sz="4000" dirty="0">
              <a:cs typeface="Calibri"/>
            </a:endParaRPr>
          </a:p>
          <a:p>
            <a:r>
              <a:rPr lang="en-US" sz="4000" dirty="0"/>
              <a:t>Common civil rights issues and protections</a:t>
            </a:r>
            <a:endParaRPr lang="en-US" sz="4000" dirty="0"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Young girl with grandmother">
            <a:extLst>
              <a:ext uri="{FF2B5EF4-FFF2-40B4-BE49-F238E27FC236}">
                <a16:creationId xmlns:a16="http://schemas.microsoft.com/office/drawing/2014/main" id="{81F5A74E-E51E-BBD9-EB28-EC49F55BBC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18333"/>
          <a:stretch/>
        </p:blipFill>
        <p:spPr>
          <a:xfrm>
            <a:off x="4800600" y="1862328"/>
            <a:ext cx="3384297" cy="436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27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Fair Housing Act – How It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3434" y="1926661"/>
            <a:ext cx="3762038" cy="382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Prohibits discrimination in housing when:</a:t>
            </a:r>
            <a:endParaRPr lang="en-US">
              <a:cs typeface="Calibri"/>
            </a:endParaRPr>
          </a:p>
          <a:p>
            <a:r>
              <a:rPr lang="en-US" dirty="0"/>
              <a:t>The person belongs to a protected class;</a:t>
            </a:r>
            <a:endParaRPr lang="en-US">
              <a:cs typeface="Calibri"/>
            </a:endParaRPr>
          </a:p>
          <a:p>
            <a:r>
              <a:rPr lang="en-US" dirty="0"/>
              <a:t>The person has suffered a housing related harm or unequal treatment; and</a:t>
            </a:r>
            <a:endParaRPr lang="en-US">
              <a:cs typeface="Calibri"/>
            </a:endParaRPr>
          </a:p>
          <a:p>
            <a:r>
              <a:rPr lang="en-US" dirty="0"/>
              <a:t>The harm suffered is connected to membership in a protected class.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Law books section in library">
            <a:extLst>
              <a:ext uri="{FF2B5EF4-FFF2-40B4-BE49-F238E27FC236}">
                <a16:creationId xmlns:a16="http://schemas.microsoft.com/office/drawing/2014/main" id="{2D6E6440-EBCD-0B70-DEE6-01011501F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622" r="19989" b="-254"/>
          <a:stretch/>
        </p:blipFill>
        <p:spPr>
          <a:xfrm>
            <a:off x="632422" y="1769355"/>
            <a:ext cx="3593398" cy="458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26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Protected Classes Under State and Federal Fair Housing Laws</a:t>
            </a:r>
            <a:br>
              <a:rPr lang="en-US" dirty="0"/>
            </a:br>
            <a:r>
              <a:rPr lang="en-US" dirty="0"/>
              <a:t>                                       </a:t>
            </a:r>
            <a:r>
              <a:rPr lang="en-US" sz="2200" dirty="0"/>
              <a:t>State only Protections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Race</a:t>
            </a:r>
          </a:p>
          <a:p>
            <a:r>
              <a:rPr lang="en-US" dirty="0"/>
              <a:t>Color </a:t>
            </a:r>
          </a:p>
          <a:p>
            <a:r>
              <a:rPr lang="en-US" dirty="0"/>
              <a:t>National Origin</a:t>
            </a:r>
          </a:p>
          <a:p>
            <a:r>
              <a:rPr lang="en-US" dirty="0"/>
              <a:t>Religion</a:t>
            </a:r>
          </a:p>
          <a:p>
            <a:r>
              <a:rPr lang="en-US" dirty="0"/>
              <a:t>Sex</a:t>
            </a:r>
          </a:p>
          <a:p>
            <a:r>
              <a:rPr lang="en-US" dirty="0"/>
              <a:t>Family Status</a:t>
            </a:r>
          </a:p>
          <a:p>
            <a:r>
              <a:rPr lang="en-US" dirty="0"/>
              <a:t>Disability 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B7601C-3B79-4CD2-AA33-BB10884B4AE4}"/>
              </a:ext>
            </a:extLst>
          </p:cNvPr>
          <p:cNvSpPr/>
          <p:nvPr/>
        </p:nvSpPr>
        <p:spPr>
          <a:xfrm>
            <a:off x="4572000" y="1719071"/>
            <a:ext cx="3733800" cy="4407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Sexual Orientation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Gender Identity/Expression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Marital Status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Age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Housing Subsidy 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Public Assistance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Veteran/Military Status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Ancestry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Genetic Information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992813"/>
            <a:ext cx="858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03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prohibited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9702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dirty="0"/>
              <a:t>Discriminatory conduct can happen in many different ways:</a:t>
            </a:r>
          </a:p>
          <a:p>
            <a:r>
              <a:rPr lang="en-US" sz="3000" dirty="0"/>
              <a:t>Refusal to rent or sell</a:t>
            </a:r>
          </a:p>
          <a:p>
            <a:r>
              <a:rPr lang="en-US" sz="3000" dirty="0"/>
              <a:t>Otherwise make unavailable</a:t>
            </a:r>
          </a:p>
          <a:p>
            <a:pPr lvl="1"/>
            <a:r>
              <a:rPr lang="en-US" sz="2600" dirty="0"/>
              <a:t>False information on availability</a:t>
            </a:r>
          </a:p>
          <a:p>
            <a:pPr lvl="1"/>
            <a:r>
              <a:rPr lang="en-US" sz="2600" dirty="0"/>
              <a:t>Steering</a:t>
            </a:r>
          </a:p>
          <a:p>
            <a:r>
              <a:rPr lang="en-US" sz="3000" dirty="0"/>
              <a:t>Different terms or conditions</a:t>
            </a:r>
          </a:p>
          <a:p>
            <a:r>
              <a:rPr lang="en-US" sz="3000" dirty="0"/>
              <a:t>Discriminatory statements (oral or written)</a:t>
            </a:r>
            <a:endParaRPr lang="en-US" sz="3000" dirty="0">
              <a:cs typeface="Calibri"/>
            </a:endParaRPr>
          </a:p>
          <a:p>
            <a:r>
              <a:rPr lang="en-US" sz="3000" dirty="0"/>
              <a:t>Threatening, intimidating, or coercing </a:t>
            </a:r>
          </a:p>
          <a:p>
            <a:r>
              <a:rPr lang="en-US" sz="3000" dirty="0"/>
              <a:t>Retaliation</a:t>
            </a:r>
          </a:p>
          <a:p>
            <a:r>
              <a:rPr lang="en-US" sz="3000" dirty="0"/>
              <a:t>Denial of reasonable accommodations and/or modifications</a:t>
            </a:r>
            <a:endParaRPr lang="en-US" sz="3000" dirty="0">
              <a:cs typeface="Calibri"/>
            </a:endParaRP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16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Housing discrimination – who, when, 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800" dirty="0"/>
              <a:t>Who must comply?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/>
              <a:t>Landlords, owners, property managers, condo boards, HOAs</a:t>
            </a:r>
            <a:endParaRPr lang="en-US" sz="2400" dirty="0">
              <a:cs typeface="Calibri"/>
            </a:endParaRPr>
          </a:p>
          <a:p>
            <a:pPr lvl="1"/>
            <a:r>
              <a:rPr lang="en-US" sz="2400" dirty="0"/>
              <a:t>Realtors, lenders, service providers, local governments, zoning boards</a:t>
            </a:r>
            <a:endParaRPr lang="en-US" sz="2400" dirty="0">
              <a:cs typeface="Calibri"/>
            </a:endParaRPr>
          </a:p>
          <a:p>
            <a:r>
              <a:rPr lang="en-US" sz="2800" dirty="0"/>
              <a:t>When can it happen? </a:t>
            </a:r>
          </a:p>
          <a:p>
            <a:pPr lvl="1"/>
            <a:r>
              <a:rPr lang="en-US" sz="2400" dirty="0"/>
              <a:t>Anytime</a:t>
            </a:r>
            <a:endParaRPr lang="en-US" sz="2400" dirty="0">
              <a:cs typeface="Calibri"/>
            </a:endParaRPr>
          </a:p>
          <a:p>
            <a:pPr lvl="2"/>
            <a:r>
              <a:rPr lang="en-US" sz="2200" dirty="0"/>
              <a:t>Apartment searching and leasing</a:t>
            </a:r>
            <a:endParaRPr lang="en-US" sz="2200" dirty="0">
              <a:cs typeface="Calibri"/>
            </a:endParaRPr>
          </a:p>
          <a:p>
            <a:pPr lvl="2"/>
            <a:r>
              <a:rPr lang="en-US" sz="2200" dirty="0"/>
              <a:t>During the tenancy, and termination</a:t>
            </a:r>
            <a:endParaRPr lang="en-US" sz="2200" dirty="0">
              <a:cs typeface="Calibri"/>
            </a:endParaRPr>
          </a:p>
          <a:p>
            <a:r>
              <a:rPr lang="en-US" sz="2800" dirty="0"/>
              <a:t>How does it happen?</a:t>
            </a:r>
          </a:p>
          <a:p>
            <a:pPr lvl="1"/>
            <a:r>
              <a:rPr lang="en-US" sz="2400" dirty="0"/>
              <a:t>Direct, circumstantial, and/or pretextual</a:t>
            </a:r>
            <a:endParaRPr lang="en-US" sz="2400" dirty="0">
              <a:cs typeface="Calibri"/>
            </a:endParaRPr>
          </a:p>
          <a:p>
            <a:pPr lvl="2"/>
            <a:r>
              <a:rPr lang="en-US" sz="2200" dirty="0"/>
              <a:t>Discriminatory intent</a:t>
            </a:r>
            <a:endParaRPr lang="en-US" sz="2200" dirty="0">
              <a:cs typeface="Calibri"/>
            </a:endParaRPr>
          </a:p>
          <a:p>
            <a:pPr lvl="2"/>
            <a:r>
              <a:rPr lang="en-US" sz="2200" dirty="0"/>
              <a:t>Disparate impact</a:t>
            </a:r>
            <a:endParaRPr lang="en-US" sz="2200" dirty="0">
              <a:cs typeface="Calibri"/>
            </a:endParaRPr>
          </a:p>
          <a:p>
            <a:pPr marL="685800" lvl="2" indent="0">
              <a:buNone/>
            </a:pPr>
            <a:endParaRPr lang="en-US" dirty="0">
              <a:cs typeface="Calibri"/>
            </a:endParaRPr>
          </a:p>
          <a:p>
            <a:pPr>
              <a:buClr>
                <a:srgbClr val="009877"/>
              </a:buClr>
            </a:pPr>
            <a:endParaRPr lang="en-US" dirty="0">
              <a:cs typeface="Calibri"/>
            </a:endParaRP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55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Disability discrimination and Reasonable Accommodations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dirty="0"/>
              <a:t>Reasonable accommodations are changes “in rules, policies, practices, or services, when such accommodations may be necessary to afford such person equal opportunity to use and enjoy a dwelling.” 42 U.S.C. §3604(f)(3)(B).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995055"/>
            <a:ext cx="862945" cy="86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85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Housing rights 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867400"/>
            <a:ext cx="8588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8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41EC-7663-4610-8263-644041666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- legal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50000-3D77-4C0A-8885-CD1E470AF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Legal aid organizations by region</a:t>
            </a:r>
          </a:p>
          <a:p>
            <a:pPr lvl="1"/>
            <a:r>
              <a:rPr lang="en-US" dirty="0">
                <a:hlinkClick r:id="rId2"/>
              </a:rPr>
              <a:t>https://mlac.org/wp-content/uploads/2022/04/MLAC-Legal-Aid-Org-Map-and-Contact-New-Logo.pdf</a:t>
            </a:r>
            <a:endParaRPr lang="en-US" dirty="0"/>
          </a:p>
          <a:p>
            <a:r>
              <a:rPr lang="en-US" dirty="0"/>
              <a:t>Legal aid and subject matter legal aid organizations</a:t>
            </a:r>
          </a:p>
          <a:p>
            <a:pPr lvl="1"/>
            <a:r>
              <a:rPr lang="en-US" dirty="0">
                <a:hlinkClick r:id="rId3"/>
              </a:rPr>
              <a:t>https://mlac.org/help/#lawyer</a:t>
            </a:r>
            <a:endParaRPr lang="en-US" dirty="0"/>
          </a:p>
          <a:p>
            <a:r>
              <a:rPr lang="en-US" dirty="0"/>
              <a:t>Massachusetts court information</a:t>
            </a:r>
          </a:p>
          <a:p>
            <a:pPr lvl="1"/>
            <a:r>
              <a:rPr lang="en-US" dirty="0"/>
              <a:t>Housing Court: </a:t>
            </a:r>
            <a:r>
              <a:rPr lang="en-US" dirty="0">
                <a:hlinkClick r:id="rId4"/>
              </a:rPr>
              <a:t>https://www.mass.gov/orgs/housing-court</a:t>
            </a:r>
            <a:endParaRPr lang="en-US" dirty="0"/>
          </a:p>
          <a:p>
            <a:pPr lvl="1"/>
            <a:r>
              <a:rPr lang="en-US" dirty="0"/>
              <a:t>District Court: </a:t>
            </a:r>
            <a:r>
              <a:rPr lang="en-US" dirty="0">
                <a:hlinkClick r:id="rId5"/>
              </a:rPr>
              <a:t>https://www.mass.gov/orgs/district-court</a:t>
            </a:r>
            <a:endParaRPr lang="en-US" dirty="0"/>
          </a:p>
          <a:p>
            <a:pPr lvl="1"/>
            <a:r>
              <a:rPr lang="en-US" dirty="0"/>
              <a:t>Court Service Centers: </a:t>
            </a:r>
            <a:r>
              <a:rPr lang="en-US" dirty="0">
                <a:hlinkClick r:id="rId6"/>
              </a:rPr>
              <a:t>https://www.mass.gov/info-details/learn-about-court-service-centers</a:t>
            </a:r>
            <a:endParaRPr lang="en-US" dirty="0"/>
          </a:p>
          <a:p>
            <a:r>
              <a:rPr lang="en-US" dirty="0"/>
              <a:t>Filing a fair housing complaint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MCAD: </a:t>
            </a:r>
            <a:r>
              <a:rPr lang="en-US" dirty="0">
                <a:hlinkClick r:id="rId7"/>
              </a:rPr>
              <a:t>https://www.mass.gov/file-a-complaint-of-discrimination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3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9D673-0B21-4BA9-9FFF-88FE142F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– self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0EF71-76E5-49DC-AED9-DA17BE431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MassLegalHelp</a:t>
            </a:r>
            <a:endParaRPr lang="en-US"/>
          </a:p>
          <a:p>
            <a:pPr lvl="1"/>
            <a:r>
              <a:rPr lang="en-US" dirty="0">
                <a:hlinkClick r:id="rId2"/>
              </a:rPr>
              <a:t>https://www.masslegalhelp.org/legal-tactics</a:t>
            </a:r>
            <a:endParaRPr lang="en-US" dirty="0"/>
          </a:p>
          <a:p>
            <a:r>
              <a:rPr lang="en-US" dirty="0"/>
              <a:t>MADE – complete eviction forms online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hlinkClick r:id="rId3"/>
              </a:rPr>
              <a:t>https://interviews.gbls.org/run/eviction/#/1</a:t>
            </a:r>
            <a:r>
              <a:rPr lang="en-US" dirty="0"/>
              <a:t> </a:t>
            </a:r>
          </a:p>
          <a:p>
            <a:r>
              <a:rPr lang="en-US" dirty="0"/>
              <a:t>Made Up to Code – complete housing code forms online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hlinkClick r:id="rId4"/>
              </a:rPr>
              <a:t>https://madeuptocode.org/</a:t>
            </a:r>
            <a:r>
              <a:rPr lang="en-US" dirty="0"/>
              <a:t> </a:t>
            </a:r>
          </a:p>
          <a:p>
            <a:r>
              <a:rPr lang="en-US" dirty="0"/>
              <a:t>Restraining orders – complete forms online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hlinkClick r:id="rId5"/>
              </a:rPr>
              <a:t>https://apps.suffolklitlab.org/run/housing_tro/#/1</a:t>
            </a:r>
            <a:endParaRPr lang="en-US" dirty="0"/>
          </a:p>
          <a:p>
            <a:r>
              <a:rPr lang="en-US" dirty="0"/>
              <a:t>Bazelon Guide on Fair Housing for People with Disabilities</a:t>
            </a:r>
          </a:p>
          <a:p>
            <a:pPr lvl="1"/>
            <a:r>
              <a:rPr lang="en-US" dirty="0">
                <a:hlinkClick r:id="rId6"/>
              </a:rPr>
              <a:t>https://secureservercdn.net/198.71.233.111/d25.2ac.myftpupload.com/wp-content/uploads/2018/05/Fair-Housing-Guide_2018-Update.pdf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37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9D77-BFBB-4D9C-922E-1F256F8CF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Basics on disability discrimination and reasonable accommodations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E13F4-0051-41B6-A7E9-F2BE9ED0A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Understanding your rights</a:t>
            </a:r>
          </a:p>
          <a:p>
            <a:pPr lvl="1"/>
            <a:r>
              <a:rPr lang="en-US" dirty="0"/>
              <a:t>Bazelon Center for Mental Health Law Fair Housing Guide: </a:t>
            </a:r>
            <a:r>
              <a:rPr lang="en-US" dirty="0">
                <a:hlinkClick r:id="rId2"/>
              </a:rPr>
              <a:t>https://secureservercdn.net/198.71.233.111/d25.2ac.myftpupload.com/wp-content/uploads/2018/05/Fair-Housing-Guide_2018-Update.pdf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Disability Law Center Guide on Emotional Support Animals: </a:t>
            </a:r>
            <a:r>
              <a:rPr lang="en-US" dirty="0">
                <a:hlinkClick r:id="rId3"/>
              </a:rPr>
              <a:t>https://www.dlc-ma.org/wp-content/uploads/2018/10/Emotional-Support-Animals-in-Housing.pdf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Disability Law Center Guide on Reasonable Accommodations: </a:t>
            </a:r>
            <a:r>
              <a:rPr lang="en-US" dirty="0">
                <a:hlinkClick r:id="rId4"/>
              </a:rPr>
              <a:t>https://www.dlc-ma.org/wp-content/uploads/2018/06/Housing-and-RA.pdf</a:t>
            </a:r>
            <a:r>
              <a:rPr lang="en-US" dirty="0"/>
              <a:t> </a:t>
            </a:r>
          </a:p>
          <a:p>
            <a:r>
              <a:rPr lang="en-US" dirty="0"/>
              <a:t>Doctor’s letters</a:t>
            </a:r>
          </a:p>
          <a:p>
            <a:pPr lvl="1"/>
            <a:r>
              <a:rPr lang="en-US" dirty="0" err="1"/>
              <a:t>MassLegalHelp</a:t>
            </a:r>
            <a:r>
              <a:rPr lang="en-US" dirty="0"/>
              <a:t> General Tips: </a:t>
            </a:r>
            <a:r>
              <a:rPr lang="en-US" dirty="0">
                <a:hlinkClick r:id="rId5"/>
              </a:rPr>
              <a:t>https://www.masslegalhelp.org/health/sickle-cell-disease/housing-doctor-letter-article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Bazelon Sample Service Provider letter: </a:t>
            </a:r>
            <a:r>
              <a:rPr lang="en-US" dirty="0">
                <a:hlinkClick r:id="rId6"/>
              </a:rPr>
              <a:t>https://secureservercdn.net/198.71.233.111/d25.2ac.myftpupload.com/wp-content/uploads/2017/04/ESA-Sample-Letter.pdf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211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DEB7-0B68-45D0-A1C8-7D1591C4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Housing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8B4C0-A21E-4044-A8F4-CE00C4F56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31097"/>
            <a:ext cx="8229600" cy="43735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Community Action Agencies by region</a:t>
            </a:r>
            <a:endParaRPr lang="en-US" sz="3200">
              <a:cs typeface="Calibri"/>
            </a:endParaRPr>
          </a:p>
          <a:p>
            <a:pPr lvl="1"/>
            <a:r>
              <a:rPr lang="en-US" sz="2800" dirty="0">
                <a:hlinkClick r:id="rId2"/>
              </a:rPr>
              <a:t>https://www.masscap.org/agencies/</a:t>
            </a:r>
            <a:endParaRPr lang="en-US" sz="2800">
              <a:cs typeface="Calibri"/>
            </a:endParaRPr>
          </a:p>
          <a:p>
            <a:r>
              <a:rPr lang="en-US" sz="3200" dirty="0"/>
              <a:t>RAFT</a:t>
            </a:r>
            <a:endParaRPr lang="en-US" sz="3200">
              <a:cs typeface="Calibri"/>
            </a:endParaRPr>
          </a:p>
          <a:p>
            <a:pPr lvl="1"/>
            <a:r>
              <a:rPr lang="en-US" sz="2800" dirty="0">
                <a:hlinkClick r:id="rId3"/>
              </a:rPr>
              <a:t>https://www.mass.gov/service-details/residential-assistance-for-families-in-transition-raft-program</a:t>
            </a:r>
            <a:endParaRPr lang="en-US" sz="2800">
              <a:cs typeface="Calibri"/>
            </a:endParaRPr>
          </a:p>
          <a:p>
            <a:r>
              <a:rPr lang="en-US" sz="3200" dirty="0"/>
              <a:t>Housing Consumer Education Centers</a:t>
            </a:r>
            <a:endParaRPr lang="en-US" sz="3200">
              <a:cs typeface="Calibri"/>
            </a:endParaRPr>
          </a:p>
          <a:p>
            <a:pPr lvl="1"/>
            <a:r>
              <a:rPr lang="en-US" sz="2800" dirty="0">
                <a:hlinkClick r:id="rId4"/>
              </a:rPr>
              <a:t>https://www.masshousinginfo.org/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97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BD7A-0989-42C1-8345-37EA0F35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184D5-79DE-40B9-80C8-68B908EA7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84" y="1566935"/>
            <a:ext cx="8264412" cy="44083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Email: fairhousing@commteam.org </a:t>
            </a:r>
            <a:endParaRPr lang="en-US">
              <a:cs typeface="Calibri"/>
            </a:endParaRPr>
          </a:p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www.commteam.org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Online Request for Assistance: </a:t>
            </a:r>
            <a:r>
              <a:rPr lang="en-US" dirty="0">
                <a:hlinkClick r:id="rId3"/>
              </a:rPr>
              <a:t>https://www.cognitoforms.com/CommunityTeamwork1/FairHousingRequestForAssistance</a:t>
            </a:r>
            <a:r>
              <a:rPr lang="en-US" dirty="0"/>
              <a:t> 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Online Training Registration: </a:t>
            </a:r>
            <a:r>
              <a:rPr lang="en-US" dirty="0">
                <a:hlinkClick r:id="rId4"/>
              </a:rPr>
              <a:t>https://www.cognitoforms.com/CommunityTeamwork1/FairHousingTrainingRegistration</a:t>
            </a:r>
            <a:endParaRPr lang="en-US">
              <a:cs typeface="Calibri"/>
            </a:endParaRPr>
          </a:p>
          <a:p>
            <a:pPr lvl="1"/>
            <a:r>
              <a:rPr lang="en-US" dirty="0"/>
              <a:t>Email Listserv</a:t>
            </a:r>
            <a:endParaRPr lang="en-US">
              <a:cs typeface="Calibri"/>
            </a:endParaRPr>
          </a:p>
          <a:p>
            <a:pPr lvl="2"/>
            <a:r>
              <a:rPr lang="en-US" dirty="0"/>
              <a:t>Tenant </a:t>
            </a:r>
            <a:r>
              <a:rPr lang="en-US" dirty="0">
                <a:hlinkClick r:id="rId5"/>
              </a:rPr>
              <a:t>https://www.cognitoforms.com/CommunityTeamwork1/FairHousingTenantMailingList</a:t>
            </a:r>
            <a:endParaRPr lang="en-US">
              <a:cs typeface="Calibri"/>
            </a:endParaRPr>
          </a:p>
          <a:p>
            <a:pPr lvl="2"/>
            <a:r>
              <a:rPr lang="en-US" dirty="0"/>
              <a:t>Housing provider </a:t>
            </a:r>
            <a:r>
              <a:rPr lang="en-US" dirty="0">
                <a:hlinkClick r:id="rId6"/>
              </a:rPr>
              <a:t>https://www.cognitoforms.com/CommunityTeamwork1/FairHousingHousingProvidersMailingList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3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18" y="1731389"/>
            <a:ext cx="1396451" cy="139645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53528" y="342705"/>
            <a:ext cx="5245035" cy="617452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114300" indent="0">
              <a:buNone/>
            </a:pPr>
            <a:r>
              <a:rPr lang="en-US" dirty="0"/>
              <a:t>	</a:t>
            </a:r>
            <a:endParaRPr lang="en-US" sz="4500" dirty="0">
              <a:cs typeface="Calibri"/>
            </a:endParaRPr>
          </a:p>
          <a:p>
            <a:pPr marL="114300" indent="0">
              <a:buNone/>
            </a:pPr>
            <a:r>
              <a:rPr lang="en-US" sz="3500" dirty="0"/>
              <a:t>Community Teamwork, Inc.</a:t>
            </a:r>
            <a:endParaRPr lang="en-US" sz="3500" dirty="0">
              <a:cs typeface="Calibri"/>
            </a:endParaRPr>
          </a:p>
          <a:p>
            <a:pPr marL="114300" indent="0">
              <a:buNone/>
            </a:pPr>
            <a:r>
              <a:rPr lang="en-US" sz="3500" dirty="0"/>
              <a:t>Fair Housing Program</a:t>
            </a:r>
            <a:endParaRPr lang="en-US" sz="3500" dirty="0">
              <a:cs typeface="Calibri"/>
            </a:endParaRPr>
          </a:p>
          <a:p>
            <a:pPr marL="114300" indent="0">
              <a:buNone/>
            </a:pPr>
            <a:r>
              <a:rPr lang="en-US" sz="3500" dirty="0"/>
              <a:t>(978)654-5637</a:t>
            </a:r>
            <a:endParaRPr lang="en-US" sz="3500" dirty="0">
              <a:cs typeface="Calibri"/>
            </a:endParaRPr>
          </a:p>
          <a:p>
            <a:pPr marL="114300" indent="0">
              <a:buNone/>
            </a:pPr>
            <a:r>
              <a:rPr lang="en-US" sz="3500" dirty="0"/>
              <a:t>fairhousing@commteam.org</a:t>
            </a:r>
            <a:endParaRPr lang="en-US" sz="3500" dirty="0">
              <a:cs typeface="Calibri"/>
            </a:endParaRPr>
          </a:p>
          <a:p>
            <a:pPr marL="114300" indent="0">
              <a:buNone/>
            </a:pPr>
            <a:endParaRPr lang="en-US" sz="3800" dirty="0">
              <a:cs typeface="Calibri"/>
            </a:endParaRPr>
          </a:p>
          <a:p>
            <a:pPr marL="114300" indent="0">
              <a:buNone/>
            </a:pPr>
            <a:r>
              <a:rPr lang="en-US" sz="3800" dirty="0"/>
              <a:t>Aaron Ginsberg</a:t>
            </a:r>
            <a:endParaRPr lang="en-US" sz="3800" dirty="0">
              <a:cs typeface="Calibri"/>
            </a:endParaRPr>
          </a:p>
          <a:p>
            <a:pPr marL="114300" indent="0">
              <a:buNone/>
            </a:pPr>
            <a:r>
              <a:rPr lang="en-US" sz="3800" dirty="0"/>
              <a:t>aginsberg@commteam.org</a:t>
            </a:r>
            <a:endParaRPr lang="en-US" sz="3800" dirty="0">
              <a:cs typeface="Calibri"/>
            </a:endParaRPr>
          </a:p>
          <a:p>
            <a:pPr marL="114300" indent="0">
              <a:buNone/>
            </a:pPr>
            <a:r>
              <a:rPr lang="en-US" sz="3500" dirty="0"/>
              <a:t>Desk: (978)654-5736</a:t>
            </a:r>
            <a:endParaRPr lang="en-US" sz="3500" dirty="0">
              <a:cs typeface="Calibri"/>
            </a:endParaRPr>
          </a:p>
          <a:p>
            <a:pPr marL="114300" indent="0">
              <a:buNone/>
            </a:pPr>
            <a:endParaRPr lang="en-US" sz="4100" dirty="0">
              <a:cs typeface="Calibri"/>
            </a:endParaRPr>
          </a:p>
          <a:p>
            <a:pPr marL="114300" indent="0">
              <a:buNone/>
            </a:pPr>
            <a:endParaRPr lang="en-US" sz="4500" dirty="0">
              <a:cs typeface="Calibri"/>
            </a:endParaRPr>
          </a:p>
          <a:p>
            <a:pPr marL="114300" indent="0">
              <a:buNone/>
            </a:pPr>
            <a:endParaRPr lang="en-US" sz="1400" dirty="0">
              <a:cs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776179" y="2899209"/>
            <a:ext cx="2298634" cy="1752600"/>
          </a:xfrm>
        </p:spPr>
        <p:txBody>
          <a:bodyPr/>
          <a:lstStyle/>
          <a:p>
            <a:pPr algn="ctr"/>
            <a:r>
              <a:rPr lang="en-US" dirty="0"/>
              <a:t>Community Teamwork</a:t>
            </a:r>
          </a:p>
          <a:p>
            <a:pPr algn="ctr"/>
            <a:r>
              <a:rPr lang="en-US" dirty="0"/>
              <a:t>155 Merrimack Street</a:t>
            </a:r>
          </a:p>
          <a:p>
            <a:pPr algn="ctr"/>
            <a:r>
              <a:rPr lang="en-US" dirty="0"/>
              <a:t>Lowell, MA 01852</a:t>
            </a:r>
            <a:endParaRPr lang="en-US" sz="1100" dirty="0"/>
          </a:p>
          <a:p>
            <a:pPr algn="ctr"/>
            <a:endParaRPr lang="en-US" sz="1100" dirty="0"/>
          </a:p>
          <a:p>
            <a:pPr algn="ctr"/>
            <a:r>
              <a:rPr lang="en-US" dirty="0">
                <a:hlinkClick r:id="rId3"/>
              </a:rPr>
              <a:t>www.commteam.org</a:t>
            </a:r>
            <a:endParaRPr lang="en-US" dirty="0"/>
          </a:p>
          <a:p>
            <a:pPr algn="ctr"/>
            <a:r>
              <a:rPr lang="en-US" dirty="0"/>
              <a:t>978.459.0551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52" y="4505692"/>
            <a:ext cx="263287" cy="2658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939" y="4509906"/>
            <a:ext cx="274499" cy="279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52" y="4526387"/>
            <a:ext cx="256097" cy="2560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549" y="4505692"/>
            <a:ext cx="279085" cy="2790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80" y="4512821"/>
            <a:ext cx="439427" cy="3295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31" y="4513885"/>
            <a:ext cx="275849" cy="2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49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CommTeam1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009877"/>
      </a:accent1>
      <a:accent2>
        <a:srgbClr val="CF543F"/>
      </a:accent2>
      <a:accent3>
        <a:srgbClr val="3E8EDE"/>
      </a:accent3>
      <a:accent4>
        <a:srgbClr val="848058"/>
      </a:accent4>
      <a:accent5>
        <a:srgbClr val="E8B54D"/>
      </a:accent5>
      <a:accent6>
        <a:srgbClr val="786C71"/>
      </a:accent6>
      <a:hlink>
        <a:srgbClr val="3E8EDE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7fa5fd-511e-4d79-9538-40a262209b3f">
      <Terms xmlns="http://schemas.microsoft.com/office/infopath/2007/PartnerControls"/>
    </lcf76f155ced4ddcb4097134ff3c332f>
    <TaxCatchAll xmlns="f2ef7b8b-7378-4dac-b768-ca64ef5c9c2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61A4434EF8C41847D2D5A7CF5A68E" ma:contentTypeVersion="13" ma:contentTypeDescription="Create a new document." ma:contentTypeScope="" ma:versionID="7441fe5a515c563656e22602f44067c2">
  <xsd:schema xmlns:xsd="http://www.w3.org/2001/XMLSchema" xmlns:xs="http://www.w3.org/2001/XMLSchema" xmlns:p="http://schemas.microsoft.com/office/2006/metadata/properties" xmlns:ns2="d87fa5fd-511e-4d79-9538-40a262209b3f" xmlns:ns3="f2ef7b8b-7378-4dac-b768-ca64ef5c9c29" targetNamespace="http://schemas.microsoft.com/office/2006/metadata/properties" ma:root="true" ma:fieldsID="7faf459b33b88d90051313e42fcc82c9" ns2:_="" ns3:_="">
    <xsd:import namespace="d87fa5fd-511e-4d79-9538-40a262209b3f"/>
    <xsd:import namespace="f2ef7b8b-7378-4dac-b768-ca64ef5c9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fa5fd-511e-4d79-9538-40a262209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e2ea58c-8a2f-47b6-9830-37fea38291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f7b8b-7378-4dac-b768-ca64ef5c9c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05e223-34a6-4859-b04b-64265f69d0a7}" ma:internalName="TaxCatchAll" ma:showField="CatchAllData" ma:web="f2ef7b8b-7378-4dac-b768-ca64ef5c9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C8BCFF-9FEF-42CB-9C3A-8ADC3FF226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CEE6D5-EAE5-47E5-9D03-AC22954A6C43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6a3d7cb0-bc43-411a-916e-e1c2c1af1d22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DAC6EBF-0027-424E-BFBC-497AA1A5C218}"/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8620</TotalTime>
  <Words>1223</Words>
  <Application>Microsoft Office PowerPoint</Application>
  <PresentationFormat>On-screen Show (4:3)</PresentationFormat>
  <Paragraphs>161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Apothecary</vt:lpstr>
      <vt:lpstr>Fair Housing Basics</vt:lpstr>
      <vt:lpstr>The Fair Housing Program at CTI</vt:lpstr>
      <vt:lpstr>Housing rights</vt:lpstr>
      <vt:lpstr>Fair Housing rights</vt:lpstr>
      <vt:lpstr>The Fair Housing Act – How It Works</vt:lpstr>
      <vt:lpstr>Protected Classes Under State and Federal Fair Housing Laws                                        State only Protections</vt:lpstr>
      <vt:lpstr>prohibited Conduct</vt:lpstr>
      <vt:lpstr>Housing discrimination – who, when, how</vt:lpstr>
      <vt:lpstr>Disability discrimination and Reasonable Accommodations</vt:lpstr>
      <vt:lpstr>Housing rights resources</vt:lpstr>
      <vt:lpstr>Resources - legal</vt:lpstr>
      <vt:lpstr>Resources – self help</vt:lpstr>
      <vt:lpstr>Basics on disability discrimination and reasonable accommodations</vt:lpstr>
      <vt:lpstr>Housing assistance</vt:lpstr>
      <vt:lpstr>Stay connected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Kimberly Gleason</dc:creator>
  <cp:lastModifiedBy>Aaron Ginsberg</cp:lastModifiedBy>
  <cp:revision>66</cp:revision>
  <dcterms:created xsi:type="dcterms:W3CDTF">2015-04-27T17:53:44Z</dcterms:created>
  <dcterms:modified xsi:type="dcterms:W3CDTF">2025-10-07T12:47:22Z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0x01010096F61A4434EF8C41847D2D5A7CF5A68E</vt:lpwstr>
  </property>
</Properties>
</file>