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8"/>
  </p:notesMasterIdLst>
  <p:sldIdLst>
    <p:sldId id="256" r:id="rId5"/>
    <p:sldId id="277" r:id="rId6"/>
    <p:sldId id="288" r:id="rId7"/>
    <p:sldId id="315" r:id="rId8"/>
    <p:sldId id="376" r:id="rId9"/>
    <p:sldId id="353" r:id="rId10"/>
    <p:sldId id="280" r:id="rId11"/>
    <p:sldId id="283" r:id="rId12"/>
    <p:sldId id="352" r:id="rId13"/>
    <p:sldId id="282" r:id="rId14"/>
    <p:sldId id="321" r:id="rId15"/>
    <p:sldId id="298" r:id="rId16"/>
    <p:sldId id="299" r:id="rId17"/>
    <p:sldId id="281" r:id="rId18"/>
    <p:sldId id="270" r:id="rId19"/>
    <p:sldId id="354" r:id="rId20"/>
    <p:sldId id="377" r:id="rId21"/>
    <p:sldId id="356" r:id="rId22"/>
    <p:sldId id="357" r:id="rId23"/>
    <p:sldId id="378" r:id="rId24"/>
    <p:sldId id="379" r:id="rId25"/>
    <p:sldId id="380" r:id="rId26"/>
    <p:sldId id="355" r:id="rId27"/>
    <p:sldId id="358" r:id="rId28"/>
    <p:sldId id="360" r:id="rId29"/>
    <p:sldId id="361" r:id="rId30"/>
    <p:sldId id="366" r:id="rId31"/>
    <p:sldId id="381" r:id="rId32"/>
    <p:sldId id="362" r:id="rId33"/>
    <p:sldId id="364" r:id="rId34"/>
    <p:sldId id="365" r:id="rId35"/>
    <p:sldId id="367" r:id="rId36"/>
    <p:sldId id="363" r:id="rId37"/>
    <p:sldId id="369" r:id="rId38"/>
    <p:sldId id="370" r:id="rId39"/>
    <p:sldId id="372" r:id="rId40"/>
    <p:sldId id="340" r:id="rId41"/>
    <p:sldId id="341" r:id="rId42"/>
    <p:sldId id="371" r:id="rId43"/>
    <p:sldId id="375" r:id="rId44"/>
    <p:sldId id="373" r:id="rId45"/>
    <p:sldId id="368" r:id="rId46"/>
    <p:sldId id="286" r:id="rId47"/>
    <p:sldId id="317" r:id="rId48"/>
    <p:sldId id="302" r:id="rId49"/>
    <p:sldId id="309" r:id="rId50"/>
    <p:sldId id="301" r:id="rId51"/>
    <p:sldId id="303" r:id="rId52"/>
    <p:sldId id="314" r:id="rId53"/>
    <p:sldId id="316" r:id="rId54"/>
    <p:sldId id="307" r:id="rId55"/>
    <p:sldId id="308" r:id="rId56"/>
    <p:sldId id="310" r:id="rId57"/>
    <p:sldId id="311" r:id="rId58"/>
    <p:sldId id="312" r:id="rId59"/>
    <p:sldId id="313" r:id="rId60"/>
    <p:sldId id="304" r:id="rId61"/>
    <p:sldId id="305" r:id="rId62"/>
    <p:sldId id="306" r:id="rId63"/>
    <p:sldId id="300" r:id="rId64"/>
    <p:sldId id="319" r:id="rId65"/>
    <p:sldId id="320" r:id="rId66"/>
    <p:sldId id="269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77"/>
    <a:srgbClr val="A7E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0" autoAdjust="0"/>
    <p:restoredTop sz="94660"/>
  </p:normalViewPr>
  <p:slideViewPr>
    <p:cSldViewPr>
      <p:cViewPr varScale="1">
        <p:scale>
          <a:sx n="59" d="100"/>
          <a:sy n="59" d="100"/>
        </p:scale>
        <p:origin x="15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n Ginsberg" userId="dab5cb18-dcf1-4dc2-828f-50323a184309" providerId="ADAL" clId="{22E99F84-2315-4D57-8318-6220F5CF606E}"/>
    <pc:docChg chg="custSel delSld modSld">
      <pc:chgData name="Aaron Ginsberg" userId="dab5cb18-dcf1-4dc2-828f-50323a184309" providerId="ADAL" clId="{22E99F84-2315-4D57-8318-6220F5CF606E}" dt="2025-11-19T16:50:31.566" v="3" actId="27636"/>
      <pc:docMkLst>
        <pc:docMk/>
      </pc:docMkLst>
      <pc:sldChg chg="modSp mod">
        <pc:chgData name="Aaron Ginsberg" userId="dab5cb18-dcf1-4dc2-828f-50323a184309" providerId="ADAL" clId="{22E99F84-2315-4D57-8318-6220F5CF606E}" dt="2025-11-19T16:50:31.566" v="3" actId="27636"/>
        <pc:sldMkLst>
          <pc:docMk/>
          <pc:sldMk cId="2898349910" sldId="269"/>
        </pc:sldMkLst>
        <pc:spChg chg="mod">
          <ac:chgData name="Aaron Ginsberg" userId="dab5cb18-dcf1-4dc2-828f-50323a184309" providerId="ADAL" clId="{22E99F84-2315-4D57-8318-6220F5CF606E}" dt="2025-11-19T16:50:31.566" v="3" actId="27636"/>
          <ac:spMkLst>
            <pc:docMk/>
            <pc:sldMk cId="2898349910" sldId="269"/>
            <ac:spMk id="5" creationId="{00000000-0000-0000-0000-000000000000}"/>
          </ac:spMkLst>
        </pc:spChg>
      </pc:sldChg>
      <pc:sldChg chg="del">
        <pc:chgData name="Aaron Ginsberg" userId="dab5cb18-dcf1-4dc2-828f-50323a184309" providerId="ADAL" clId="{22E99F84-2315-4D57-8318-6220F5CF606E}" dt="2025-11-19T16:49:57.620" v="0" actId="2696"/>
        <pc:sldMkLst>
          <pc:docMk/>
          <pc:sldMk cId="1954933951" sldId="318"/>
        </pc:sldMkLst>
      </pc:sldChg>
      <pc:sldChg chg="modSp mod">
        <pc:chgData name="Aaron Ginsberg" userId="dab5cb18-dcf1-4dc2-828f-50323a184309" providerId="ADAL" clId="{22E99F84-2315-4D57-8318-6220F5CF606E}" dt="2025-11-19T16:50:14.419" v="1" actId="20577"/>
        <pc:sldMkLst>
          <pc:docMk/>
          <pc:sldMk cId="1957459941" sldId="319"/>
        </pc:sldMkLst>
        <pc:spChg chg="mod">
          <ac:chgData name="Aaron Ginsberg" userId="dab5cb18-dcf1-4dc2-828f-50323a184309" providerId="ADAL" clId="{22E99F84-2315-4D57-8318-6220F5CF606E}" dt="2025-11-19T16:50:14.419" v="1" actId="20577"/>
          <ac:spMkLst>
            <pc:docMk/>
            <pc:sldMk cId="1957459941" sldId="319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FACDD-ADF1-472C-A212-6603576A78E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DF402-0E4B-45D6-8FA6-801351663D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991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DF402-0E4B-45D6-8FA6-801351663D9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176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55891E0-A542-4240-A6FB-D150D3E2DA5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978D8A3-7823-4218-98F7-478FE68590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tenant-lead-law-notification" TargetMode="External"/><Relationship Id="rId2" Type="http://schemas.openxmlformats.org/officeDocument/2006/relationships/hyperlink" Target="https://www.mass.gov/info-details/learn-about-massachusetts-lead-law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ss.gov/service-details/learn-about-financial-assistance-for-deleading" TargetMode="External"/><Relationship Id="rId3" Type="http://schemas.openxmlformats.org/officeDocument/2006/relationships/hyperlink" Target="https://vlpnet.org/landlord/" TargetMode="External"/><Relationship Id="rId7" Type="http://schemas.openxmlformats.org/officeDocument/2006/relationships/hyperlink" Target="https://www.mass.gov/info-details/learn-about-holding-a-security-deposit" TargetMode="External"/><Relationship Id="rId2" Type="http://schemas.openxmlformats.org/officeDocument/2006/relationships/hyperlink" Target="http://www.attorneyross.com/landlord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ss.gov/eviction-for-landlords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s://www.mass.gov/guides/landlord-responsibilities" TargetMode="External"/><Relationship Id="rId10" Type="http://schemas.openxmlformats.org/officeDocument/2006/relationships/hyperlink" Target="https://www.sec.state.ma.us/cis/cispdf/Safe_and_Sanitary.pdf" TargetMode="External"/><Relationship Id="rId4" Type="http://schemas.openxmlformats.org/officeDocument/2006/relationships/hyperlink" Target="https://www.mass.gov/doc/consumer-guide-to-landlord-rights-and-responsibilities/download" TargetMode="External"/><Relationship Id="rId9" Type="http://schemas.openxmlformats.org/officeDocument/2006/relationships/hyperlink" Target="https://www.sec.state.ma.us/cis/cissfsn/sfsnidx.htm" TargetMode="Externa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d.gov/program_offices/public_indian_housing/programs/hcv/landlord" TargetMode="External"/><Relationship Id="rId2" Type="http://schemas.openxmlformats.org/officeDocument/2006/relationships/hyperlink" Target="https://www.masshousinginfo.org/resources?resource=2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hyperlink" Target="http://www.commteam.org/" TargetMode="External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 Introduction to fair housing for housing providers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Fair Housing and the CTI Fair Housing Program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764566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877"/>
                </a:solidFill>
              </a:rPr>
              <a:t>Building Communities, </a:t>
            </a:r>
          </a:p>
          <a:p>
            <a:r>
              <a:rPr lang="en-US" i="1" dirty="0">
                <a:solidFill>
                  <a:srgbClr val="009877"/>
                </a:solidFill>
              </a:rPr>
              <a:t>                 Changing Lives</a:t>
            </a:r>
          </a:p>
        </p:txBody>
      </p:sp>
      <p:pic>
        <p:nvPicPr>
          <p:cNvPr id="1033" name="Picture 9" descr="C:\Users\KimberlyG\Documents\Work_DOCS\Here is a list of basic responsibilities with a reminder of the process we use as Contributors who update the website\_logo variations\Primary Logo\Color\cti_logo-col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44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">
        <p:fade/>
      </p:transition>
    </mc:Choice>
    <mc:Fallback xmlns="">
      <p:transition spd="slow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must comply with the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Everyone providing housing services must comply with the Fair Housing Act and related state laws.  Housing providers include:</a:t>
            </a:r>
          </a:p>
          <a:p>
            <a:r>
              <a:rPr lang="en-US" dirty="0"/>
              <a:t>Landlords</a:t>
            </a:r>
          </a:p>
          <a:p>
            <a:r>
              <a:rPr lang="en-US" dirty="0"/>
              <a:t>Property  managers</a:t>
            </a:r>
          </a:p>
          <a:p>
            <a:r>
              <a:rPr lang="en-US" dirty="0"/>
              <a:t>Condominium boards</a:t>
            </a:r>
          </a:p>
          <a:p>
            <a:r>
              <a:rPr lang="en-US" dirty="0"/>
              <a:t>Home owner associations</a:t>
            </a:r>
          </a:p>
          <a:p>
            <a:r>
              <a:rPr lang="en-US" dirty="0"/>
              <a:t>Local governments</a:t>
            </a:r>
          </a:p>
          <a:p>
            <a:r>
              <a:rPr lang="en-US" dirty="0"/>
              <a:t>Realtors</a:t>
            </a:r>
          </a:p>
          <a:p>
            <a:r>
              <a:rPr lang="en-US" dirty="0"/>
              <a:t>Mortgage lenders</a:t>
            </a:r>
          </a:p>
          <a:p>
            <a:pPr marL="114300" indent="0">
              <a:buNone/>
            </a:pPr>
            <a:r>
              <a:rPr lang="en-US" dirty="0"/>
              <a:t>NOTE: other tenants and independent contractors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8546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Can Discrimination Happen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Housing Discrimination can happen anytime</a:t>
            </a:r>
          </a:p>
          <a:p>
            <a:r>
              <a:rPr lang="en-US" dirty="0"/>
              <a:t>Anytime during a tenancy</a:t>
            </a:r>
          </a:p>
          <a:p>
            <a:pPr lvl="1"/>
            <a:r>
              <a:rPr lang="en-US" dirty="0"/>
              <a:t>Application</a:t>
            </a:r>
          </a:p>
          <a:p>
            <a:pPr lvl="1"/>
            <a:r>
              <a:rPr lang="en-US" dirty="0"/>
              <a:t>Lease execution </a:t>
            </a:r>
          </a:p>
          <a:p>
            <a:pPr lvl="1"/>
            <a:r>
              <a:rPr lang="en-US" dirty="0"/>
              <a:t>During the lease</a:t>
            </a:r>
          </a:p>
          <a:p>
            <a:pPr lvl="1"/>
            <a:r>
              <a:rPr lang="en-US" dirty="0"/>
              <a:t>Renewal</a:t>
            </a:r>
          </a:p>
          <a:p>
            <a:pPr lvl="1"/>
            <a:r>
              <a:rPr lang="en-US" dirty="0"/>
              <a:t>Termination or eviction</a:t>
            </a:r>
          </a:p>
          <a:p>
            <a:r>
              <a:rPr lang="en-US" dirty="0"/>
              <a:t>Anytime during sale and ownership of property</a:t>
            </a:r>
          </a:p>
          <a:p>
            <a:pPr lvl="1"/>
            <a:r>
              <a:rPr lang="en-US" dirty="0"/>
              <a:t>Property search</a:t>
            </a:r>
          </a:p>
          <a:p>
            <a:pPr lvl="1"/>
            <a:r>
              <a:rPr lang="en-US" dirty="0"/>
              <a:t>Sale</a:t>
            </a:r>
          </a:p>
          <a:p>
            <a:pPr lvl="1"/>
            <a:r>
              <a:rPr lang="en-US" dirty="0"/>
              <a:t>Lending</a:t>
            </a:r>
          </a:p>
          <a:p>
            <a:pPr lvl="1"/>
            <a:r>
              <a:rPr lang="en-US" dirty="0"/>
              <a:t>During ownership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351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Categories of prohibited Conduct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Discriminatory conduct can happen in many different ways:</a:t>
            </a:r>
          </a:p>
          <a:p>
            <a:r>
              <a:rPr lang="en-US" dirty="0"/>
              <a:t>Refusal to rent or sell</a:t>
            </a:r>
          </a:p>
          <a:p>
            <a:r>
              <a:rPr lang="en-US" dirty="0"/>
              <a:t>Otherwise make unavailable</a:t>
            </a:r>
          </a:p>
          <a:p>
            <a:pPr lvl="1"/>
            <a:r>
              <a:rPr lang="en-US" dirty="0"/>
              <a:t>False information on availability</a:t>
            </a:r>
          </a:p>
          <a:p>
            <a:pPr lvl="1"/>
            <a:r>
              <a:rPr lang="en-US" dirty="0"/>
              <a:t>Steering</a:t>
            </a:r>
          </a:p>
          <a:p>
            <a:r>
              <a:rPr lang="en-US" dirty="0"/>
              <a:t>Different terms or conditions</a:t>
            </a:r>
          </a:p>
          <a:p>
            <a:r>
              <a:rPr lang="en-US" dirty="0"/>
              <a:t>Discriminatory Statements (oral or written)</a:t>
            </a:r>
          </a:p>
          <a:p>
            <a:r>
              <a:rPr lang="en-US" dirty="0"/>
              <a:t>Threatening, intimidating, or coercing </a:t>
            </a:r>
          </a:p>
          <a:p>
            <a:r>
              <a:rPr lang="en-US" dirty="0"/>
              <a:t>Retaliation</a:t>
            </a:r>
          </a:p>
          <a:p>
            <a:r>
              <a:rPr lang="en-US" dirty="0"/>
              <a:t>Denial of reasonable accommodations and modifications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2161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conduct may violate housing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There are two primary theories of housing discrimination</a:t>
            </a:r>
          </a:p>
          <a:p>
            <a:pPr indent="-342900"/>
            <a:r>
              <a:rPr lang="en-US" dirty="0"/>
              <a:t>Disparate treatment</a:t>
            </a:r>
          </a:p>
          <a:p>
            <a:pPr lvl="1" indent="-342900"/>
            <a:r>
              <a:rPr lang="en-US" dirty="0"/>
              <a:t>A policy or practice motivated by a persons protected class status</a:t>
            </a:r>
          </a:p>
          <a:p>
            <a:pPr lvl="1" indent="-342900"/>
            <a:r>
              <a:rPr lang="en-US" dirty="0"/>
              <a:t>Examples</a:t>
            </a:r>
          </a:p>
          <a:p>
            <a:pPr lvl="2" indent="-342900"/>
            <a:r>
              <a:rPr lang="en-US" dirty="0"/>
              <a:t>Refusing to rent to immigrants</a:t>
            </a:r>
          </a:p>
          <a:p>
            <a:pPr lvl="2" indent="-342900"/>
            <a:r>
              <a:rPr lang="en-US" dirty="0"/>
              <a:t>Fees for wheelchairs or assistance animals</a:t>
            </a:r>
          </a:p>
          <a:p>
            <a:pPr indent="-342900"/>
            <a:r>
              <a:rPr lang="en-US" dirty="0"/>
              <a:t>Disparate impact</a:t>
            </a:r>
          </a:p>
          <a:p>
            <a:pPr lvl="1" indent="-342900"/>
            <a:r>
              <a:rPr lang="en-US" dirty="0"/>
              <a:t>A facially neutral policy, procedure, or practice that has a disproportionate affect on a protected class</a:t>
            </a:r>
          </a:p>
          <a:p>
            <a:pPr lvl="1" indent="-342900"/>
            <a:r>
              <a:rPr lang="en-US" dirty="0"/>
              <a:t>Examples</a:t>
            </a:r>
          </a:p>
          <a:p>
            <a:pPr lvl="2" indent="-342900"/>
            <a:r>
              <a:rPr lang="en-US" dirty="0"/>
              <a:t>Criminal records</a:t>
            </a:r>
          </a:p>
          <a:p>
            <a:pPr lvl="2" indent="-342900"/>
            <a:r>
              <a:rPr lang="en-US" dirty="0"/>
              <a:t>CORI</a:t>
            </a:r>
          </a:p>
          <a:p>
            <a:pPr lvl="1" indent="-342900"/>
            <a:r>
              <a:rPr lang="en-US" dirty="0"/>
              <a:t>NOTE – blanket or broadly applied rules are red flags </a:t>
            </a:r>
          </a:p>
          <a:p>
            <a:pPr lvl="1" indent="-342900"/>
            <a:endParaRPr lang="en-US" dirty="0"/>
          </a:p>
          <a:p>
            <a:pPr lvl="1" indent="-342900"/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129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Covered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/>
            <a:r>
              <a:rPr lang="en-US" dirty="0"/>
              <a:t>All residential properties are covered under fair housing laws unless explicitly exempted.</a:t>
            </a:r>
          </a:p>
          <a:p>
            <a:pPr indent="-342900"/>
            <a:r>
              <a:rPr lang="en-US" dirty="0"/>
              <a:t>Federal exemption:</a:t>
            </a:r>
          </a:p>
          <a:p>
            <a:pPr lvl="1" indent="-342900"/>
            <a:r>
              <a:rPr lang="en-US" dirty="0"/>
              <a:t>Owner occupied apartments with 4 or fewer units</a:t>
            </a:r>
          </a:p>
          <a:p>
            <a:pPr indent="-342900"/>
            <a:r>
              <a:rPr lang="en-US" dirty="0"/>
              <a:t>Massachusetts exemption:</a:t>
            </a:r>
          </a:p>
          <a:p>
            <a:pPr lvl="1" indent="-342900"/>
            <a:r>
              <a:rPr lang="en-US" dirty="0"/>
              <a:t>Owner occupied apartment with 2 units</a:t>
            </a:r>
          </a:p>
          <a:p>
            <a:pPr lvl="1" indent="-342900"/>
            <a:r>
              <a:rPr lang="en-US" dirty="0"/>
              <a:t>Owner occupied apartment with 3 or fewer units, one of which is occupied by an elderly or infirm individual when the presence of young children would be a hardship (exemption limited to family status).</a:t>
            </a:r>
          </a:p>
          <a:p>
            <a:pPr indent="-342900"/>
            <a:r>
              <a:rPr lang="en-US" dirty="0"/>
              <a:t>NOTE: there are no exemptions for race or receipt of a subsidy; and no exemption for advertisements or statements. (Lead removal law also have no exemption.)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2687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Leasing-up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67400"/>
            <a:ext cx="85883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88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Advertising your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Simple rule: advertise your apartment, not the tenant you want</a:t>
            </a:r>
          </a:p>
          <a:p>
            <a:pPr indent="-342900"/>
            <a:r>
              <a:rPr lang="en-US" dirty="0"/>
              <a:t>Sell the apartment:</a:t>
            </a:r>
          </a:p>
          <a:p>
            <a:pPr lvl="1" indent="-342900"/>
            <a:r>
              <a:rPr lang="en-US" dirty="0"/>
              <a:t>Sunny two-bed, 1 bath, off street parking, owner-occupied</a:t>
            </a:r>
          </a:p>
          <a:p>
            <a:pPr indent="-342900"/>
            <a:r>
              <a:rPr lang="en-US" dirty="0"/>
              <a:t>Not the tenant:</a:t>
            </a:r>
          </a:p>
          <a:p>
            <a:pPr lvl="1" indent="-342900"/>
            <a:r>
              <a:rPr lang="en-US" dirty="0"/>
              <a:t>Looking for a…</a:t>
            </a:r>
          </a:p>
          <a:p>
            <a:pPr lvl="1" indent="-342900"/>
            <a:r>
              <a:rPr lang="en-US" dirty="0"/>
              <a:t>A Young professional</a:t>
            </a:r>
          </a:p>
          <a:p>
            <a:pPr lvl="1" indent="-342900"/>
            <a:r>
              <a:rPr lang="en-US" dirty="0"/>
              <a:t>English speaking</a:t>
            </a:r>
          </a:p>
          <a:p>
            <a:pPr lvl="1" indent="-342900"/>
            <a:r>
              <a:rPr lang="en-US" dirty="0"/>
              <a:t>Hard working/independent</a:t>
            </a:r>
          </a:p>
          <a:p>
            <a:pPr lvl="1" indent="-342900"/>
            <a:r>
              <a:rPr lang="en-US" dirty="0"/>
              <a:t>Good Christian home</a:t>
            </a:r>
          </a:p>
          <a:p>
            <a:pPr indent="-342900"/>
            <a:endParaRPr lang="en-US" dirty="0"/>
          </a:p>
          <a:p>
            <a:pPr marL="0" indent="0">
              <a:buNone/>
            </a:pPr>
            <a:r>
              <a:rPr lang="en-US" dirty="0"/>
              <a:t>Note: focusing on the apartment features helps avoid subtle exclusions</a:t>
            </a:r>
          </a:p>
          <a:p>
            <a:pPr lvl="1" indent="-342900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89481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CD0A-FC0D-49B1-82FB-2254E060B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– 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E51BB-8084-4151-B2D5-18AF84D8F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to have the application completed</a:t>
            </a:r>
          </a:p>
          <a:p>
            <a:pPr lvl="1"/>
            <a:r>
              <a:rPr lang="en-US" dirty="0"/>
              <a:t>Before meeting/showing</a:t>
            </a:r>
          </a:p>
          <a:p>
            <a:pPr lvl="1"/>
            <a:r>
              <a:rPr lang="en-US" dirty="0"/>
              <a:t>After meeting/showing</a:t>
            </a:r>
          </a:p>
          <a:p>
            <a:r>
              <a:rPr lang="en-US" dirty="0"/>
              <a:t>What information to request</a:t>
            </a:r>
          </a:p>
          <a:p>
            <a:pPr lvl="1"/>
            <a:r>
              <a:rPr lang="en-US" dirty="0"/>
              <a:t>How you want the information provided</a:t>
            </a:r>
          </a:p>
          <a:p>
            <a:pPr lvl="1"/>
            <a:r>
              <a:rPr lang="en-US" dirty="0"/>
              <a:t>This information is used for tenant screening (discussed by other speaker)</a:t>
            </a:r>
          </a:p>
          <a:p>
            <a:r>
              <a:rPr lang="en-US" dirty="0"/>
              <a:t>Setting minimum qualifications</a:t>
            </a:r>
          </a:p>
          <a:p>
            <a:pPr lvl="1"/>
            <a:r>
              <a:rPr lang="en-US" dirty="0"/>
              <a:t>Being upfront with the requirements</a:t>
            </a:r>
          </a:p>
          <a:p>
            <a:r>
              <a:rPr lang="en-US" dirty="0"/>
              <a:t>No application fees means no fees</a:t>
            </a:r>
          </a:p>
          <a:p>
            <a:r>
              <a:rPr lang="en-US" dirty="0"/>
              <a:t>Build in flexibility for protected class issues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120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Applications and information collected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Two primary fair housing goals:</a:t>
            </a:r>
          </a:p>
          <a:p>
            <a:pPr indent="-342900"/>
            <a:r>
              <a:rPr lang="en-US" dirty="0"/>
              <a:t>Neutral and tailored screening criteria</a:t>
            </a:r>
          </a:p>
          <a:p>
            <a:pPr lvl="1" indent="-342900"/>
            <a:r>
              <a:rPr lang="en-US" dirty="0"/>
              <a:t>Decide what criteria is most important and</a:t>
            </a:r>
          </a:p>
          <a:p>
            <a:pPr lvl="1" indent="-342900"/>
            <a:r>
              <a:rPr lang="en-US" dirty="0"/>
              <a:t>Screen only for that</a:t>
            </a:r>
          </a:p>
          <a:p>
            <a:pPr lvl="1" indent="-342900"/>
            <a:r>
              <a:rPr lang="en-US" dirty="0"/>
              <a:t>Make sure your criteria does not accidently screen out certain groups</a:t>
            </a:r>
          </a:p>
          <a:p>
            <a:pPr lvl="1" indent="-342900"/>
            <a:r>
              <a:rPr lang="en-US" dirty="0"/>
              <a:t>You can make individualized assessments if someone is screened out and it is connected to protected class</a:t>
            </a:r>
          </a:p>
          <a:p>
            <a:pPr indent="-342900"/>
            <a:r>
              <a:rPr lang="en-US" dirty="0"/>
              <a:t>Equal or same treatment</a:t>
            </a:r>
          </a:p>
          <a:p>
            <a:pPr lvl="1" indent="-342900"/>
            <a:r>
              <a:rPr lang="en-US" dirty="0"/>
              <a:t>Everyone should get the same process</a:t>
            </a:r>
          </a:p>
          <a:p>
            <a:pPr lvl="1" indent="-342900"/>
            <a:r>
              <a:rPr lang="en-US" dirty="0"/>
              <a:t>Everyone should have the same standards</a:t>
            </a:r>
          </a:p>
          <a:p>
            <a:pPr lvl="1" indent="-342900"/>
            <a:r>
              <a:rPr lang="en-US" dirty="0"/>
              <a:t>Example – credit screening or criminal history</a:t>
            </a:r>
          </a:p>
          <a:p>
            <a:pPr marL="0" indent="0">
              <a:buNone/>
            </a:pPr>
            <a:endParaRPr lang="en-US" dirty="0"/>
          </a:p>
          <a:p>
            <a:pPr lvl="1" indent="-342900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002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Application –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-342900"/>
            <a:r>
              <a:rPr lang="en-US" dirty="0"/>
              <a:t>Write down screening criteria</a:t>
            </a:r>
          </a:p>
          <a:p>
            <a:pPr indent="-342900"/>
            <a:r>
              <a:rPr lang="en-US" dirty="0"/>
              <a:t>Know why you set each criterion</a:t>
            </a:r>
          </a:p>
          <a:p>
            <a:pPr indent="-342900"/>
            <a:r>
              <a:rPr lang="en-US" dirty="0"/>
              <a:t>Do not go beyond that criteria</a:t>
            </a:r>
          </a:p>
          <a:p>
            <a:pPr indent="-342900"/>
            <a:r>
              <a:rPr lang="en-US" dirty="0"/>
              <a:t>Initial response in chronological order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One small landlord’s short list</a:t>
            </a:r>
          </a:p>
          <a:p>
            <a:pPr indent="-342900"/>
            <a:r>
              <a:rPr lang="en-US" dirty="0"/>
              <a:t>Responsive when communicating</a:t>
            </a:r>
          </a:p>
          <a:p>
            <a:pPr indent="-342900"/>
            <a:r>
              <a:rPr lang="en-US" dirty="0"/>
              <a:t>Arrived on time</a:t>
            </a:r>
          </a:p>
          <a:p>
            <a:pPr indent="-342900"/>
            <a:r>
              <a:rPr lang="en-US" dirty="0"/>
              <a:t>Organized</a:t>
            </a:r>
          </a:p>
          <a:p>
            <a:pPr indent="-342900"/>
            <a:r>
              <a:rPr lang="en-US" dirty="0"/>
              <a:t>Respectful/basic interpersonal skills</a:t>
            </a:r>
          </a:p>
          <a:p>
            <a:pPr indent="-342900"/>
            <a:r>
              <a:rPr lang="en-US" dirty="0"/>
              <a:t>Stable income source (including assistance)</a:t>
            </a:r>
          </a:p>
          <a:p>
            <a:pPr indent="-342900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221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who is protected and common forms of housing discrimination.</a:t>
            </a:r>
          </a:p>
          <a:p>
            <a:r>
              <a:rPr lang="en-US" dirty="0"/>
              <a:t>Understand basic best practices and how to avoid discrimination.</a:t>
            </a:r>
          </a:p>
          <a:p>
            <a:r>
              <a:rPr lang="en-US" dirty="0"/>
              <a:t>Understand what the CTI Fair Housing Program is, what it does, and how it can help housing providers.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1533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5155F-515A-4B0E-8D7E-53A28B8C2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and Source of Income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8C2AD-A252-47DD-B223-BAD7C9C83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use criteria or applications that exclude people that use government assistance</a:t>
            </a:r>
          </a:p>
          <a:p>
            <a:pPr lvl="1"/>
            <a:r>
              <a:rPr lang="en-US" dirty="0"/>
              <a:t>3x earned income requirements</a:t>
            </a:r>
          </a:p>
          <a:p>
            <a:pPr lvl="1"/>
            <a:r>
              <a:rPr lang="en-US" dirty="0"/>
              <a:t>Short processing times – government assistance programs cause some delays</a:t>
            </a:r>
          </a:p>
          <a:p>
            <a:r>
              <a:rPr lang="en-US" dirty="0"/>
              <a:t>Must accept subsidy programs and RAFT</a:t>
            </a:r>
          </a:p>
          <a:p>
            <a:pPr lvl="1"/>
            <a:r>
              <a:rPr lang="en-US" dirty="0"/>
              <a:t>First, Last, Security</a:t>
            </a:r>
          </a:p>
          <a:p>
            <a:pPr lvl="1"/>
            <a:r>
              <a:rPr lang="en-US" dirty="0"/>
              <a:t>Pitfalls – no prepayments</a:t>
            </a:r>
          </a:p>
          <a:p>
            <a:pPr lvl="1"/>
            <a:r>
              <a:rPr lang="en-US" dirty="0"/>
              <a:t>Must provide landlord information</a:t>
            </a:r>
          </a:p>
          <a:p>
            <a:r>
              <a:rPr lang="en-US" dirty="0"/>
              <a:t>How to handle delays</a:t>
            </a:r>
          </a:p>
        </p:txBody>
      </p:sp>
    </p:spTree>
    <p:extLst>
      <p:ext uri="{BB962C8B-B14F-4D97-AF65-F5344CB8AC3E}">
        <p14:creationId xmlns:p14="http://schemas.microsoft.com/office/powerpoint/2010/main" val="592897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81BC9-5EBB-4D89-8F12-7970639D2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and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3A4F4-BF56-4DDE-8131-F524BCA31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status and lead laws</a:t>
            </a:r>
          </a:p>
          <a:p>
            <a:r>
              <a:rPr lang="en-US" dirty="0"/>
              <a:t>Pre 1978 buildings often have lead, which is not safe for children under six</a:t>
            </a:r>
          </a:p>
          <a:p>
            <a:r>
              <a:rPr lang="en-US" dirty="0"/>
              <a:t>Lead abatement and certification is a cost of doing business</a:t>
            </a:r>
          </a:p>
          <a:p>
            <a:pPr lvl="1"/>
            <a:r>
              <a:rPr lang="en-US" dirty="0"/>
              <a:t>You cannot deny a rental to a family with children under 6 because of lead</a:t>
            </a:r>
          </a:p>
          <a:p>
            <a:pPr lvl="1"/>
            <a:r>
              <a:rPr lang="en-US" dirty="0"/>
              <a:t>housing discrimination and violation of lead laws</a:t>
            </a:r>
          </a:p>
          <a:p>
            <a:r>
              <a:rPr lang="en-US" dirty="0"/>
              <a:t>Don’t ask age until after your decision to rent</a:t>
            </a:r>
          </a:p>
          <a:p>
            <a:pPr lvl="1"/>
            <a:r>
              <a:rPr lang="en-US" dirty="0"/>
              <a:t>This includes applications.  </a:t>
            </a:r>
          </a:p>
          <a:p>
            <a:pPr lvl="1"/>
            <a:r>
              <a:rPr lang="en-US" dirty="0"/>
              <a:t>Replace with a statement that says you need to know after a decision to rent</a:t>
            </a:r>
          </a:p>
        </p:txBody>
      </p:sp>
    </p:spTree>
    <p:extLst>
      <p:ext uri="{BB962C8B-B14F-4D97-AF65-F5344CB8AC3E}">
        <p14:creationId xmlns:p14="http://schemas.microsoft.com/office/powerpoint/2010/main" val="3402328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35F45-9741-4A5A-9BAF-B4B6CA721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24884-3127-45BA-9B89-0FBDD454C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Learn more: </a:t>
            </a:r>
            <a:r>
              <a:rPr lang="en-US" dirty="0">
                <a:hlinkClick r:id="rId2"/>
              </a:rPr>
              <a:t>https://www.mass.gov/info-details/learn-about-massachusetts-lead-law</a:t>
            </a:r>
            <a:endParaRPr lang="en-US" dirty="0"/>
          </a:p>
          <a:p>
            <a:r>
              <a:rPr lang="en-US" dirty="0"/>
              <a:t>Lead abatement and certification is a cost of doing business</a:t>
            </a:r>
          </a:p>
          <a:p>
            <a:pPr lvl="1"/>
            <a:r>
              <a:rPr lang="en-US" dirty="0"/>
              <a:t>No refusal to rent</a:t>
            </a:r>
          </a:p>
          <a:p>
            <a:r>
              <a:rPr lang="en-US" dirty="0"/>
              <a:t>lead disclosures - </a:t>
            </a:r>
            <a:r>
              <a:rPr lang="en-US" dirty="0">
                <a:hlinkClick r:id="rId3"/>
              </a:rPr>
              <a:t>https://www.mass.gov/info-details/tenant-lead-law-notification</a:t>
            </a:r>
            <a:endParaRPr lang="en-US" dirty="0"/>
          </a:p>
          <a:p>
            <a:pPr lvl="1"/>
            <a:r>
              <a:rPr lang="en-US" dirty="0"/>
              <a:t>Search your homes history</a:t>
            </a:r>
          </a:p>
          <a:p>
            <a:pPr lvl="1"/>
            <a:r>
              <a:rPr lang="en-US" dirty="0"/>
              <a:t>Download notification forms</a:t>
            </a:r>
          </a:p>
          <a:p>
            <a:r>
              <a:rPr lang="en-US" dirty="0"/>
              <a:t>Lead inspection and certification</a:t>
            </a:r>
          </a:p>
          <a:p>
            <a:r>
              <a:rPr lang="en-US" dirty="0"/>
              <a:t>Lead abatement financing </a:t>
            </a:r>
          </a:p>
          <a:p>
            <a:r>
              <a:rPr lang="en-US" dirty="0"/>
              <a:t>Liability cannot be waived</a:t>
            </a:r>
          </a:p>
        </p:txBody>
      </p:sp>
    </p:spTree>
    <p:extLst>
      <p:ext uri="{BB962C8B-B14F-4D97-AF65-F5344CB8AC3E}">
        <p14:creationId xmlns:p14="http://schemas.microsoft.com/office/powerpoint/2010/main" val="23758831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 potential tenants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Avoid personal interest questions that might imply protected class bias</a:t>
            </a:r>
          </a:p>
          <a:p>
            <a:pPr indent="-342900"/>
            <a:r>
              <a:rPr lang="en-US" dirty="0"/>
              <a:t>Are you married?</a:t>
            </a:r>
          </a:p>
          <a:p>
            <a:pPr indent="-342900"/>
            <a:r>
              <a:rPr lang="en-US" dirty="0"/>
              <a:t>Where are you from?</a:t>
            </a:r>
          </a:p>
          <a:p>
            <a:pPr indent="-342900"/>
            <a:r>
              <a:rPr lang="en-US" dirty="0"/>
              <a:t>Do you have kids/how old are your kids?</a:t>
            </a:r>
          </a:p>
          <a:p>
            <a:pPr indent="-342900"/>
            <a:r>
              <a:rPr lang="en-US" dirty="0"/>
              <a:t>What kind of food do you cook?</a:t>
            </a:r>
          </a:p>
          <a:p>
            <a:pPr indent="-342900"/>
            <a:endParaRPr lang="en-US" dirty="0"/>
          </a:p>
          <a:p>
            <a:pPr marL="0" indent="0">
              <a:buNone/>
            </a:pPr>
            <a:r>
              <a:rPr lang="en-US" dirty="0"/>
              <a:t>You may have genuine interest – but could create doubt about basis for a decision not to rent.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87681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Tenant screening – background checks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2900"/>
            <a:r>
              <a:rPr lang="en-US" sz="3200" dirty="0"/>
              <a:t>Credit history</a:t>
            </a:r>
          </a:p>
          <a:p>
            <a:pPr lvl="1" indent="-342900"/>
            <a:r>
              <a:rPr lang="en-US" sz="2800" dirty="0"/>
              <a:t>Set a minimum, and stick to it</a:t>
            </a:r>
          </a:p>
          <a:p>
            <a:pPr lvl="1" indent="-342900"/>
            <a:r>
              <a:rPr lang="en-US" sz="2800" dirty="0"/>
              <a:t>Overvalued by landlords</a:t>
            </a:r>
          </a:p>
          <a:p>
            <a:pPr indent="-342900"/>
            <a:r>
              <a:rPr lang="en-US" sz="3200" dirty="0"/>
              <a:t>Criminal history/Cori</a:t>
            </a:r>
          </a:p>
          <a:p>
            <a:pPr lvl="1" indent="-342900"/>
            <a:r>
              <a:rPr lang="en-US" sz="2800" dirty="0"/>
              <a:t>Limit by lookback period</a:t>
            </a:r>
          </a:p>
          <a:p>
            <a:pPr lvl="1" indent="-342900"/>
            <a:r>
              <a:rPr lang="en-US" sz="2800" dirty="0"/>
              <a:t>Limit by offense type</a:t>
            </a:r>
          </a:p>
          <a:p>
            <a:pPr lvl="1" indent="-342900"/>
            <a:r>
              <a:rPr lang="en-US" sz="2800" dirty="0"/>
              <a:t>Desperate impact</a:t>
            </a:r>
          </a:p>
          <a:p>
            <a:pPr marL="0" indent="0">
              <a:buNone/>
            </a:pPr>
            <a:endParaRPr lang="en-US" dirty="0"/>
          </a:p>
          <a:p>
            <a:pPr lvl="1" indent="-342900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62563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Tenant screening and protected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2900"/>
            <a:r>
              <a:rPr lang="en-US" dirty="0"/>
              <a:t>Family status and lead laws</a:t>
            </a:r>
          </a:p>
          <a:p>
            <a:pPr lvl="1" indent="-342900"/>
            <a:r>
              <a:rPr lang="en-US" dirty="0"/>
              <a:t>Ask age after rental decision</a:t>
            </a:r>
          </a:p>
          <a:p>
            <a:pPr lvl="1" indent="-342900"/>
            <a:r>
              <a:rPr lang="en-US" dirty="0"/>
              <a:t>Cost of doing business</a:t>
            </a:r>
          </a:p>
          <a:p>
            <a:pPr indent="-342900"/>
            <a:r>
              <a:rPr lang="en-US" dirty="0"/>
              <a:t>National origin</a:t>
            </a:r>
          </a:p>
          <a:p>
            <a:pPr lvl="1" indent="-342900"/>
            <a:r>
              <a:rPr lang="en-US" dirty="0"/>
              <a:t>Immigrants may not have credit/rental history</a:t>
            </a:r>
          </a:p>
          <a:p>
            <a:pPr lvl="1" indent="-342900"/>
            <a:r>
              <a:rPr lang="en-US" dirty="0"/>
              <a:t>Do not ask for legal status unless you ask for every applicant</a:t>
            </a:r>
          </a:p>
          <a:p>
            <a:pPr indent="-342900"/>
            <a:r>
              <a:rPr lang="en-US" dirty="0"/>
              <a:t>Source of income (Mass. only)</a:t>
            </a:r>
          </a:p>
          <a:p>
            <a:pPr lvl="1" indent="-342900"/>
            <a:r>
              <a:rPr lang="en-US" dirty="0"/>
              <a:t>Subsidies and RAFT</a:t>
            </a:r>
          </a:p>
          <a:p>
            <a:pPr lvl="1" indent="-342900"/>
            <a:r>
              <a:rPr lang="en-US" dirty="0"/>
              <a:t>Includes all parts of the program</a:t>
            </a:r>
          </a:p>
          <a:p>
            <a:pPr indent="-342900"/>
            <a:r>
              <a:rPr lang="en-US" dirty="0"/>
              <a:t>Race, color, religion</a:t>
            </a:r>
          </a:p>
          <a:p>
            <a:pPr lvl="1" indent="-342900"/>
            <a:r>
              <a:rPr lang="en-US" dirty="0"/>
              <a:t>Awareness of unconscious bias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23557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Rent and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First/last/security, and lock changing fee</a:t>
            </a:r>
          </a:p>
          <a:p>
            <a:pPr indent="-342900"/>
            <a:r>
              <a:rPr lang="en-US" dirty="0"/>
              <a:t>No application fees</a:t>
            </a:r>
          </a:p>
          <a:p>
            <a:pPr indent="-342900"/>
            <a:r>
              <a:rPr lang="en-US" dirty="0"/>
              <a:t>No holding fees</a:t>
            </a:r>
          </a:p>
          <a:p>
            <a:pPr indent="-342900"/>
            <a:r>
              <a:rPr lang="en-US" dirty="0"/>
              <a:t>No CORI fees</a:t>
            </a:r>
          </a:p>
          <a:p>
            <a:pPr indent="-342900"/>
            <a:r>
              <a:rPr lang="en-US" dirty="0"/>
              <a:t>No credit check fees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13794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Tenant found –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-342900"/>
            <a:r>
              <a:rPr lang="en-US" dirty="0"/>
              <a:t>Find a lease you like</a:t>
            </a:r>
          </a:p>
          <a:p>
            <a:pPr lvl="1" indent="-342900"/>
            <a:r>
              <a:rPr lang="en-US" dirty="0"/>
              <a:t>Wide range of detail</a:t>
            </a:r>
          </a:p>
          <a:p>
            <a:pPr lvl="1" indent="-342900"/>
            <a:r>
              <a:rPr lang="en-US" dirty="0"/>
              <a:t>Make sure it is Massachusetts (or NH) specific</a:t>
            </a:r>
          </a:p>
          <a:p>
            <a:pPr lvl="1" indent="-342900"/>
            <a:r>
              <a:rPr lang="en-US" dirty="0"/>
              <a:t>Decide how you want the lease to end</a:t>
            </a:r>
          </a:p>
          <a:p>
            <a:pPr lvl="2" indent="-342900"/>
            <a:r>
              <a:rPr lang="en-US" dirty="0"/>
              <a:t>Hard stop</a:t>
            </a:r>
          </a:p>
          <a:p>
            <a:pPr lvl="2" indent="-342900"/>
            <a:r>
              <a:rPr lang="en-US" dirty="0"/>
              <a:t>Ends into tenancy at will</a:t>
            </a:r>
          </a:p>
          <a:p>
            <a:pPr lvl="2" indent="-342900"/>
            <a:r>
              <a:rPr lang="en-US" dirty="0"/>
              <a:t>Self-extending</a:t>
            </a:r>
          </a:p>
          <a:p>
            <a:pPr indent="-342900"/>
            <a:r>
              <a:rPr lang="en-US" dirty="0"/>
              <a:t>Security deposits</a:t>
            </a:r>
          </a:p>
          <a:p>
            <a:pPr lvl="1" indent="-342900"/>
            <a:r>
              <a:rPr lang="en-US" dirty="0"/>
              <a:t>The rules are complicated</a:t>
            </a:r>
          </a:p>
          <a:p>
            <a:pPr lvl="1" indent="-342900"/>
            <a:r>
              <a:rPr lang="en-US" dirty="0"/>
              <a:t>Require annual attention</a:t>
            </a:r>
          </a:p>
          <a:p>
            <a:pPr indent="-342900"/>
            <a:r>
              <a:rPr lang="en-US" dirty="0"/>
              <a:t>Walk through with tenant</a:t>
            </a:r>
          </a:p>
          <a:p>
            <a:pPr lvl="1" indent="-342900"/>
            <a:r>
              <a:rPr lang="en-US" dirty="0"/>
              <a:t>Use a checklist</a:t>
            </a:r>
          </a:p>
          <a:p>
            <a:pPr lvl="1" indent="-342900"/>
            <a:r>
              <a:rPr lang="en-US" dirty="0"/>
              <a:t>Take pictures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60689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7DBA0-3808-45CA-B667-97A67FF7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utilities (and appliances)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FA427-5BFA-43DA-A1FA-4E50467D2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to the lease</a:t>
            </a:r>
          </a:p>
          <a:p>
            <a:pPr lvl="1"/>
            <a:r>
              <a:rPr lang="en-US" dirty="0"/>
              <a:t>The lease you choose should specify what utilities are the landlord or tenants responsibility</a:t>
            </a:r>
          </a:p>
          <a:p>
            <a:r>
              <a:rPr lang="en-US" dirty="0"/>
              <a:t>Charging for utilities</a:t>
            </a:r>
          </a:p>
          <a:p>
            <a:pPr lvl="1"/>
            <a:r>
              <a:rPr lang="en-US" dirty="0"/>
              <a:t>Electricity</a:t>
            </a:r>
          </a:p>
          <a:p>
            <a:pPr lvl="1"/>
            <a:r>
              <a:rPr lang="en-US" dirty="0"/>
              <a:t>Water/sewer</a:t>
            </a:r>
          </a:p>
          <a:p>
            <a:r>
              <a:rPr lang="en-US" dirty="0"/>
              <a:t>Submetering</a:t>
            </a:r>
          </a:p>
          <a:p>
            <a:r>
              <a:rPr lang="en-US" dirty="0"/>
              <a:t>Common areas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6132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a tenancy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67400"/>
            <a:ext cx="85883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591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Fair Housing Program at CTI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promote and increase fair housing opportunities</a:t>
            </a:r>
          </a:p>
          <a:p>
            <a:r>
              <a:rPr lang="en-US" dirty="0"/>
              <a:t>Key functions</a:t>
            </a:r>
          </a:p>
          <a:p>
            <a:pPr lvl="1"/>
            <a:r>
              <a:rPr lang="en-US" dirty="0"/>
              <a:t>Tenant complaints</a:t>
            </a:r>
          </a:p>
          <a:p>
            <a:pPr lvl="1"/>
            <a:r>
              <a:rPr lang="en-US" dirty="0"/>
              <a:t>Fair housing trainings</a:t>
            </a:r>
          </a:p>
          <a:p>
            <a:pPr lvl="1"/>
            <a:r>
              <a:rPr lang="en-US" dirty="0"/>
              <a:t>Fair housing outreach</a:t>
            </a:r>
          </a:p>
          <a:p>
            <a:r>
              <a:rPr lang="en-US" dirty="0"/>
              <a:t>Who the Fair Housing Program works with</a:t>
            </a:r>
          </a:p>
          <a:p>
            <a:pPr lvl="1"/>
            <a:r>
              <a:rPr lang="en-US" dirty="0"/>
              <a:t>Any tenant</a:t>
            </a:r>
          </a:p>
          <a:p>
            <a:pPr lvl="1"/>
            <a:r>
              <a:rPr lang="en-US" dirty="0"/>
              <a:t>Any housing provider</a:t>
            </a:r>
          </a:p>
          <a:p>
            <a:pPr lvl="1"/>
            <a:r>
              <a:rPr lang="en-US" dirty="0"/>
              <a:t>Any social services advocate or other person helping with housing</a:t>
            </a:r>
          </a:p>
          <a:p>
            <a:r>
              <a:rPr lang="en-US" dirty="0"/>
              <a:t>The Fair Housing Program does NOT provide legal advice.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15243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Making repairs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2900"/>
            <a:r>
              <a:rPr lang="en-US" dirty="0"/>
              <a:t>Obligations</a:t>
            </a:r>
          </a:p>
          <a:p>
            <a:pPr lvl="1" indent="-342900"/>
            <a:r>
              <a:rPr lang="en-US" dirty="0"/>
              <a:t>Lease</a:t>
            </a:r>
          </a:p>
          <a:p>
            <a:pPr lvl="1" indent="-342900"/>
            <a:r>
              <a:rPr lang="en-US" dirty="0"/>
              <a:t>Warranty of habitability </a:t>
            </a:r>
          </a:p>
          <a:p>
            <a:pPr lvl="1" indent="-342900"/>
            <a:r>
              <a:rPr lang="en-US" dirty="0"/>
              <a:t>Quiet enjoyment</a:t>
            </a:r>
          </a:p>
          <a:p>
            <a:pPr lvl="1" indent="-342900"/>
            <a:r>
              <a:rPr lang="en-US" dirty="0"/>
              <a:t>Housing Code</a:t>
            </a:r>
          </a:p>
          <a:p>
            <a:pPr indent="-342900"/>
            <a:r>
              <a:rPr lang="en-US" dirty="0"/>
              <a:t>Tenant enforcement options</a:t>
            </a:r>
          </a:p>
          <a:p>
            <a:pPr lvl="1" indent="-342900"/>
            <a:r>
              <a:rPr lang="en-US" dirty="0"/>
              <a:t>Break lease</a:t>
            </a:r>
          </a:p>
          <a:p>
            <a:pPr lvl="1" indent="-342900"/>
            <a:r>
              <a:rPr lang="en-US" dirty="0"/>
              <a:t>Repair and deduct</a:t>
            </a:r>
          </a:p>
          <a:p>
            <a:pPr lvl="1" indent="-342900"/>
            <a:r>
              <a:rPr lang="en-US" dirty="0"/>
              <a:t>Rent withholding</a:t>
            </a:r>
          </a:p>
          <a:p>
            <a:pPr indent="-342900"/>
            <a:r>
              <a:rPr lang="en-US" dirty="0"/>
              <a:t>Retaliation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88235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Boundaries are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Landlord tenant relationship (keep it professional)</a:t>
            </a:r>
          </a:p>
          <a:p>
            <a:r>
              <a:rPr lang="en-US" dirty="0"/>
              <a:t>Limited right to entry</a:t>
            </a:r>
          </a:p>
          <a:p>
            <a:pPr lvl="1"/>
            <a:r>
              <a:rPr lang="en-US" dirty="0"/>
              <a:t>To inspect (within reason)</a:t>
            </a:r>
          </a:p>
          <a:p>
            <a:pPr lvl="1"/>
            <a:r>
              <a:rPr lang="en-US" dirty="0"/>
              <a:t>To make repairs</a:t>
            </a:r>
          </a:p>
          <a:p>
            <a:pPr lvl="1"/>
            <a:r>
              <a:rPr lang="en-US" dirty="0"/>
              <a:t>To show when selling or renting</a:t>
            </a:r>
          </a:p>
          <a:p>
            <a:r>
              <a:rPr lang="en-US" dirty="0"/>
              <a:t>Notice</a:t>
            </a:r>
          </a:p>
          <a:p>
            <a:pPr lvl="1"/>
            <a:r>
              <a:rPr lang="en-US" dirty="0"/>
              <a:t>The more the better</a:t>
            </a:r>
          </a:p>
          <a:p>
            <a:pPr lvl="1"/>
            <a:r>
              <a:rPr lang="en-US" dirty="0"/>
              <a:t>24-48 hours for non-emergencies</a:t>
            </a:r>
          </a:p>
          <a:p>
            <a:r>
              <a:rPr lang="en-US" dirty="0"/>
              <a:t>Careful with cameras</a:t>
            </a:r>
          </a:p>
          <a:p>
            <a:r>
              <a:rPr lang="en-US" dirty="0"/>
              <a:t>Common spaces should be addressed in lease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5327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housing during a tenancy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Sexual Harassment</a:t>
            </a:r>
          </a:p>
          <a:p>
            <a:pPr lvl="1"/>
            <a:r>
              <a:rPr lang="en-US" dirty="0"/>
              <a:t>Quid pro quo/hostile environment</a:t>
            </a:r>
          </a:p>
          <a:p>
            <a:pPr lvl="1"/>
            <a:r>
              <a:rPr lang="en-US" dirty="0"/>
              <a:t>Landlord tenant</a:t>
            </a:r>
          </a:p>
          <a:p>
            <a:pPr lvl="1"/>
            <a:r>
              <a:rPr lang="en-US" dirty="0"/>
              <a:t>Tenant on tenant</a:t>
            </a:r>
          </a:p>
          <a:p>
            <a:pPr lvl="1"/>
            <a:r>
              <a:rPr lang="en-US" dirty="0"/>
              <a:t>Domestic violence</a:t>
            </a:r>
          </a:p>
          <a:p>
            <a:r>
              <a:rPr lang="en-US" dirty="0"/>
              <a:t>Reasonable Accommodations and Modifications</a:t>
            </a:r>
          </a:p>
          <a:p>
            <a:pPr lvl="1"/>
            <a:r>
              <a:rPr lang="en-US" dirty="0"/>
              <a:t>Be responsive (slide 51-56)</a:t>
            </a:r>
          </a:p>
          <a:p>
            <a:r>
              <a:rPr lang="en-US" dirty="0"/>
              <a:t>Source of Income (Mass. only)</a:t>
            </a:r>
          </a:p>
          <a:p>
            <a:pPr lvl="1"/>
            <a:r>
              <a:rPr lang="en-US" dirty="0"/>
              <a:t>Inspections</a:t>
            </a:r>
          </a:p>
          <a:p>
            <a:pPr lvl="1"/>
            <a:r>
              <a:rPr lang="en-US" dirty="0"/>
              <a:t>Recertification</a:t>
            </a:r>
          </a:p>
          <a:p>
            <a:pPr lvl="1"/>
            <a:r>
              <a:rPr lang="en-US" dirty="0"/>
              <a:t>Rent increases</a:t>
            </a:r>
          </a:p>
          <a:p>
            <a:r>
              <a:rPr lang="en-US" dirty="0"/>
              <a:t>Family Status – new family members</a:t>
            </a:r>
          </a:p>
        </p:txBody>
      </p:sp>
    </p:spTree>
    <p:extLst>
      <p:ext uri="{BB962C8B-B14F-4D97-AF65-F5344CB8AC3E}">
        <p14:creationId xmlns:p14="http://schemas.microsoft.com/office/powerpoint/2010/main" val="18599064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67400"/>
            <a:ext cx="85883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61995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Notice (minimum)</a:t>
            </a:r>
          </a:p>
          <a:p>
            <a:pPr lvl="1"/>
            <a:r>
              <a:rPr lang="en-US" dirty="0"/>
              <a:t>Defined in the lease or</a:t>
            </a:r>
          </a:p>
          <a:p>
            <a:pPr lvl="1"/>
            <a:r>
              <a:rPr lang="en-US" dirty="0"/>
              <a:t>30 days/full rental period (tenancy at will)</a:t>
            </a:r>
          </a:p>
          <a:p>
            <a:r>
              <a:rPr lang="en-US" dirty="0"/>
              <a:t>Reletting</a:t>
            </a:r>
          </a:p>
          <a:p>
            <a:pPr lvl="1"/>
            <a:r>
              <a:rPr lang="en-US" dirty="0"/>
              <a:t>Vacancy is an expense</a:t>
            </a:r>
          </a:p>
          <a:p>
            <a:pPr lvl="1"/>
            <a:r>
              <a:rPr lang="en-US" dirty="0"/>
              <a:t>A time pad is useful</a:t>
            </a:r>
          </a:p>
          <a:p>
            <a:pPr lvl="2"/>
            <a:r>
              <a:rPr lang="en-US" dirty="0"/>
              <a:t>Paint, make repairs</a:t>
            </a:r>
          </a:p>
          <a:p>
            <a:pPr lvl="2"/>
            <a:r>
              <a:rPr lang="en-US" dirty="0"/>
              <a:t>Particularly if landlord ends the tenancy</a:t>
            </a:r>
          </a:p>
          <a:p>
            <a:pPr lvl="1"/>
            <a:r>
              <a:rPr lang="en-US" dirty="0"/>
              <a:t>Extra time when client uses a subsidy (moving in and moving out)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2080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steps –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Complete a walk through with the tenant</a:t>
            </a:r>
          </a:p>
          <a:p>
            <a:pPr lvl="1"/>
            <a:r>
              <a:rPr lang="en-US" dirty="0"/>
              <a:t>Document </a:t>
            </a:r>
          </a:p>
          <a:p>
            <a:pPr lvl="1"/>
            <a:r>
              <a:rPr lang="en-US" dirty="0"/>
              <a:t>Discuss</a:t>
            </a:r>
          </a:p>
          <a:p>
            <a:pPr lvl="1"/>
            <a:r>
              <a:rPr lang="en-US" dirty="0"/>
              <a:t>Broom clean</a:t>
            </a:r>
          </a:p>
          <a:p>
            <a:r>
              <a:rPr lang="en-US" dirty="0"/>
              <a:t>Security deposits</a:t>
            </a:r>
          </a:p>
          <a:p>
            <a:pPr lvl="1"/>
            <a:r>
              <a:rPr lang="en-US" dirty="0"/>
              <a:t>It is not last month rent</a:t>
            </a:r>
          </a:p>
          <a:p>
            <a:pPr lvl="1"/>
            <a:r>
              <a:rPr lang="en-US" dirty="0"/>
              <a:t>Cannot withhold for normal wear and tear</a:t>
            </a:r>
          </a:p>
          <a:p>
            <a:pPr lvl="2"/>
            <a:r>
              <a:rPr lang="en-US" dirty="0"/>
              <a:t>Construe broadly</a:t>
            </a:r>
          </a:p>
          <a:p>
            <a:pPr lvl="1"/>
            <a:r>
              <a:rPr lang="en-US" dirty="0"/>
              <a:t>30 days to return</a:t>
            </a:r>
          </a:p>
        </p:txBody>
      </p:sp>
    </p:spTree>
    <p:extLst>
      <p:ext uri="{BB962C8B-B14F-4D97-AF65-F5344CB8AC3E}">
        <p14:creationId xmlns:p14="http://schemas.microsoft.com/office/powerpoint/2010/main" val="17447983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the tenant does not leave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self-help evictions</a:t>
            </a:r>
          </a:p>
          <a:p>
            <a:pPr lvl="1"/>
            <a:r>
              <a:rPr lang="en-US" dirty="0"/>
              <a:t>No lock-outs</a:t>
            </a:r>
          </a:p>
          <a:p>
            <a:pPr lvl="1"/>
            <a:r>
              <a:rPr lang="en-US" dirty="0"/>
              <a:t>No utility shut-offs</a:t>
            </a:r>
          </a:p>
          <a:p>
            <a:pPr lvl="1"/>
            <a:r>
              <a:rPr lang="en-US" dirty="0"/>
              <a:t>No stuff on the street</a:t>
            </a:r>
          </a:p>
          <a:p>
            <a:r>
              <a:rPr lang="en-US" dirty="0"/>
              <a:t>Only a court can tell a tenant to leave</a:t>
            </a:r>
          </a:p>
          <a:p>
            <a:r>
              <a:rPr lang="en-US" dirty="0"/>
              <a:t>The best time to negotiate is now</a:t>
            </a:r>
          </a:p>
          <a:p>
            <a:pPr lvl="1"/>
            <a:r>
              <a:rPr lang="en-US" dirty="0"/>
              <a:t>What is most important – time or money?</a:t>
            </a:r>
          </a:p>
          <a:p>
            <a:pPr lvl="1"/>
            <a:r>
              <a:rPr lang="en-US" dirty="0"/>
              <a:t>Is the tenant judgment proof?</a:t>
            </a:r>
          </a:p>
          <a:p>
            <a:pPr lvl="1"/>
            <a:r>
              <a:rPr lang="en-US" dirty="0"/>
              <a:t>What is cash for keys</a:t>
            </a:r>
          </a:p>
          <a:p>
            <a:r>
              <a:rPr lang="en-US" dirty="0"/>
              <a:t>Judicial action – Summary Process</a:t>
            </a:r>
          </a:p>
          <a:p>
            <a:pPr lvl="1"/>
            <a:r>
              <a:rPr lang="en-US" dirty="0"/>
              <a:t>Expensive for landlord, permanent record for tenant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0784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Reasons for eviction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Tenants on a lease (has end date, written)</a:t>
            </a:r>
          </a:p>
          <a:p>
            <a:pPr lvl="1"/>
            <a:r>
              <a:rPr lang="en-US" dirty="0"/>
              <a:t>Lease violation (where it says violation is grounds for eviction)</a:t>
            </a:r>
          </a:p>
          <a:p>
            <a:pPr lvl="1"/>
            <a:r>
              <a:rPr lang="en-US" dirty="0"/>
              <a:t>Non-payment</a:t>
            </a:r>
          </a:p>
          <a:p>
            <a:pPr lvl="1"/>
            <a:r>
              <a:rPr lang="en-US" dirty="0"/>
              <a:t>Apartment used for illegal purpose</a:t>
            </a:r>
          </a:p>
          <a:p>
            <a:r>
              <a:rPr lang="en-US" dirty="0"/>
              <a:t>Tenancy at will (month to month, written/oral)</a:t>
            </a:r>
          </a:p>
          <a:p>
            <a:pPr lvl="1"/>
            <a:r>
              <a:rPr lang="en-US" dirty="0"/>
              <a:t>No-fault eviction</a:t>
            </a:r>
          </a:p>
          <a:p>
            <a:pPr lvl="1"/>
            <a:r>
              <a:rPr lang="en-US" dirty="0"/>
              <a:t>Lease violation</a:t>
            </a:r>
          </a:p>
          <a:p>
            <a:pPr lvl="1"/>
            <a:r>
              <a:rPr lang="en-US" dirty="0"/>
              <a:t>Non-payment</a:t>
            </a:r>
          </a:p>
          <a:p>
            <a:pPr lvl="1"/>
            <a:r>
              <a:rPr lang="en-US" dirty="0"/>
              <a:t>Apartment used for illegal purpose</a:t>
            </a:r>
          </a:p>
          <a:p>
            <a:r>
              <a:rPr lang="en-US" dirty="0"/>
              <a:t>Tenants with a Subsidy</a:t>
            </a:r>
          </a:p>
          <a:p>
            <a:pPr lvl="1"/>
            <a:r>
              <a:rPr lang="en-US" dirty="0"/>
              <a:t>Good cause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31066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to eviction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Notice to quit (usually 14-30 days)</a:t>
            </a:r>
          </a:p>
          <a:p>
            <a:pPr lvl="1"/>
            <a:r>
              <a:rPr lang="en-US" dirty="0"/>
              <a:t>A letter from the housing provider to the tenant</a:t>
            </a:r>
          </a:p>
          <a:p>
            <a:r>
              <a:rPr lang="en-US" dirty="0"/>
              <a:t>Summons and Complaint (immediately after NTQ period)</a:t>
            </a:r>
          </a:p>
          <a:p>
            <a:pPr lvl="1"/>
            <a:r>
              <a:rPr lang="en-US" dirty="0"/>
              <a:t>Begins the judicial process (public record)</a:t>
            </a:r>
          </a:p>
          <a:p>
            <a:pPr lvl="1"/>
            <a:r>
              <a:rPr lang="en-US" dirty="0"/>
              <a:t>Provided to tenant, filed with court</a:t>
            </a:r>
          </a:p>
          <a:p>
            <a:r>
              <a:rPr lang="en-US" dirty="0"/>
              <a:t>Answer &amp; Discovery (Housing Ct. 3 days before Status Conference)</a:t>
            </a:r>
          </a:p>
          <a:p>
            <a:pPr lvl="1"/>
            <a:r>
              <a:rPr lang="en-US" dirty="0"/>
              <a:t>Tenant opportunity for written response</a:t>
            </a:r>
          </a:p>
          <a:p>
            <a:r>
              <a:rPr lang="en-US" dirty="0"/>
              <a:t>Status Conference (Housing Ct. 30-60 days after S&amp;C entered)</a:t>
            </a:r>
          </a:p>
          <a:p>
            <a:pPr lvl="1"/>
            <a:r>
              <a:rPr lang="en-US" dirty="0"/>
              <a:t>Road map and mediation</a:t>
            </a:r>
          </a:p>
          <a:p>
            <a:r>
              <a:rPr lang="en-US" dirty="0"/>
              <a:t>Trial (Housing Ct. 14+ days after status conference)</a:t>
            </a:r>
          </a:p>
          <a:p>
            <a:pPr lvl="1"/>
            <a:r>
              <a:rPr lang="en-US" dirty="0"/>
              <a:t>Judgment (1 day)</a:t>
            </a:r>
          </a:p>
          <a:p>
            <a:pPr lvl="1"/>
            <a:r>
              <a:rPr lang="en-US" dirty="0"/>
              <a:t>Appeal period (10 days)</a:t>
            </a:r>
          </a:p>
          <a:p>
            <a:r>
              <a:rPr lang="en-US" dirty="0"/>
              <a:t>Execution (2 days notice)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21963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Ending the tenancy – notice to quit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A notice to quit or notice of non-renewal</a:t>
            </a:r>
          </a:p>
          <a:p>
            <a:r>
              <a:rPr lang="en-US" dirty="0"/>
              <a:t>Written</a:t>
            </a:r>
          </a:p>
          <a:p>
            <a:r>
              <a:rPr lang="en-US" dirty="0"/>
              <a:t>Date certain (lease term or full rental period)</a:t>
            </a:r>
          </a:p>
          <a:p>
            <a:r>
              <a:rPr lang="en-US" dirty="0"/>
              <a:t>Reason</a:t>
            </a:r>
          </a:p>
          <a:p>
            <a:pPr lvl="1"/>
            <a:r>
              <a:rPr lang="en-US" dirty="0"/>
              <a:t>Lease term violation (specified in lease)</a:t>
            </a:r>
          </a:p>
          <a:p>
            <a:pPr lvl="1"/>
            <a:r>
              <a:rPr lang="en-US" dirty="0"/>
              <a:t>Non-payment</a:t>
            </a:r>
          </a:p>
          <a:p>
            <a:pPr lvl="1"/>
            <a:r>
              <a:rPr lang="en-US" dirty="0"/>
              <a:t>No-cause (tenancy at will)</a:t>
            </a:r>
          </a:p>
          <a:p>
            <a:pPr lvl="1"/>
            <a:r>
              <a:rPr lang="en-US" dirty="0"/>
              <a:t>Good cause (tenant with subsidy)</a:t>
            </a:r>
          </a:p>
          <a:p>
            <a:r>
              <a:rPr lang="en-US" dirty="0"/>
              <a:t>Use and Occupancy</a:t>
            </a:r>
          </a:p>
          <a:p>
            <a:r>
              <a:rPr lang="en-US" dirty="0"/>
              <a:t>Right to Cure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64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Fair Housing Program for housing providers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dirty="0"/>
              <a:t>Why contact the CTI fair housing program?</a:t>
            </a:r>
          </a:p>
          <a:p>
            <a:r>
              <a:rPr lang="en-US" dirty="0"/>
              <a:t>Housing providers want to get it right</a:t>
            </a:r>
          </a:p>
          <a:p>
            <a:pPr lvl="1"/>
            <a:r>
              <a:rPr lang="en-US" dirty="0"/>
              <a:t>Learn about the law</a:t>
            </a:r>
          </a:p>
          <a:p>
            <a:pPr lvl="1"/>
            <a:r>
              <a:rPr lang="en-US" dirty="0"/>
              <a:t>Learn about best practices</a:t>
            </a:r>
          </a:p>
          <a:p>
            <a:pPr lvl="1"/>
            <a:r>
              <a:rPr lang="en-US" dirty="0"/>
              <a:t>Have happier tenants</a:t>
            </a:r>
          </a:p>
          <a:p>
            <a:pPr lvl="1"/>
            <a:r>
              <a:rPr lang="en-US" dirty="0"/>
              <a:t>Get help with specific issues or concerns</a:t>
            </a:r>
          </a:p>
          <a:p>
            <a:r>
              <a:rPr lang="en-US" dirty="0"/>
              <a:t>Reduce liability</a:t>
            </a:r>
          </a:p>
          <a:p>
            <a:pPr lvl="1"/>
            <a:r>
              <a:rPr lang="en-US" dirty="0"/>
              <a:t>Knowing the law reduces liability</a:t>
            </a:r>
          </a:p>
          <a:p>
            <a:pPr lvl="1"/>
            <a:r>
              <a:rPr lang="en-US" dirty="0"/>
              <a:t>Following the law reduces liability</a:t>
            </a:r>
          </a:p>
          <a:p>
            <a:pPr lvl="1"/>
            <a:r>
              <a:rPr lang="en-US" dirty="0"/>
              <a:t>Honest and best efforts reduces liability and generates goodwill</a:t>
            </a:r>
          </a:p>
          <a:p>
            <a:r>
              <a:rPr lang="en-US" dirty="0"/>
              <a:t>Receive information on trainings, educational materials, and resources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91868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Non-payment and 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RAFT – Rental Assistance for Families in Transition</a:t>
            </a:r>
          </a:p>
          <a:p>
            <a:r>
              <a:rPr lang="en-US" dirty="0"/>
              <a:t>Benefit – up to $7,000 in 12 month period</a:t>
            </a:r>
          </a:p>
          <a:p>
            <a:r>
              <a:rPr lang="en-US" dirty="0"/>
              <a:t>Must save a tenancy</a:t>
            </a:r>
          </a:p>
          <a:p>
            <a:pPr lvl="1"/>
            <a:r>
              <a:rPr lang="en-US" dirty="0"/>
              <a:t>Notice to quit</a:t>
            </a:r>
          </a:p>
          <a:p>
            <a:pPr lvl="1"/>
            <a:r>
              <a:rPr lang="en-US" dirty="0"/>
              <a:t>Payment plan for arrears in excess of $7,000</a:t>
            </a:r>
          </a:p>
          <a:p>
            <a:r>
              <a:rPr lang="en-US" dirty="0"/>
              <a:t>Source of Income protections</a:t>
            </a:r>
          </a:p>
          <a:p>
            <a:r>
              <a:rPr lang="en-US" dirty="0"/>
              <a:t>Landlord administrative tasks</a:t>
            </a:r>
          </a:p>
          <a:p>
            <a:r>
              <a:rPr lang="en-US" dirty="0"/>
              <a:t>Tip – if client applies for RAFT, confirm eligibility before filing a summons and complaint</a:t>
            </a:r>
          </a:p>
          <a:p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941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8C1-3821-4A74-B011-DDCC020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housing and 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D408-0585-469C-A49C-DC959E6A1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Retaliatory terminations happen</a:t>
            </a:r>
          </a:p>
          <a:p>
            <a:r>
              <a:rPr lang="en-US" dirty="0"/>
              <a:t>After requesting a reasonable accommodation</a:t>
            </a:r>
          </a:p>
          <a:p>
            <a:r>
              <a:rPr lang="en-US" dirty="0"/>
              <a:t>After domestic violence disruptions</a:t>
            </a:r>
          </a:p>
          <a:p>
            <a:r>
              <a:rPr lang="en-US" dirty="0"/>
              <a:t>After reporting or refusing sexual advances</a:t>
            </a:r>
          </a:p>
          <a:p>
            <a:r>
              <a:rPr lang="en-US" dirty="0"/>
              <a:t>When children are born</a:t>
            </a:r>
          </a:p>
          <a:p>
            <a:r>
              <a:rPr lang="en-US" dirty="0"/>
              <a:t>Refusal to accept RAFT</a:t>
            </a:r>
          </a:p>
          <a:p>
            <a:r>
              <a:rPr lang="en-US" dirty="0"/>
              <a:t>Failed Sec. 8 inspection</a:t>
            </a:r>
          </a:p>
          <a:p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8543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classes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67400"/>
            <a:ext cx="85883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2571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Race, Color, national origin, and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Race, Color, National Origin, and Religious discrimination affect many people.</a:t>
            </a:r>
          </a:p>
          <a:p>
            <a:r>
              <a:rPr lang="en-US" dirty="0"/>
              <a:t>The Fair Housing Act was passed in 1968 in reaction to systemic and pervasive race discrimination in housing.</a:t>
            </a:r>
          </a:p>
          <a:p>
            <a:r>
              <a:rPr lang="en-US" dirty="0"/>
              <a:t>Institutional race discrimination in housing has taken many forms:</a:t>
            </a:r>
          </a:p>
          <a:p>
            <a:pPr lvl="1"/>
            <a:r>
              <a:rPr lang="en-US" dirty="0"/>
              <a:t>racial zoning codes;</a:t>
            </a:r>
          </a:p>
          <a:p>
            <a:pPr lvl="1"/>
            <a:r>
              <a:rPr lang="en-US" dirty="0"/>
              <a:t>Restrictive covenants;</a:t>
            </a:r>
          </a:p>
          <a:p>
            <a:pPr lvl="1"/>
            <a:r>
              <a:rPr lang="en-US" dirty="0"/>
              <a:t>Single family zoning;</a:t>
            </a:r>
          </a:p>
          <a:p>
            <a:pPr lvl="1"/>
            <a:r>
              <a:rPr lang="en-US" dirty="0"/>
              <a:t>Discriminatory lending/mortgage practices/governmental policies’</a:t>
            </a:r>
          </a:p>
          <a:p>
            <a:pPr lvl="2"/>
            <a:r>
              <a:rPr lang="en-US" dirty="0"/>
              <a:t>Redlining;</a:t>
            </a:r>
          </a:p>
          <a:p>
            <a:pPr lvl="2"/>
            <a:r>
              <a:rPr lang="en-US" dirty="0"/>
              <a:t>Steering; and</a:t>
            </a:r>
          </a:p>
          <a:p>
            <a:pPr lvl="2"/>
            <a:r>
              <a:rPr lang="en-US" dirty="0"/>
              <a:t>Appraisal bias.</a:t>
            </a:r>
          </a:p>
          <a:p>
            <a:r>
              <a:rPr lang="en-US" dirty="0"/>
              <a:t>Zoning and governmental resource distribution remain critical Fair Housing issues.</a:t>
            </a:r>
          </a:p>
          <a:p>
            <a:pPr lvl="1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33124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Race, Color, national origin, and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Refusal to rent or sell, otherwise make unavailable, statements</a:t>
            </a:r>
          </a:p>
          <a:p>
            <a:pPr lvl="1"/>
            <a:r>
              <a:rPr lang="en-US" dirty="0"/>
              <a:t>Denial of rental housing, refusing applications (only English speakers)</a:t>
            </a:r>
          </a:p>
          <a:p>
            <a:pPr lvl="1"/>
            <a:r>
              <a:rPr lang="en-US" dirty="0"/>
              <a:t>Discriminatory statements (“not right for you”)</a:t>
            </a:r>
          </a:p>
          <a:p>
            <a:pPr lvl="1"/>
            <a:r>
              <a:rPr lang="en-US" dirty="0"/>
              <a:t>Different standards or treatment when evaluation applicants</a:t>
            </a:r>
          </a:p>
          <a:p>
            <a:r>
              <a:rPr lang="en-US" dirty="0"/>
              <a:t>Discriminatory terms and conditions</a:t>
            </a:r>
          </a:p>
          <a:p>
            <a:pPr lvl="1"/>
            <a:r>
              <a:rPr lang="en-US" dirty="0"/>
              <a:t>Different rental and sale prices</a:t>
            </a:r>
          </a:p>
          <a:p>
            <a:pPr lvl="1"/>
            <a:r>
              <a:rPr lang="en-US" dirty="0"/>
              <a:t>Different implementation of practices (religious decorations)</a:t>
            </a:r>
          </a:p>
          <a:p>
            <a:pPr lvl="1"/>
            <a:r>
              <a:rPr lang="en-US" dirty="0"/>
              <a:t>Different benefits of quality or service (not doing repairs or as quickly)</a:t>
            </a:r>
          </a:p>
          <a:p>
            <a:r>
              <a:rPr lang="en-US" dirty="0"/>
              <a:t>Threats, Coercion, abuse</a:t>
            </a:r>
          </a:p>
          <a:p>
            <a:pPr lvl="1"/>
            <a:r>
              <a:rPr lang="en-US" dirty="0"/>
              <a:t>Threats of eviction, reporting to ICE</a:t>
            </a:r>
          </a:p>
          <a:p>
            <a:r>
              <a:rPr lang="en-US" dirty="0"/>
              <a:t>Disparate impact</a:t>
            </a:r>
          </a:p>
          <a:p>
            <a:pPr lvl="1"/>
            <a:r>
              <a:rPr lang="en-US" dirty="0"/>
              <a:t>Certain use of criminal records</a:t>
            </a:r>
          </a:p>
          <a:p>
            <a:pPr lvl="1"/>
            <a:r>
              <a:rPr lang="en-US" dirty="0"/>
              <a:t>Certain rental or credit history requirements</a:t>
            </a:r>
          </a:p>
          <a:p>
            <a:pPr lvl="1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40435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Race, Color, national origin, and religion</a:t>
            </a:r>
            <a:br>
              <a:rPr lang="en-US" dirty="0"/>
            </a:br>
            <a:r>
              <a:rPr lang="en-US" dirty="0"/>
              <a:t>Best Practices – Disparate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Reduce the opportunity to discriminate</a:t>
            </a:r>
          </a:p>
          <a:p>
            <a:r>
              <a:rPr lang="en-US" dirty="0"/>
              <a:t>Don’t ask:</a:t>
            </a:r>
          </a:p>
          <a:p>
            <a:pPr lvl="1"/>
            <a:r>
              <a:rPr lang="en-US" dirty="0"/>
              <a:t>Where are you from, what is your religion</a:t>
            </a:r>
          </a:p>
          <a:p>
            <a:r>
              <a:rPr lang="en-US" dirty="0"/>
              <a:t>Define what you want in a tenant on neutral terms</a:t>
            </a:r>
          </a:p>
          <a:p>
            <a:pPr lvl="1"/>
            <a:r>
              <a:rPr lang="en-US" dirty="0"/>
              <a:t>Evaluate only those terms</a:t>
            </a:r>
          </a:p>
          <a:p>
            <a:pPr lvl="1"/>
            <a:r>
              <a:rPr lang="en-US" dirty="0"/>
              <a:t>Large housing providers can set application policies and procedures</a:t>
            </a:r>
          </a:p>
          <a:p>
            <a:pPr lvl="1"/>
            <a:r>
              <a:rPr lang="en-US" dirty="0"/>
              <a:t>Small housing providers can make a checklist (examples, arrives on time, follows-up, organized)</a:t>
            </a:r>
          </a:p>
          <a:p>
            <a:r>
              <a:rPr lang="en-US" dirty="0"/>
              <a:t>Give every tenant the same process</a:t>
            </a:r>
          </a:p>
          <a:p>
            <a:pPr lvl="1"/>
            <a:r>
              <a:rPr lang="en-US" dirty="0"/>
              <a:t>If you run an eviction history for one client, do so for each</a:t>
            </a:r>
          </a:p>
          <a:p>
            <a:r>
              <a:rPr lang="en-US" dirty="0"/>
              <a:t>Apply the same criteria</a:t>
            </a:r>
          </a:p>
          <a:p>
            <a:pPr lvl="1"/>
            <a:r>
              <a:rPr lang="en-US" dirty="0"/>
              <a:t>If you require a credit check, decide what you will accept first, and be consistent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10246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Race, Color, national origin, and religion</a:t>
            </a:r>
            <a:br>
              <a:rPr lang="en-US" dirty="0"/>
            </a:br>
            <a:r>
              <a:rPr lang="en-US" dirty="0"/>
              <a:t>Best Practices – disparate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Disparate Impact – common areas of concern in leasing</a:t>
            </a:r>
          </a:p>
          <a:p>
            <a:pPr lvl="1"/>
            <a:r>
              <a:rPr lang="en-US" dirty="0"/>
              <a:t>Criminal records, eviction history, credit or rental history</a:t>
            </a:r>
          </a:p>
          <a:p>
            <a:r>
              <a:rPr lang="en-US" dirty="0"/>
              <a:t>Reduce the chance of a policy or practice having a disparate impact</a:t>
            </a:r>
          </a:p>
          <a:p>
            <a:pPr lvl="1"/>
            <a:r>
              <a:rPr lang="en-US" dirty="0"/>
              <a:t>Avoid blanket policies or overinclusive policies</a:t>
            </a:r>
          </a:p>
          <a:p>
            <a:pPr lvl="1"/>
            <a:r>
              <a:rPr lang="en-US" dirty="0"/>
              <a:t>Tailor the policy to a very specific need</a:t>
            </a:r>
          </a:p>
          <a:p>
            <a:pPr lvl="1"/>
            <a:r>
              <a:rPr lang="en-US" dirty="0"/>
              <a:t>Use an individualized assessment only if necessary</a:t>
            </a:r>
          </a:p>
          <a:p>
            <a:r>
              <a:rPr lang="en-US" dirty="0"/>
              <a:t>Applied to criminal records</a:t>
            </a:r>
          </a:p>
          <a:p>
            <a:pPr lvl="1"/>
            <a:r>
              <a:rPr lang="en-US" dirty="0"/>
              <a:t>Use other screens – ask about background</a:t>
            </a:r>
          </a:p>
          <a:p>
            <a:pPr lvl="1"/>
            <a:r>
              <a:rPr lang="en-US" dirty="0"/>
              <a:t>Only consider recent safety, fraud, or property damage (narrow purpose)</a:t>
            </a:r>
          </a:p>
          <a:p>
            <a:pPr lvl="1"/>
            <a:r>
              <a:rPr lang="en-US" dirty="0"/>
              <a:t>Individualized assessment, only when necessary (applied consistently)</a:t>
            </a:r>
          </a:p>
          <a:p>
            <a:pPr lvl="2"/>
            <a:r>
              <a:rPr lang="en-US" dirty="0"/>
              <a:t>How recent, how old, intervening circumstances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2829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Family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Family status discrimination affects many families</a:t>
            </a:r>
          </a:p>
          <a:p>
            <a:pPr lvl="1"/>
            <a:r>
              <a:rPr lang="en-US" dirty="0"/>
              <a:t>Families with young children</a:t>
            </a:r>
          </a:p>
          <a:p>
            <a:pPr lvl="1"/>
            <a:r>
              <a:rPr lang="en-US" dirty="0"/>
              <a:t>Single parents (in Massachusetts)</a:t>
            </a:r>
          </a:p>
          <a:p>
            <a:pPr lvl="1"/>
            <a:r>
              <a:rPr lang="en-US" dirty="0"/>
              <a:t>Marital Status (in Massachusetts)</a:t>
            </a:r>
          </a:p>
          <a:p>
            <a:r>
              <a:rPr lang="en-US" dirty="0"/>
              <a:t>Common forms of family status discrimination</a:t>
            </a:r>
          </a:p>
          <a:p>
            <a:pPr lvl="1"/>
            <a:r>
              <a:rPr lang="en-US" dirty="0"/>
              <a:t>Noise Concerns</a:t>
            </a:r>
          </a:p>
          <a:p>
            <a:pPr lvl="2"/>
            <a:r>
              <a:rPr lang="en-US" dirty="0"/>
              <a:t>Refusal to rent, or limited offerings because of noise concerns (first floor only)</a:t>
            </a:r>
          </a:p>
          <a:p>
            <a:pPr lvl="2"/>
            <a:r>
              <a:rPr lang="en-US" dirty="0"/>
              <a:t>Different warnings or termination because of noise</a:t>
            </a:r>
          </a:p>
          <a:p>
            <a:pPr lvl="1"/>
            <a:r>
              <a:rPr lang="en-US" dirty="0"/>
              <a:t>Occupancy standards (place not big enough)</a:t>
            </a:r>
          </a:p>
          <a:p>
            <a:pPr lvl="1"/>
            <a:r>
              <a:rPr lang="en-US" dirty="0"/>
              <a:t>Lead laws</a:t>
            </a:r>
          </a:p>
          <a:p>
            <a:pPr lvl="2"/>
            <a:r>
              <a:rPr lang="en-US" dirty="0"/>
              <a:t>State law requires removal of lead in all dwellings build prior to 1978 where children under six live.</a:t>
            </a:r>
          </a:p>
          <a:p>
            <a:pPr lvl="2"/>
            <a:r>
              <a:rPr lang="en-US" dirty="0"/>
              <a:t>Presence of lead, or concern of lead is not a basis to deny a family with young children.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5875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Family Status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Rental applications and rental process</a:t>
            </a:r>
          </a:p>
          <a:p>
            <a:pPr lvl="1"/>
            <a:r>
              <a:rPr lang="en-US" dirty="0"/>
              <a:t>Do not ask if the prospective tenant has children, definitely do not ask their ages. (initially).</a:t>
            </a:r>
          </a:p>
          <a:p>
            <a:pPr lvl="1"/>
            <a:r>
              <a:rPr lang="en-US" dirty="0"/>
              <a:t>Do not deny an application because you would need a lead test or remediation (it is a one time cost of doing business).</a:t>
            </a:r>
          </a:p>
          <a:p>
            <a:pPr lvl="1"/>
            <a:r>
              <a:rPr lang="en-US" dirty="0"/>
              <a:t>Do not limit housing options available to families with children.</a:t>
            </a:r>
          </a:p>
          <a:p>
            <a:pPr lvl="1"/>
            <a:r>
              <a:rPr lang="en-US" dirty="0"/>
              <a:t>Do not ask about marital status. (Mass.).</a:t>
            </a:r>
          </a:p>
          <a:p>
            <a:pPr lvl="1"/>
            <a:r>
              <a:rPr lang="en-US" dirty="0"/>
              <a:t>Young children exception: 3 family or fewer rental where one tenant is elderly/infirm and children would be a hardship; and temporary rental of primary residence.</a:t>
            </a:r>
          </a:p>
          <a:p>
            <a:r>
              <a:rPr lang="en-US" dirty="0"/>
              <a:t>Terms of tenancy and enforcing the lease</a:t>
            </a:r>
          </a:p>
          <a:p>
            <a:pPr lvl="1"/>
            <a:r>
              <a:rPr lang="en-US" dirty="0"/>
              <a:t>Treat all noise or noise complaints the same, regardless of age.</a:t>
            </a:r>
          </a:p>
          <a:p>
            <a:pPr lvl="1"/>
            <a:r>
              <a:rPr lang="en-US" dirty="0"/>
              <a:t>No additional or higher rent/deposits for wear and tear concerns.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51407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 of income discrimination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Source of income discrimination is prohibited under state law in all dwellings – no exceptions</a:t>
            </a:r>
          </a:p>
          <a:p>
            <a:r>
              <a:rPr lang="en-US" dirty="0"/>
              <a:t>SOI discrimination is treating a tenant unequally because they receive a government subsidy</a:t>
            </a:r>
          </a:p>
          <a:p>
            <a:pPr lvl="1"/>
            <a:r>
              <a:rPr lang="en-US" dirty="0"/>
              <a:t>Housing subsidy (section8/MRVP); RAFT</a:t>
            </a:r>
          </a:p>
          <a:p>
            <a:pPr lvl="1"/>
            <a:r>
              <a:rPr lang="en-US" dirty="0"/>
              <a:t>Social security or other assistance</a:t>
            </a:r>
          </a:p>
          <a:p>
            <a:r>
              <a:rPr lang="en-US" dirty="0"/>
              <a:t>SOI discrimination includes refusal to rent, different terms and conditions, or different preferences</a:t>
            </a:r>
          </a:p>
          <a:p>
            <a:pPr lvl="1"/>
            <a:r>
              <a:rPr lang="en-US" dirty="0"/>
              <a:t>Examples: “Sec. 8 need not apply” or “want a hard working tenant”</a:t>
            </a:r>
          </a:p>
          <a:p>
            <a:r>
              <a:rPr lang="en-US" dirty="0"/>
              <a:t>SOI discrimination includes refusal to participate in a type of program or a part of a program</a:t>
            </a:r>
          </a:p>
          <a:p>
            <a:pPr lvl="1"/>
            <a:r>
              <a:rPr lang="en-US" dirty="0"/>
              <a:t>Examples: unreasonable delay with paperwork; refusing inspection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014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housing basics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67400"/>
            <a:ext cx="85883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513525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Source of income discrimination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Rental applications</a:t>
            </a:r>
          </a:p>
          <a:p>
            <a:pPr lvl="1"/>
            <a:r>
              <a:rPr lang="en-US" dirty="0"/>
              <a:t>Do not ask about housing subsidies until you have made a decision on whether you will rent to a tenant</a:t>
            </a:r>
          </a:p>
          <a:p>
            <a:pPr lvl="1"/>
            <a:r>
              <a:rPr lang="en-US" dirty="0"/>
              <a:t>SOI is only relevant to determining if a tenant can afford the rent, not how they can afford it</a:t>
            </a:r>
          </a:p>
          <a:p>
            <a:pPr lvl="1"/>
            <a:r>
              <a:rPr lang="en-US" dirty="0"/>
              <a:t>There is more paperwork – yes, housing providers have to do it, it is a cost of doing business just like painting or lead abatement</a:t>
            </a:r>
          </a:p>
          <a:p>
            <a:r>
              <a:rPr lang="en-US" dirty="0"/>
              <a:t>During the tenancy</a:t>
            </a:r>
          </a:p>
          <a:p>
            <a:pPr lvl="1"/>
            <a:r>
              <a:rPr lang="en-US" dirty="0"/>
              <a:t>Comply with inspections, make timely repairs</a:t>
            </a:r>
          </a:p>
          <a:p>
            <a:pPr lvl="1"/>
            <a:r>
              <a:rPr lang="en-US" dirty="0"/>
              <a:t>Retaliation/termination based on SIO is real</a:t>
            </a:r>
          </a:p>
          <a:p>
            <a:pPr lvl="1"/>
            <a:r>
              <a:rPr lang="en-US" dirty="0"/>
              <a:t>Understand the HAP contract, there are additional tenant protections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68480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Disability Discrimination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is protected:</a:t>
            </a:r>
          </a:p>
          <a:p>
            <a:pPr lvl="1"/>
            <a:r>
              <a:rPr lang="en-US" b="1" dirty="0"/>
              <a:t>Has a physical or mental impairment that substantially limits a major life activity </a:t>
            </a:r>
            <a:r>
              <a:rPr lang="en-US" dirty="0"/>
              <a:t>(major life activity is broadly defined);</a:t>
            </a:r>
          </a:p>
          <a:p>
            <a:pPr lvl="1"/>
            <a:r>
              <a:rPr lang="en-US" dirty="0"/>
              <a:t>Has a history of having such an impairment; and</a:t>
            </a:r>
          </a:p>
          <a:p>
            <a:pPr lvl="1"/>
            <a:r>
              <a:rPr lang="en-US" dirty="0"/>
              <a:t>Is regarded as having such an impairment.</a:t>
            </a:r>
          </a:p>
          <a:p>
            <a:r>
              <a:rPr lang="en-US" dirty="0"/>
              <a:t>What protections are available:</a:t>
            </a:r>
          </a:p>
          <a:p>
            <a:pPr lvl="1"/>
            <a:r>
              <a:rPr lang="en-US" dirty="0"/>
              <a:t>Same protections as all other protected classes under the FHA; and</a:t>
            </a:r>
          </a:p>
          <a:p>
            <a:pPr lvl="1"/>
            <a:r>
              <a:rPr lang="en-US" dirty="0"/>
              <a:t>The right to a reasonable accommodation or modification</a:t>
            </a:r>
          </a:p>
          <a:p>
            <a:r>
              <a:rPr lang="en-US" dirty="0"/>
              <a:t>Common examples of disability discrimination:</a:t>
            </a:r>
          </a:p>
          <a:p>
            <a:pPr lvl="1"/>
            <a:r>
              <a:rPr lang="en-US" dirty="0"/>
              <a:t>Refusing assistance animals because pets are not allowed</a:t>
            </a:r>
          </a:p>
          <a:p>
            <a:pPr lvl="1"/>
            <a:r>
              <a:rPr lang="en-US" dirty="0"/>
              <a:t>Not making an accommodation to a parking policy</a:t>
            </a:r>
          </a:p>
          <a:p>
            <a:pPr marL="411480" lvl="1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93575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Disability Discrimination</a:t>
            </a:r>
            <a:br>
              <a:rPr lang="en-US" dirty="0"/>
            </a:br>
            <a:r>
              <a:rPr lang="en-US" dirty="0"/>
              <a:t>Reasonable Accommodations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reasonable accommodation is a change in a rule, policy, procedure, or service to afford an equal opportunity to use and enjoy a dwelling.</a:t>
            </a:r>
          </a:p>
          <a:p>
            <a:r>
              <a:rPr lang="en-US" dirty="0"/>
              <a:t>An accommodation is reasonable when:</a:t>
            </a:r>
          </a:p>
          <a:p>
            <a:pPr lvl="1"/>
            <a:r>
              <a:rPr lang="en-US" dirty="0"/>
              <a:t>The person has a disability</a:t>
            </a:r>
          </a:p>
          <a:p>
            <a:pPr lvl="1"/>
            <a:r>
              <a:rPr lang="en-US" dirty="0"/>
              <a:t>There is a nexus or connection between the request and impairment</a:t>
            </a:r>
          </a:p>
          <a:p>
            <a:pPr lvl="1"/>
            <a:r>
              <a:rPr lang="en-US" dirty="0"/>
              <a:t>Then the request is reasonable unless it imposes:</a:t>
            </a:r>
          </a:p>
          <a:p>
            <a:pPr lvl="2"/>
            <a:r>
              <a:rPr lang="en-US" dirty="0"/>
              <a:t>An undue administrative or financial burden (based on housing provider facts);</a:t>
            </a:r>
          </a:p>
          <a:p>
            <a:pPr lvl="2"/>
            <a:r>
              <a:rPr lang="en-US" dirty="0"/>
              <a:t>A fundamental alteration to the service provided; and</a:t>
            </a:r>
          </a:p>
          <a:p>
            <a:pPr lvl="2"/>
            <a:r>
              <a:rPr lang="en-US" dirty="0"/>
              <a:t>Direct threats – but must be demonstrated by individual assessment, not a perceived concern or stereotype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2287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Disability Discrimination</a:t>
            </a:r>
            <a:br>
              <a:rPr lang="en-US" dirty="0"/>
            </a:br>
            <a:r>
              <a:rPr lang="en-US" dirty="0"/>
              <a:t>Reasonable Accommodations</a:t>
            </a:r>
            <a:br>
              <a:rPr lang="en-US" dirty="0"/>
            </a:br>
            <a:r>
              <a:rPr lang="en-US" dirty="0"/>
              <a:t>the process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Housing providers bear the cost of reasonable accommodations</a:t>
            </a:r>
          </a:p>
          <a:p>
            <a:r>
              <a:rPr lang="en-US" dirty="0"/>
              <a:t>The reasonable accommodation process is interactive</a:t>
            </a:r>
          </a:p>
          <a:p>
            <a:r>
              <a:rPr lang="en-US" dirty="0"/>
              <a:t>Initial step – a request is made </a:t>
            </a:r>
          </a:p>
          <a:p>
            <a:pPr lvl="1"/>
            <a:r>
              <a:rPr lang="en-US" dirty="0"/>
              <a:t>Written or oral</a:t>
            </a:r>
          </a:p>
          <a:p>
            <a:pPr lvl="1"/>
            <a:r>
              <a:rPr lang="en-US" dirty="0"/>
              <a:t>No special forms, no special words</a:t>
            </a:r>
          </a:p>
          <a:p>
            <a:r>
              <a:rPr lang="en-US" dirty="0"/>
              <a:t>Housing providers must work with the tenant to find an appropriate accommodation</a:t>
            </a:r>
          </a:p>
          <a:p>
            <a:pPr lvl="1"/>
            <a:r>
              <a:rPr lang="en-US" dirty="0"/>
              <a:t>May inquire about effects of impairment</a:t>
            </a:r>
          </a:p>
          <a:p>
            <a:pPr lvl="1"/>
            <a:r>
              <a:rPr lang="en-US" dirty="0"/>
              <a:t>May inquire about how the accommodation would help</a:t>
            </a:r>
          </a:p>
          <a:p>
            <a:pPr lvl="1"/>
            <a:r>
              <a:rPr lang="en-US" dirty="0"/>
              <a:t>Can offer other accommodations if request unreasonable</a:t>
            </a:r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145409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Disability Discrimination</a:t>
            </a:r>
            <a:br>
              <a:rPr lang="en-US" dirty="0"/>
            </a:br>
            <a:r>
              <a:rPr lang="en-US" dirty="0"/>
              <a:t>Reasonable Accommodations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tenant request is received</a:t>
            </a:r>
          </a:p>
          <a:p>
            <a:pPr lvl="1"/>
            <a:r>
              <a:rPr lang="en-US" dirty="0"/>
              <a:t>Large housing providers should have a policy</a:t>
            </a:r>
          </a:p>
          <a:p>
            <a:pPr lvl="1"/>
            <a:r>
              <a:rPr lang="en-US" dirty="0"/>
              <a:t>Oral and written requests of any form should be accepted</a:t>
            </a:r>
          </a:p>
          <a:p>
            <a:r>
              <a:rPr lang="en-US" dirty="0"/>
              <a:t>The interactive process</a:t>
            </a:r>
          </a:p>
          <a:p>
            <a:pPr lvl="1"/>
            <a:r>
              <a:rPr lang="en-US" dirty="0"/>
              <a:t>Unreasonable delays/non-responsive = denial</a:t>
            </a:r>
          </a:p>
          <a:p>
            <a:pPr lvl="1"/>
            <a:r>
              <a:rPr lang="en-US" dirty="0"/>
              <a:t>Inquire only when impairment or connection is not obvious</a:t>
            </a:r>
          </a:p>
          <a:p>
            <a:pPr lvl="1"/>
            <a:r>
              <a:rPr lang="en-US" dirty="0"/>
              <a:t>You can ask for supporting documentation when need is not apparent – doctors letters or medical records cannot be required</a:t>
            </a:r>
          </a:p>
          <a:p>
            <a:r>
              <a:rPr lang="en-US" dirty="0"/>
              <a:t>Denying a request </a:t>
            </a:r>
          </a:p>
          <a:p>
            <a:pPr lvl="1"/>
            <a:r>
              <a:rPr lang="en-US" dirty="0"/>
              <a:t>Remain engaged, offer another accommodation if appropriate</a:t>
            </a:r>
          </a:p>
          <a:p>
            <a:pPr lvl="1"/>
            <a:r>
              <a:rPr lang="en-US" dirty="0"/>
              <a:t>Defenses are housing provider specific, large providers can endure greater burdens</a:t>
            </a:r>
          </a:p>
          <a:p>
            <a:pPr lvl="1"/>
            <a:r>
              <a:rPr lang="en-US" dirty="0"/>
              <a:t>Direct threats – individualized assessment, consider ameliorative effects of an accommodation</a:t>
            </a:r>
          </a:p>
          <a:p>
            <a:r>
              <a:rPr lang="en-US" dirty="0"/>
              <a:t>Takeaway – try hard to get it right – it shows and creates goodwill</a:t>
            </a:r>
          </a:p>
          <a:p>
            <a:r>
              <a:rPr lang="en-US" dirty="0"/>
              <a:t>Takeaway – granting the requested accommodation is the gold standard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6872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Disability Discrimination</a:t>
            </a:r>
            <a:br>
              <a:rPr lang="en-US" dirty="0"/>
            </a:br>
            <a:r>
              <a:rPr lang="en-US" dirty="0"/>
              <a:t>Reasonable modifications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reasonable modification is a physical change to the dwelling to allow full enjoyment</a:t>
            </a:r>
          </a:p>
          <a:p>
            <a:r>
              <a:rPr lang="en-US" dirty="0"/>
              <a:t>Housing providers must allow reasonable modifications</a:t>
            </a:r>
          </a:p>
          <a:p>
            <a:r>
              <a:rPr lang="en-US" dirty="0"/>
              <a:t>who pays?</a:t>
            </a:r>
          </a:p>
          <a:p>
            <a:pPr lvl="1"/>
            <a:r>
              <a:rPr lang="en-US" dirty="0"/>
              <a:t>Public housing – housing provider pays</a:t>
            </a:r>
          </a:p>
          <a:p>
            <a:pPr lvl="1"/>
            <a:r>
              <a:rPr lang="en-US" dirty="0"/>
              <a:t>Private housing with 10+ units – housing provider pays</a:t>
            </a:r>
          </a:p>
          <a:p>
            <a:pPr lvl="1"/>
            <a:r>
              <a:rPr lang="en-US" dirty="0"/>
              <a:t>Private housing with &lt;10 units – tenant pays</a:t>
            </a:r>
          </a:p>
          <a:p>
            <a:r>
              <a:rPr lang="en-US" dirty="0"/>
              <a:t>Returning the dwelling to original condition - end of tenancy</a:t>
            </a:r>
          </a:p>
          <a:p>
            <a:pPr lvl="1"/>
            <a:r>
              <a:rPr lang="en-US" dirty="0"/>
              <a:t>Cost to tenant, but only when the change is necessary for future use </a:t>
            </a:r>
          </a:p>
          <a:p>
            <a:pPr lvl="2"/>
            <a:r>
              <a:rPr lang="en-US" dirty="0"/>
              <a:t>Example – if a doorway needed to be widened, do not return it to narrow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96699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Disability Discrimination</a:t>
            </a:r>
            <a:br>
              <a:rPr lang="en-US" dirty="0"/>
            </a:br>
            <a:r>
              <a:rPr lang="en-US" dirty="0"/>
              <a:t>Reasonable modifications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Reasonable modifications are similar to reasonable accommodations</a:t>
            </a:r>
          </a:p>
          <a:p>
            <a:r>
              <a:rPr lang="en-US" dirty="0"/>
              <a:t>Have a process to receive requests</a:t>
            </a:r>
          </a:p>
          <a:p>
            <a:r>
              <a:rPr lang="en-US" dirty="0"/>
              <a:t>Use an interactive process</a:t>
            </a:r>
          </a:p>
          <a:p>
            <a:pPr lvl="1"/>
            <a:r>
              <a:rPr lang="en-US" dirty="0"/>
              <a:t>Tenants have a right to an effective modification, and the modification of their choice.  In common areas, housing provider may offer more expensive modification if assuming the additional cost.</a:t>
            </a:r>
          </a:p>
          <a:p>
            <a:pPr lvl="1"/>
            <a:r>
              <a:rPr lang="en-US" dirty="0"/>
              <a:t>No unreasonable delays.</a:t>
            </a:r>
          </a:p>
          <a:p>
            <a:pPr lvl="1"/>
            <a:r>
              <a:rPr lang="en-US" dirty="0"/>
              <a:t>Housing providers can only require work be competently completed.</a:t>
            </a:r>
          </a:p>
          <a:p>
            <a:r>
              <a:rPr lang="en-US" dirty="0"/>
              <a:t>Consult an expert</a:t>
            </a:r>
          </a:p>
          <a:p>
            <a:pPr lvl="1"/>
            <a:r>
              <a:rPr lang="en-US" dirty="0"/>
              <a:t>Accessibility and building codes are complicated – get it right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4708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gender and Sexual harassment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Fair Housing protections for people based on sex include:</a:t>
            </a:r>
          </a:p>
          <a:p>
            <a:pPr lvl="1"/>
            <a:r>
              <a:rPr lang="en-US" dirty="0"/>
              <a:t>Gender, gender identity and expression (</a:t>
            </a:r>
            <a:r>
              <a:rPr lang="en-US" b="1" dirty="0"/>
              <a:t>STATE ONLY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Survivors of domestic violence; and</a:t>
            </a:r>
          </a:p>
          <a:p>
            <a:pPr lvl="1"/>
            <a:r>
              <a:rPr lang="en-US" dirty="0"/>
              <a:t>Sexual harassment.</a:t>
            </a:r>
          </a:p>
          <a:p>
            <a:r>
              <a:rPr lang="en-US" dirty="0"/>
              <a:t>Gender identity and expression (</a:t>
            </a:r>
            <a:r>
              <a:rPr lang="en-US" b="1" dirty="0"/>
              <a:t>STATE ONLY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Protections against harmful or different treatment because of gender, how they choose to express themselves, or who they choose to have relationships with.  </a:t>
            </a:r>
          </a:p>
          <a:p>
            <a:r>
              <a:rPr lang="en-US" dirty="0"/>
              <a:t>Survivors of domestic violence (Fair Housing and VAWA)</a:t>
            </a:r>
          </a:p>
          <a:p>
            <a:pPr lvl="1"/>
            <a:r>
              <a:rPr lang="en-US" dirty="0"/>
              <a:t>Allow breaking a lease</a:t>
            </a:r>
          </a:p>
          <a:p>
            <a:pPr lvl="1"/>
            <a:r>
              <a:rPr lang="en-US" dirty="0"/>
              <a:t>Enhanced protections against eviction</a:t>
            </a:r>
          </a:p>
          <a:p>
            <a:pPr lvl="1"/>
            <a:r>
              <a:rPr lang="en-US" dirty="0"/>
              <a:t>Lock changing protections</a:t>
            </a:r>
          </a:p>
          <a:p>
            <a:pPr lvl="1"/>
            <a:r>
              <a:rPr lang="en-US" dirty="0"/>
              <a:t>Protections against rental applicant denial based on factors related to status as a victim of domestic violence.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94600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Sexual harassment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Sexual Harassment (and harassment generally)</a:t>
            </a:r>
          </a:p>
          <a:p>
            <a:r>
              <a:rPr lang="en-US" dirty="0"/>
              <a:t>Who must comply</a:t>
            </a:r>
          </a:p>
          <a:p>
            <a:pPr lvl="1"/>
            <a:r>
              <a:rPr lang="en-US" dirty="0"/>
              <a:t>Owners, landlords, property managers</a:t>
            </a:r>
          </a:p>
          <a:p>
            <a:pPr lvl="1"/>
            <a:r>
              <a:rPr lang="en-US" dirty="0"/>
              <a:t>Any agent of the owner, landlord, or property manager</a:t>
            </a:r>
          </a:p>
          <a:p>
            <a:pPr lvl="2"/>
            <a:r>
              <a:rPr lang="en-US" dirty="0"/>
              <a:t>Maintenance staff</a:t>
            </a:r>
          </a:p>
          <a:p>
            <a:pPr lvl="2"/>
            <a:r>
              <a:rPr lang="en-US" dirty="0"/>
              <a:t>Independent contractors (housing provider may be liable)</a:t>
            </a:r>
          </a:p>
          <a:p>
            <a:pPr lvl="2"/>
            <a:r>
              <a:rPr lang="en-US" dirty="0"/>
              <a:t>Other tenants (housing provider may be liable)</a:t>
            </a:r>
          </a:p>
          <a:p>
            <a:r>
              <a:rPr lang="en-US" dirty="0"/>
              <a:t>What can sexual harassment look like</a:t>
            </a:r>
          </a:p>
          <a:p>
            <a:pPr lvl="1"/>
            <a:r>
              <a:rPr lang="en-US" dirty="0"/>
              <a:t>Quid pro quo – this for that – conditioning rental or services on sex</a:t>
            </a:r>
          </a:p>
          <a:p>
            <a:pPr lvl="1"/>
            <a:r>
              <a:rPr lang="en-US" dirty="0"/>
              <a:t>Hostile environments – unwanted advances, unauthorized entry</a:t>
            </a:r>
          </a:p>
          <a:p>
            <a:pPr lvl="1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19267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Sex, gender and Sexual harassment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application process</a:t>
            </a:r>
          </a:p>
          <a:p>
            <a:pPr lvl="1"/>
            <a:r>
              <a:rPr lang="en-US" dirty="0"/>
              <a:t>Do not inquire about orientation or gender expression.</a:t>
            </a:r>
          </a:p>
          <a:p>
            <a:pPr lvl="1"/>
            <a:r>
              <a:rPr lang="en-US" dirty="0"/>
              <a:t>Do not ask if they are single or have a partner.</a:t>
            </a:r>
          </a:p>
          <a:p>
            <a:pPr lvl="1"/>
            <a:r>
              <a:rPr lang="en-US" dirty="0"/>
              <a:t>Do not deny an applicant for the use of their rights as a victim of domestic violence.</a:t>
            </a:r>
          </a:p>
          <a:p>
            <a:r>
              <a:rPr lang="en-US" dirty="0"/>
              <a:t>During a tenancy</a:t>
            </a:r>
          </a:p>
          <a:p>
            <a:pPr lvl="1"/>
            <a:r>
              <a:rPr lang="en-US" dirty="0"/>
              <a:t>Train property managers and staff on sexual harassment.</a:t>
            </a:r>
          </a:p>
          <a:p>
            <a:pPr lvl="1"/>
            <a:r>
              <a:rPr lang="en-US" dirty="0"/>
              <a:t>Do not make or allow persistent or intrusive advances on a tenant.</a:t>
            </a:r>
          </a:p>
          <a:p>
            <a:pPr lvl="1"/>
            <a:r>
              <a:rPr lang="en-US" dirty="0"/>
              <a:t>Have a process or policy for receiving complaints (follow it).</a:t>
            </a:r>
          </a:p>
          <a:p>
            <a:pPr lvl="1"/>
            <a:r>
              <a:rPr lang="en-US" dirty="0"/>
              <a:t>Record and timely respond to all complaints of harassment including by</a:t>
            </a:r>
          </a:p>
          <a:p>
            <a:pPr lvl="2"/>
            <a:r>
              <a:rPr lang="en-US" dirty="0"/>
              <a:t>Property management/staff and contractors,</a:t>
            </a:r>
          </a:p>
          <a:p>
            <a:pPr lvl="2"/>
            <a:r>
              <a:rPr lang="en-US" dirty="0"/>
              <a:t>Other tenants.</a:t>
            </a:r>
          </a:p>
          <a:p>
            <a:pPr lvl="1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563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Housing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87680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dirty="0"/>
              <a:t>Tenant Rights: state laws governing landlord obligations</a:t>
            </a:r>
          </a:p>
          <a:p>
            <a:pPr lvl="1"/>
            <a:r>
              <a:rPr lang="en-US" sz="3100" dirty="0"/>
              <a:t>Safe and sanitary conditions</a:t>
            </a:r>
          </a:p>
          <a:p>
            <a:pPr lvl="1"/>
            <a:r>
              <a:rPr lang="en-US" sz="3100" dirty="0"/>
              <a:t>Eviction protections</a:t>
            </a:r>
          </a:p>
          <a:p>
            <a:pPr lvl="1"/>
            <a:r>
              <a:rPr lang="en-US" sz="3100" dirty="0"/>
              <a:t>No application fees or holding fees</a:t>
            </a:r>
          </a:p>
          <a:p>
            <a:pPr lvl="1"/>
            <a:r>
              <a:rPr lang="en-US" sz="3100" dirty="0"/>
              <a:t>Security deposit rules</a:t>
            </a:r>
          </a:p>
          <a:p>
            <a:pPr lvl="1"/>
            <a:r>
              <a:rPr lang="en-US" sz="3100" dirty="0"/>
              <a:t>Late fee rules</a:t>
            </a:r>
            <a:endParaRPr lang="en-US" sz="3100" dirty="0">
              <a:cs typeface="Calibri"/>
            </a:endParaRPr>
          </a:p>
          <a:p>
            <a:r>
              <a:rPr lang="en-US" sz="3600" dirty="0"/>
              <a:t>Civil rights in housing, fair housing, housing discrimination</a:t>
            </a:r>
            <a:endParaRPr lang="en-US" sz="3600" dirty="0">
              <a:cs typeface="Calibri"/>
            </a:endParaRPr>
          </a:p>
          <a:p>
            <a:pPr lvl="1"/>
            <a:r>
              <a:rPr lang="en-US" sz="3100" dirty="0"/>
              <a:t>The right to rent and own</a:t>
            </a:r>
          </a:p>
          <a:p>
            <a:pPr lvl="1"/>
            <a:r>
              <a:rPr lang="en-US" sz="3100" dirty="0"/>
              <a:t>Equal treatment, equal term, equal conditions</a:t>
            </a:r>
          </a:p>
          <a:p>
            <a:pPr lvl="1"/>
            <a:r>
              <a:rPr lang="en-US" sz="3100" dirty="0"/>
              <a:t>Protection from harassment</a:t>
            </a:r>
            <a:endParaRPr lang="en-US" sz="3100" dirty="0">
              <a:cs typeface="Calibri"/>
            </a:endParaRPr>
          </a:p>
          <a:p>
            <a:pPr lvl="1"/>
            <a:r>
              <a:rPr lang="en-US" sz="3100" dirty="0"/>
              <a:t>Protection from discriminatory statements</a:t>
            </a:r>
            <a:endParaRPr lang="en-US" sz="3100" dirty="0">
              <a:cs typeface="Calibri"/>
            </a:endParaRPr>
          </a:p>
          <a:p>
            <a:pPr lvl="1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588522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Fair Housing Program for housing providers:</a:t>
            </a:r>
          </a:p>
          <a:p>
            <a:pPr lvl="1"/>
            <a:r>
              <a:rPr lang="en-US" dirty="0"/>
              <a:t>We want housing providers to get the law right</a:t>
            </a:r>
          </a:p>
          <a:p>
            <a:pPr lvl="1"/>
            <a:r>
              <a:rPr lang="en-US" dirty="0"/>
              <a:t>We want to help housing providers get the law right</a:t>
            </a:r>
          </a:p>
          <a:p>
            <a:pPr lvl="1"/>
            <a:r>
              <a:rPr lang="en-US" dirty="0"/>
              <a:t>We want to answer your questions</a:t>
            </a:r>
          </a:p>
          <a:p>
            <a:pPr lvl="1"/>
            <a:r>
              <a:rPr lang="en-US" dirty="0"/>
              <a:t>All questions are good questions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What the Fair Housing program needs from housing providers:</a:t>
            </a:r>
          </a:p>
          <a:p>
            <a:pPr lvl="1"/>
            <a:r>
              <a:rPr lang="en-US" dirty="0"/>
              <a:t>We want to know what helps you the most</a:t>
            </a:r>
          </a:p>
          <a:p>
            <a:pPr lvl="1"/>
            <a:r>
              <a:rPr lang="en-US" dirty="0"/>
              <a:t>Request a training, suggest a topic, tell us how we can help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13246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r>
              <a:rPr lang="en-US" b="1" u="sng" dirty="0"/>
              <a:t>Housing Provider Rights and Responsibilities</a:t>
            </a:r>
            <a:endParaRPr lang="en-US" dirty="0"/>
          </a:p>
          <a:p>
            <a:r>
              <a:rPr lang="en-US" dirty="0"/>
              <a:t>Landlord Guide by attorney Joseph Ross </a:t>
            </a:r>
            <a:r>
              <a:rPr lang="en-US" u="sng" dirty="0">
                <a:hlinkClick r:id="rId2"/>
              </a:rPr>
              <a:t>http://www.attorneyross.com/landlord.pdf</a:t>
            </a:r>
            <a:endParaRPr lang="en-US" dirty="0"/>
          </a:p>
          <a:p>
            <a:r>
              <a:rPr lang="en-US" dirty="0"/>
              <a:t>landlord Advocacy </a:t>
            </a:r>
            <a:r>
              <a:rPr lang="en-US" u="sng" dirty="0">
                <a:hlinkClick r:id="rId3"/>
              </a:rPr>
              <a:t>https://vlpnet.org/landlord/</a:t>
            </a:r>
            <a:r>
              <a:rPr lang="en-US" dirty="0"/>
              <a:t> </a:t>
            </a:r>
          </a:p>
          <a:p>
            <a:r>
              <a:rPr lang="en-US" dirty="0"/>
              <a:t>Landlord Rights </a:t>
            </a:r>
            <a:r>
              <a:rPr lang="en-US" u="sng" dirty="0">
                <a:hlinkClick r:id="rId4"/>
              </a:rPr>
              <a:t>https://www.mass.gov/doc/consumer-guide-to-landlord-rights-and-responsibilities/download</a:t>
            </a:r>
            <a:r>
              <a:rPr lang="en-US" dirty="0"/>
              <a:t> </a:t>
            </a:r>
          </a:p>
          <a:p>
            <a:r>
              <a:rPr lang="en-US" dirty="0"/>
              <a:t>Landlord Responsibilities for Housing Providers</a:t>
            </a:r>
          </a:p>
          <a:p>
            <a:r>
              <a:rPr lang="en-US" u="sng" dirty="0">
                <a:hlinkClick r:id="rId5"/>
              </a:rPr>
              <a:t>https://www.mass.gov/guides/landlord-responsibilities</a:t>
            </a:r>
            <a:endParaRPr lang="en-US" dirty="0"/>
          </a:p>
          <a:p>
            <a:r>
              <a:rPr lang="en-US" u="sng" dirty="0">
                <a:hlinkClick r:id="rId6"/>
              </a:rPr>
              <a:t>https://www.mass.gov/eviction-for-landlords</a:t>
            </a:r>
            <a:endParaRPr lang="en-US" dirty="0"/>
          </a:p>
          <a:p>
            <a:r>
              <a:rPr lang="en-US" u="sng" dirty="0">
                <a:hlinkClick r:id="rId7"/>
              </a:rPr>
              <a:t>https://www.mass.gov/info-details/learn-about-holding-a-security-deposit</a:t>
            </a:r>
            <a:endParaRPr lang="en-US" dirty="0"/>
          </a:p>
          <a:p>
            <a:r>
              <a:rPr lang="en-US" dirty="0"/>
              <a:t>Lead Paint</a:t>
            </a:r>
          </a:p>
          <a:p>
            <a:r>
              <a:rPr lang="en-US" u="sng" dirty="0">
                <a:hlinkClick r:id="rId8"/>
              </a:rPr>
              <a:t>https://www.mass.gov/service-details/learn-about-financial-assistance-for-deleading</a:t>
            </a:r>
            <a:endParaRPr lang="en-US" dirty="0"/>
          </a:p>
          <a:p>
            <a:r>
              <a:rPr lang="en-US" dirty="0"/>
              <a:t>Housing Code:</a:t>
            </a:r>
          </a:p>
          <a:p>
            <a:r>
              <a:rPr lang="en-US" u="sng" dirty="0">
                <a:hlinkClick r:id="rId9"/>
              </a:rPr>
              <a:t>https://www.sec.state.ma.us/cis/cissfsn/sfsnidx.htm</a:t>
            </a:r>
            <a:endParaRPr lang="en-US" dirty="0"/>
          </a:p>
          <a:p>
            <a:r>
              <a:rPr lang="en-US" u="sng" dirty="0">
                <a:hlinkClick r:id="rId10"/>
              </a:rPr>
              <a:t>https://www.sec.state.ma.us/cis/cispdf/Safe_and_Sanitary.pdf</a:t>
            </a:r>
            <a:endParaRPr lang="en-US" dirty="0"/>
          </a:p>
          <a:p>
            <a:endParaRPr lang="en-US" b="1" u="sng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745994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u="sng" dirty="0"/>
              <a:t>General</a:t>
            </a:r>
            <a:endParaRPr lang="en-US" dirty="0"/>
          </a:p>
          <a:p>
            <a:r>
              <a:rPr lang="en-US" dirty="0"/>
              <a:t>HCEC </a:t>
            </a:r>
            <a:r>
              <a:rPr lang="en-US" u="sng" dirty="0">
                <a:hlinkClick r:id="rId2"/>
              </a:rPr>
              <a:t>https://www.masshousinginfo.org/resources?resource=21</a:t>
            </a:r>
            <a:endParaRPr lang="en-US" dirty="0"/>
          </a:p>
          <a:p>
            <a:r>
              <a:rPr lang="en-US" dirty="0"/>
              <a:t>Sec. 8 Resources </a:t>
            </a:r>
            <a:r>
              <a:rPr lang="en-US" u="sng" dirty="0">
                <a:hlinkClick r:id="rId3"/>
              </a:rPr>
              <a:t>https://www.hud.gov/program_offices/public_indian_housing/programs/hcv/landlord</a:t>
            </a:r>
            <a:r>
              <a:rPr lang="en-US" dirty="0"/>
              <a:t> </a:t>
            </a:r>
          </a:p>
          <a:p>
            <a:endParaRPr lang="en-US" b="1" u="sng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29320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18" y="1731389"/>
            <a:ext cx="1396451" cy="1396451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2400" y="609598"/>
            <a:ext cx="4572000" cy="525780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	THANK YOU!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sz="2400" dirty="0"/>
              <a:t>Aaron Ginsberg</a:t>
            </a:r>
          </a:p>
          <a:p>
            <a:pPr marL="114300" indent="0">
              <a:buNone/>
            </a:pPr>
            <a:r>
              <a:rPr lang="en-US" sz="2400" dirty="0"/>
              <a:t>Fair Housing Program</a:t>
            </a:r>
          </a:p>
          <a:p>
            <a:pPr marL="114300" indent="0">
              <a:buNone/>
            </a:pPr>
            <a:r>
              <a:rPr lang="en-US" sz="2400" dirty="0"/>
              <a:t>fairhousing@commteam.org</a:t>
            </a:r>
          </a:p>
          <a:p>
            <a:pPr marL="114300" indent="0">
              <a:buNone/>
            </a:pPr>
            <a:r>
              <a:rPr lang="en-US" sz="2400" dirty="0"/>
              <a:t>aginsberg@commteam.org</a:t>
            </a:r>
          </a:p>
          <a:p>
            <a:pPr marL="114300" indent="0">
              <a:buNone/>
            </a:pPr>
            <a:r>
              <a:rPr lang="en-US" sz="2400" dirty="0"/>
              <a:t>Desk: (978)654-5736</a:t>
            </a:r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r>
              <a:rPr lang="en-US" sz="2400" dirty="0"/>
              <a:t>         </a:t>
            </a:r>
            <a:endParaRPr lang="en-US" sz="1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776179" y="2899209"/>
            <a:ext cx="2298634" cy="1752600"/>
          </a:xfrm>
        </p:spPr>
        <p:txBody>
          <a:bodyPr/>
          <a:lstStyle/>
          <a:p>
            <a:pPr algn="ctr"/>
            <a:r>
              <a:rPr lang="en-US" dirty="0"/>
              <a:t>Community Teamwork</a:t>
            </a:r>
          </a:p>
          <a:p>
            <a:pPr algn="ctr"/>
            <a:r>
              <a:rPr lang="en-US" dirty="0"/>
              <a:t>155 Merrimack Street</a:t>
            </a:r>
          </a:p>
          <a:p>
            <a:pPr algn="ctr"/>
            <a:r>
              <a:rPr lang="en-US" dirty="0"/>
              <a:t>Lowell, MA 01852</a:t>
            </a:r>
            <a:endParaRPr lang="en-US" sz="1100" dirty="0"/>
          </a:p>
          <a:p>
            <a:pPr algn="ctr"/>
            <a:endParaRPr lang="en-US" sz="1100" dirty="0"/>
          </a:p>
          <a:p>
            <a:pPr algn="ctr"/>
            <a:r>
              <a:rPr lang="en-US" dirty="0">
                <a:hlinkClick r:id="rId3"/>
              </a:rPr>
              <a:t>www.commteam.org</a:t>
            </a:r>
            <a:endParaRPr lang="en-US" dirty="0"/>
          </a:p>
          <a:p>
            <a:pPr algn="ctr"/>
            <a:r>
              <a:rPr lang="en-US" dirty="0"/>
              <a:t>978.459.0551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352" y="4505692"/>
            <a:ext cx="263287" cy="2658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939" y="4509906"/>
            <a:ext cx="274499" cy="2798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552" y="4526387"/>
            <a:ext cx="256097" cy="2560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549" y="4505692"/>
            <a:ext cx="279085" cy="2790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80" y="4512821"/>
            <a:ext cx="439427" cy="32957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31" y="4513885"/>
            <a:ext cx="275849" cy="27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349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Fair Housing Act – How It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Prohibits discrimination in housing when</a:t>
            </a:r>
            <a:r>
              <a:rPr lang="en-US" dirty="0"/>
              <a:t>:</a:t>
            </a:r>
          </a:p>
          <a:p>
            <a:r>
              <a:rPr lang="en-US" sz="3200" dirty="0"/>
              <a:t>The person belongs to a protected class;</a:t>
            </a:r>
          </a:p>
          <a:p>
            <a:pPr marL="114300" indent="0">
              <a:buNone/>
            </a:pPr>
            <a:endParaRPr lang="en-US" sz="3200" dirty="0"/>
          </a:p>
          <a:p>
            <a:r>
              <a:rPr lang="en-US" sz="3200" dirty="0"/>
              <a:t>The person has suffered a housing related harm or unequal treatment; and</a:t>
            </a:r>
          </a:p>
          <a:p>
            <a:endParaRPr lang="en-US" sz="3200" dirty="0"/>
          </a:p>
          <a:p>
            <a:r>
              <a:rPr lang="en-US" sz="3200" dirty="0"/>
              <a:t>The harm suffered is connected to membership in a protected class.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1126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Fair housing -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Who is protected</a:t>
            </a:r>
          </a:p>
          <a:p>
            <a:r>
              <a:rPr lang="en-US" sz="4400" dirty="0"/>
              <a:t>Who must comply</a:t>
            </a:r>
          </a:p>
          <a:p>
            <a:r>
              <a:rPr lang="en-US" sz="4400" dirty="0"/>
              <a:t>What conduct is prohibited</a:t>
            </a:r>
          </a:p>
          <a:p>
            <a:r>
              <a:rPr lang="en-US" sz="4400" dirty="0"/>
              <a:t>What housing is covered</a:t>
            </a:r>
          </a:p>
          <a:p>
            <a:endParaRPr lang="en-US" sz="4400" dirty="0"/>
          </a:p>
          <a:p>
            <a:endParaRPr lang="en-US" sz="4400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995055"/>
            <a:ext cx="862945" cy="86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557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Protected Classes Under State and Federal Fair Housing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Race</a:t>
            </a:r>
          </a:p>
          <a:p>
            <a:r>
              <a:rPr lang="en-US" dirty="0"/>
              <a:t>Color </a:t>
            </a:r>
          </a:p>
          <a:p>
            <a:r>
              <a:rPr lang="en-US" dirty="0"/>
              <a:t>National Origin</a:t>
            </a:r>
          </a:p>
          <a:p>
            <a:r>
              <a:rPr lang="en-US" dirty="0"/>
              <a:t>Religion</a:t>
            </a:r>
          </a:p>
          <a:p>
            <a:r>
              <a:rPr lang="en-US" dirty="0"/>
              <a:t>Sex</a:t>
            </a:r>
          </a:p>
          <a:p>
            <a:r>
              <a:rPr lang="en-US" dirty="0"/>
              <a:t>Family Status</a:t>
            </a:r>
          </a:p>
          <a:p>
            <a:r>
              <a:rPr lang="en-US" dirty="0"/>
              <a:t>Disability 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B7601C-3B79-4CD2-AA33-BB10884B4AE4}"/>
              </a:ext>
            </a:extLst>
          </p:cNvPr>
          <p:cNvSpPr/>
          <p:nvPr/>
        </p:nvSpPr>
        <p:spPr>
          <a:xfrm>
            <a:off x="4572000" y="1719071"/>
            <a:ext cx="3733800" cy="4407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Sexual Orientation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Gender Identity/Expression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Marital Status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Age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Housing Subsidy 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Public Assistance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Veteran/Military Status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Ancestry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Genetic Information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992813"/>
            <a:ext cx="85883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5035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CommTeam1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009877"/>
      </a:accent1>
      <a:accent2>
        <a:srgbClr val="CF543F"/>
      </a:accent2>
      <a:accent3>
        <a:srgbClr val="3E8EDE"/>
      </a:accent3>
      <a:accent4>
        <a:srgbClr val="848058"/>
      </a:accent4>
      <a:accent5>
        <a:srgbClr val="E8B54D"/>
      </a:accent5>
      <a:accent6>
        <a:srgbClr val="786C71"/>
      </a:accent6>
      <a:hlink>
        <a:srgbClr val="3E8EDE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F61A4434EF8C41847D2D5A7CF5A68E" ma:contentTypeVersion="13" ma:contentTypeDescription="Create a new document." ma:contentTypeScope="" ma:versionID="e2a6fdb22c30ec098805e64d57cdd3dd">
  <xsd:schema xmlns:xsd="http://www.w3.org/2001/XMLSchema" xmlns:xs="http://www.w3.org/2001/XMLSchema" xmlns:p="http://schemas.microsoft.com/office/2006/metadata/properties" xmlns:ns2="d87fa5fd-511e-4d79-9538-40a262209b3f" xmlns:ns3="f2ef7b8b-7378-4dac-b768-ca64ef5c9c29" targetNamespace="http://schemas.microsoft.com/office/2006/metadata/properties" ma:root="true" ma:fieldsID="2606ae973f8cca2362af589576937e59" ns2:_="" ns3:_="">
    <xsd:import namespace="d87fa5fd-511e-4d79-9538-40a262209b3f"/>
    <xsd:import namespace="f2ef7b8b-7378-4dac-b768-ca64ef5c9c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fa5fd-511e-4d79-9538-40a262209b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e2ea58c-8a2f-47b6-9830-37fea38291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ef7b8b-7378-4dac-b768-ca64ef5c9c2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d05e223-34a6-4859-b04b-64265f69d0a7}" ma:internalName="TaxCatchAll" ma:showField="CatchAllData" ma:web="f2ef7b8b-7378-4dac-b768-ca64ef5c9c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7fa5fd-511e-4d79-9538-40a262209b3f">
      <Terms xmlns="http://schemas.microsoft.com/office/infopath/2007/PartnerControls"/>
    </lcf76f155ced4ddcb4097134ff3c332f>
    <TaxCatchAll xmlns="f2ef7b8b-7378-4dac-b768-ca64ef5c9c29" xsi:nil="true"/>
  </documentManagement>
</p:properties>
</file>

<file path=customXml/itemProps1.xml><?xml version="1.0" encoding="utf-8"?>
<ds:datastoreItem xmlns:ds="http://schemas.openxmlformats.org/officeDocument/2006/customXml" ds:itemID="{9FA97A7C-77E9-4B30-B67F-87E5B5B9CB83}"/>
</file>

<file path=customXml/itemProps2.xml><?xml version="1.0" encoding="utf-8"?>
<ds:datastoreItem xmlns:ds="http://schemas.openxmlformats.org/officeDocument/2006/customXml" ds:itemID="{99C8BCFF-9FEF-42CB-9C3A-8ADC3FF226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CEE6D5-EAE5-47E5-9D03-AC22954A6C43}">
  <ds:schemaRefs>
    <ds:schemaRef ds:uri="http://purl.org/dc/dcmitype/"/>
    <ds:schemaRef ds:uri="6a3d7cb0-bc43-411a-916e-e1c2c1af1d22"/>
    <ds:schemaRef ds:uri="http://schemas.microsoft.com/office/2006/metadata/properties"/>
    <ds:schemaRef ds:uri="962da6a9-4873-43e6-87d7-49916be20489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18642</TotalTime>
  <Words>4029</Words>
  <Application>Microsoft Office PowerPoint</Application>
  <PresentationFormat>On-screen Show (4:3)</PresentationFormat>
  <Paragraphs>644</Paragraphs>
  <Slides>63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6" baseType="lpstr">
      <vt:lpstr>Arial</vt:lpstr>
      <vt:lpstr>Calibri</vt:lpstr>
      <vt:lpstr>Apothecary</vt:lpstr>
      <vt:lpstr>Fair Housing and the CTI Fair Housing Program</vt:lpstr>
      <vt:lpstr>Training Goals</vt:lpstr>
      <vt:lpstr>The Fair Housing Program at CTI</vt:lpstr>
      <vt:lpstr>The Fair Housing Program for housing providers</vt:lpstr>
      <vt:lpstr>Fair housing basics</vt:lpstr>
      <vt:lpstr>Housing rights</vt:lpstr>
      <vt:lpstr>The Fair Housing Act – How It Works</vt:lpstr>
      <vt:lpstr>Fair housing - basics</vt:lpstr>
      <vt:lpstr>Protected Classes Under State and Federal Fair Housing Laws</vt:lpstr>
      <vt:lpstr>Who must comply with the law</vt:lpstr>
      <vt:lpstr>When Can Discrimination Happen</vt:lpstr>
      <vt:lpstr>Categories of prohibited Conduct</vt:lpstr>
      <vt:lpstr>How conduct may violate housing law</vt:lpstr>
      <vt:lpstr>Covered Properties</vt:lpstr>
      <vt:lpstr>Leasing-up</vt:lpstr>
      <vt:lpstr>Advertising your property</vt:lpstr>
      <vt:lpstr>Applications – key considerations</vt:lpstr>
      <vt:lpstr>Applications and information collected</vt:lpstr>
      <vt:lpstr>Application – best practices</vt:lpstr>
      <vt:lpstr>Applications and Source of Income</vt:lpstr>
      <vt:lpstr>Applications and children</vt:lpstr>
      <vt:lpstr>Lead laws</vt:lpstr>
      <vt:lpstr>Meeting potential tenants</vt:lpstr>
      <vt:lpstr>Tenant screening – background checks</vt:lpstr>
      <vt:lpstr>Tenant screening and protected classes</vt:lpstr>
      <vt:lpstr>Rent and fees</vt:lpstr>
      <vt:lpstr>Tenant found – next steps</vt:lpstr>
      <vt:lpstr>A note on utilities (and appliances)</vt:lpstr>
      <vt:lpstr>During a tenancy</vt:lpstr>
      <vt:lpstr>Making repairs</vt:lpstr>
      <vt:lpstr>Boundaries are important</vt:lpstr>
      <vt:lpstr>Fair housing during a tenancy</vt:lpstr>
      <vt:lpstr>termination</vt:lpstr>
      <vt:lpstr>Timing</vt:lpstr>
      <vt:lpstr>Final steps – best practices</vt:lpstr>
      <vt:lpstr>When the tenant does not leave</vt:lpstr>
      <vt:lpstr>Legal Reasons for eviction</vt:lpstr>
      <vt:lpstr>Steps to eviction</vt:lpstr>
      <vt:lpstr>Ending the tenancy – notice to quit</vt:lpstr>
      <vt:lpstr>Non-payment and RAFT</vt:lpstr>
      <vt:lpstr>Fair housing and termination</vt:lpstr>
      <vt:lpstr>Protected classes</vt:lpstr>
      <vt:lpstr>Race, Color, national origin, and religion</vt:lpstr>
      <vt:lpstr>Race, Color, national origin, and religion</vt:lpstr>
      <vt:lpstr>Race, Color, national origin, and religion Best Practices – Disparate treatment</vt:lpstr>
      <vt:lpstr>Race, Color, national origin, and religion Best Practices – disparate impact</vt:lpstr>
      <vt:lpstr>Family Status</vt:lpstr>
      <vt:lpstr>Family Status Best Practices</vt:lpstr>
      <vt:lpstr>Source of income discrimination</vt:lpstr>
      <vt:lpstr>Source of income discrimination best practices</vt:lpstr>
      <vt:lpstr>Disability Discrimination</vt:lpstr>
      <vt:lpstr>Disability Discrimination Reasonable Accommodations</vt:lpstr>
      <vt:lpstr>Disability Discrimination Reasonable Accommodations the process </vt:lpstr>
      <vt:lpstr>Disability Discrimination Reasonable Accommodations Best practices</vt:lpstr>
      <vt:lpstr>Disability Discrimination Reasonable modifications</vt:lpstr>
      <vt:lpstr>Disability Discrimination Reasonable modifications Best practices</vt:lpstr>
      <vt:lpstr>gender and Sexual harassment</vt:lpstr>
      <vt:lpstr>Sexual harassment</vt:lpstr>
      <vt:lpstr>Sex, gender and Sexual harassment Best Practices</vt:lpstr>
      <vt:lpstr>Questions</vt:lpstr>
      <vt:lpstr>Resources</vt:lpstr>
      <vt:lpstr>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Kimberly Gleason</dc:creator>
  <cp:lastModifiedBy>Aaron Ginsberg</cp:lastModifiedBy>
  <cp:revision>172</cp:revision>
  <dcterms:created xsi:type="dcterms:W3CDTF">2015-04-27T17:53:44Z</dcterms:created>
  <dcterms:modified xsi:type="dcterms:W3CDTF">2025-11-19T16:50:40Z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0x01010096F61A4434EF8C41847D2D5A7CF5A68E</vt:lpwstr>
  </property>
</Properties>
</file>