
<file path=[Content_Types].xml><?xml version="1.0" encoding="utf-8"?>
<Types xmlns="http://schemas.openxmlformats.org/package/2006/content-types">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34" Type="http://schemas.openxmlformats.org/officeDocument/2006/relationships/slide" Target="slides/slide29.xml"/><Relationship Id="rId47"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45" Type="http://schemas.openxmlformats.org/officeDocument/2006/relationships/slide" Target="slides/slide40.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4" Type="http://schemas.openxmlformats.org/officeDocument/2006/relationships/slide" Target="slides/slide39.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48"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46" Type="http://schemas.openxmlformats.org/officeDocument/2006/relationships/customXml" Target="../customXml/item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03" name="Google Shape;20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33" name="Google Shape;23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14" name="Google Shape;31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5" name="Google Shape;315;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8" name="Shape 28"/>
        <p:cNvGrpSpPr/>
        <p:nvPr/>
      </p:nvGrpSpPr>
      <p:grpSpPr>
        <a:xfrm>
          <a:off x="0" y="0"/>
          <a:ext cx="0" cy="0"/>
          <a:chOff x="0" y="0"/>
          <a:chExt cx="0" cy="0"/>
        </a:xfrm>
      </p:grpSpPr>
      <p:sp>
        <p:nvSpPr>
          <p:cNvPr id="29" name="Google Shape;29;p2"/>
          <p:cNvSpPr/>
          <p:nvPr/>
        </p:nvSpPr>
        <p:spPr>
          <a:xfrm flipH="1" rot="10800000">
            <a:off x="5410182" y="3810000"/>
            <a:ext cx="3733819" cy="910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0" name="Google Shape;30;p2"/>
          <p:cNvSpPr/>
          <p:nvPr/>
        </p:nvSpPr>
        <p:spPr>
          <a:xfrm flipH="1" rot="10800000">
            <a:off x="5410200" y="3897010"/>
            <a:ext cx="3733801" cy="192024"/>
          </a:xfrm>
          <a:prstGeom prst="rect">
            <a:avLst/>
          </a:prstGeom>
          <a:solidFill>
            <a:schemeClr val="accent2">
              <a:alpha val="5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1" name="Google Shape;31;p2"/>
          <p:cNvSpPr/>
          <p:nvPr/>
        </p:nvSpPr>
        <p:spPr>
          <a:xfrm flipH="1" rot="10800000">
            <a:off x="5410200" y="4115167"/>
            <a:ext cx="3733801" cy="9144"/>
          </a:xfrm>
          <a:prstGeom prst="rect">
            <a:avLst/>
          </a:prstGeom>
          <a:solidFill>
            <a:schemeClr val="accent2">
              <a:alpha val="65098"/>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2" name="Google Shape;32;p2"/>
          <p:cNvSpPr/>
          <p:nvPr/>
        </p:nvSpPr>
        <p:spPr>
          <a:xfrm flipH="1" rot="10800000">
            <a:off x="5410200" y="4164403"/>
            <a:ext cx="1965960" cy="18288"/>
          </a:xfrm>
          <a:prstGeom prst="rect">
            <a:avLst/>
          </a:prstGeom>
          <a:solidFill>
            <a:schemeClr val="accent2">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3" name="Google Shape;33;p2"/>
          <p:cNvSpPr/>
          <p:nvPr/>
        </p:nvSpPr>
        <p:spPr>
          <a:xfrm flipH="1" rot="10800000">
            <a:off x="5410200" y="4199572"/>
            <a:ext cx="1965960" cy="9144"/>
          </a:xfrm>
          <a:prstGeom prst="rect">
            <a:avLst/>
          </a:prstGeom>
          <a:solidFill>
            <a:schemeClr val="accent2">
              <a:alpha val="65098"/>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4" name="Google Shape;34;p2"/>
          <p:cNvSpPr/>
          <p:nvPr/>
        </p:nvSpPr>
        <p:spPr>
          <a:xfrm>
            <a:off x="5410200" y="3962400"/>
            <a:ext cx="3063240" cy="2743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5" name="Google Shape;35;p2"/>
          <p:cNvSpPr/>
          <p:nvPr/>
        </p:nvSpPr>
        <p:spPr>
          <a:xfrm>
            <a:off x="7376507" y="4060983"/>
            <a:ext cx="1600200" cy="36576"/>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6" name="Google Shape;36;p2"/>
          <p:cNvSpPr/>
          <p:nvPr/>
        </p:nvSpPr>
        <p:spPr>
          <a:xfrm>
            <a:off x="1" y="3649662"/>
            <a:ext cx="9144000" cy="244170"/>
          </a:xfrm>
          <a:prstGeom prst="rect">
            <a:avLst/>
          </a:prstGeom>
          <a:solidFill>
            <a:schemeClr val="accent2">
              <a:alpha val="5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7" name="Google Shape;37;p2"/>
          <p:cNvSpPr/>
          <p:nvPr/>
        </p:nvSpPr>
        <p:spPr>
          <a:xfrm>
            <a:off x="0" y="3675527"/>
            <a:ext cx="9144001" cy="14067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8" name="Google Shape;38;p2"/>
          <p:cNvSpPr/>
          <p:nvPr/>
        </p:nvSpPr>
        <p:spPr>
          <a:xfrm flipH="1" rot="10800000">
            <a:off x="6414051" y="3643090"/>
            <a:ext cx="2729950" cy="24843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9" name="Google Shape;39;p2"/>
          <p:cNvSpPr/>
          <p:nvPr/>
        </p:nvSpPr>
        <p:spPr>
          <a:xfrm>
            <a:off x="0" y="0"/>
            <a:ext cx="9144000" cy="3701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40" name="Google Shape;40;p2"/>
          <p:cNvSpPr txBox="1"/>
          <p:nvPr>
            <p:ph type="ctrTitle"/>
          </p:nvPr>
        </p:nvSpPr>
        <p:spPr>
          <a:xfrm>
            <a:off x="457200" y="2401887"/>
            <a:ext cx="8458200" cy="14700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400"/>
              <a:buFont typeface="Trebuchet MS"/>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
          <p:cNvSpPr txBox="1"/>
          <p:nvPr>
            <p:ph idx="1" type="subTitle"/>
          </p:nvPr>
        </p:nvSpPr>
        <p:spPr>
          <a:xfrm>
            <a:off x="457200" y="3899938"/>
            <a:ext cx="4953000" cy="1752600"/>
          </a:xfrm>
          <a:prstGeom prst="rect">
            <a:avLst/>
          </a:prstGeom>
          <a:noFill/>
          <a:ln>
            <a:noFill/>
          </a:ln>
        </p:spPr>
        <p:txBody>
          <a:bodyPr anchorCtr="0" anchor="t" bIns="45700" lIns="91425" spcFirstLastPara="1" rIns="91425" wrap="square" tIns="45700">
            <a:normAutofit/>
          </a:bodyPr>
          <a:lstStyle>
            <a:lvl1pPr lvl="0" algn="l">
              <a:spcBef>
                <a:spcPts val="300"/>
              </a:spcBef>
              <a:spcAft>
                <a:spcPts val="0"/>
              </a:spcAft>
              <a:buSzPts val="2400"/>
              <a:buNone/>
              <a:defRPr sz="2400">
                <a:solidFill>
                  <a:schemeClr val="dk2"/>
                </a:solidFill>
              </a:defRPr>
            </a:lvl1pPr>
            <a:lvl2pPr lvl="1" algn="ctr">
              <a:spcBef>
                <a:spcPts val="300"/>
              </a:spcBef>
              <a:spcAft>
                <a:spcPts val="0"/>
              </a:spcAft>
              <a:buSzPts val="1800"/>
              <a:buNone/>
              <a:defRPr/>
            </a:lvl2pPr>
            <a:lvl3pPr lvl="2" algn="ctr">
              <a:spcBef>
                <a:spcPts val="300"/>
              </a:spcBef>
              <a:spcAft>
                <a:spcPts val="0"/>
              </a:spcAft>
              <a:buSzPts val="1800"/>
              <a:buNone/>
              <a:defRPr/>
            </a:lvl3pPr>
            <a:lvl4pPr lvl="3" algn="ctr">
              <a:spcBef>
                <a:spcPts val="300"/>
              </a:spcBef>
              <a:spcAft>
                <a:spcPts val="0"/>
              </a:spcAft>
              <a:buSzPts val="1800"/>
              <a:buNone/>
              <a:defRPr/>
            </a:lvl4pPr>
            <a:lvl5pPr lvl="4" algn="ctr">
              <a:spcBef>
                <a:spcPts val="300"/>
              </a:spcBef>
              <a:spcAft>
                <a:spcPts val="0"/>
              </a:spcAft>
              <a:buSzPts val="1800"/>
              <a:buNone/>
              <a:defRPr/>
            </a:lvl5pPr>
            <a:lvl6pPr lvl="5" algn="ctr">
              <a:spcBef>
                <a:spcPts val="300"/>
              </a:spcBef>
              <a:spcAft>
                <a:spcPts val="0"/>
              </a:spcAft>
              <a:buSzPts val="1800"/>
              <a:buNone/>
              <a:defRPr/>
            </a:lvl6pPr>
            <a:lvl7pPr lvl="6" algn="ctr">
              <a:spcBef>
                <a:spcPts val="300"/>
              </a:spcBef>
              <a:spcAft>
                <a:spcPts val="0"/>
              </a:spcAft>
              <a:buSzPts val="1800"/>
              <a:buNone/>
              <a:defRPr/>
            </a:lvl7pPr>
            <a:lvl8pPr lvl="7" algn="ctr">
              <a:spcBef>
                <a:spcPts val="300"/>
              </a:spcBef>
              <a:spcAft>
                <a:spcPts val="0"/>
              </a:spcAft>
              <a:buSzPts val="1800"/>
              <a:buNone/>
              <a:defRPr/>
            </a:lvl8pPr>
            <a:lvl9pPr lvl="8" algn="ctr">
              <a:spcBef>
                <a:spcPts val="300"/>
              </a:spcBef>
              <a:spcAft>
                <a:spcPts val="0"/>
              </a:spcAft>
              <a:buSzPts val="1800"/>
              <a:buNone/>
              <a:defRPr/>
            </a:lvl9pPr>
          </a:lstStyle>
          <a:p/>
        </p:txBody>
      </p:sp>
      <p:sp>
        <p:nvSpPr>
          <p:cNvPr id="42" name="Google Shape;42;p2"/>
          <p:cNvSpPr txBox="1"/>
          <p:nvPr>
            <p:ph idx="10" type="dt"/>
          </p:nvPr>
        </p:nvSpPr>
        <p:spPr>
          <a:xfrm>
            <a:off x="6705600" y="4206240"/>
            <a:ext cx="96012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
          <p:cNvSpPr txBox="1"/>
          <p:nvPr>
            <p:ph idx="11" type="ftr"/>
          </p:nvPr>
        </p:nvSpPr>
        <p:spPr>
          <a:xfrm>
            <a:off x="5410200" y="4205288"/>
            <a:ext cx="12954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
          <p:cNvSpPr txBox="1"/>
          <p:nvPr>
            <p:ph idx="12" type="sldNum"/>
          </p:nvPr>
        </p:nvSpPr>
        <p:spPr>
          <a:xfrm>
            <a:off x="8320088" y="1136"/>
            <a:ext cx="747712"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800" u="none" cap="none" strike="noStrike">
                <a:solidFill>
                  <a:schemeClr val="lt1"/>
                </a:solidFill>
                <a:latin typeface="Georgia"/>
                <a:ea typeface="Georgia"/>
                <a:cs typeface="Georgia"/>
                <a:sym typeface="Georgia"/>
              </a:defRPr>
            </a:lvl1pPr>
            <a:lvl2pPr indent="0" lvl="1" marL="0" algn="r">
              <a:spcBef>
                <a:spcPts val="0"/>
              </a:spcBef>
              <a:buNone/>
              <a:defRPr b="0" i="0" sz="1800" u="none" cap="none" strike="noStrike">
                <a:solidFill>
                  <a:schemeClr val="lt1"/>
                </a:solidFill>
                <a:latin typeface="Georgia"/>
                <a:ea typeface="Georgia"/>
                <a:cs typeface="Georgia"/>
                <a:sym typeface="Georgia"/>
              </a:defRPr>
            </a:lvl2pPr>
            <a:lvl3pPr indent="0" lvl="2" marL="0" algn="r">
              <a:spcBef>
                <a:spcPts val="0"/>
              </a:spcBef>
              <a:buNone/>
              <a:defRPr b="0" i="0" sz="1800" u="none" cap="none" strike="noStrike">
                <a:solidFill>
                  <a:schemeClr val="lt1"/>
                </a:solidFill>
                <a:latin typeface="Georgia"/>
                <a:ea typeface="Georgia"/>
                <a:cs typeface="Georgia"/>
                <a:sym typeface="Georgia"/>
              </a:defRPr>
            </a:lvl3pPr>
            <a:lvl4pPr indent="0" lvl="3" marL="0" algn="r">
              <a:spcBef>
                <a:spcPts val="0"/>
              </a:spcBef>
              <a:buNone/>
              <a:defRPr b="0" i="0" sz="1800" u="none" cap="none" strike="noStrike">
                <a:solidFill>
                  <a:schemeClr val="lt1"/>
                </a:solidFill>
                <a:latin typeface="Georgia"/>
                <a:ea typeface="Georgia"/>
                <a:cs typeface="Georgia"/>
                <a:sym typeface="Georgia"/>
              </a:defRPr>
            </a:lvl4pPr>
            <a:lvl5pPr indent="0" lvl="4" marL="0" algn="r">
              <a:spcBef>
                <a:spcPts val="0"/>
              </a:spcBef>
              <a:buNone/>
              <a:defRPr b="0" i="0" sz="1800" u="none" cap="none" strike="noStrike">
                <a:solidFill>
                  <a:schemeClr val="lt1"/>
                </a:solidFill>
                <a:latin typeface="Georgia"/>
                <a:ea typeface="Georgia"/>
                <a:cs typeface="Georgia"/>
                <a:sym typeface="Georgia"/>
              </a:defRPr>
            </a:lvl5pPr>
            <a:lvl6pPr indent="0" lvl="5" marL="0" algn="r">
              <a:spcBef>
                <a:spcPts val="0"/>
              </a:spcBef>
              <a:buNone/>
              <a:defRPr b="0" i="0" sz="1800" u="none" cap="none" strike="noStrike">
                <a:solidFill>
                  <a:schemeClr val="lt1"/>
                </a:solidFill>
                <a:latin typeface="Georgia"/>
                <a:ea typeface="Georgia"/>
                <a:cs typeface="Georgia"/>
                <a:sym typeface="Georgia"/>
              </a:defRPr>
            </a:lvl6pPr>
            <a:lvl7pPr indent="0" lvl="6" marL="0" algn="r">
              <a:spcBef>
                <a:spcPts val="0"/>
              </a:spcBef>
              <a:buNone/>
              <a:defRPr b="0" i="0" sz="1800" u="none" cap="none" strike="noStrike">
                <a:solidFill>
                  <a:schemeClr val="lt1"/>
                </a:solidFill>
                <a:latin typeface="Georgia"/>
                <a:ea typeface="Georgia"/>
                <a:cs typeface="Georgia"/>
                <a:sym typeface="Georgia"/>
              </a:defRPr>
            </a:lvl7pPr>
            <a:lvl8pPr indent="0" lvl="7" marL="0" algn="r">
              <a:spcBef>
                <a:spcPts val="0"/>
              </a:spcBef>
              <a:buNone/>
              <a:defRPr b="0" i="0" sz="1800" u="none" cap="none" strike="noStrike">
                <a:solidFill>
                  <a:schemeClr val="lt1"/>
                </a:solidFill>
                <a:latin typeface="Georgia"/>
                <a:ea typeface="Georgia"/>
                <a:cs typeface="Georgia"/>
                <a:sym typeface="Georgia"/>
              </a:defRPr>
            </a:lvl8pPr>
            <a:lvl9pPr indent="0" lvl="8" marL="0" algn="r">
              <a:spcBef>
                <a:spcPts val="0"/>
              </a:spcBef>
              <a:buNone/>
              <a:defRPr b="0" i="0" sz="1800" u="none" cap="none" strike="noStrike">
                <a:solidFill>
                  <a:schemeClr val="lt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1"/>
          <p:cNvSpPr txBox="1"/>
          <p:nvPr>
            <p:ph type="title"/>
          </p:nvPr>
        </p:nvSpPr>
        <p:spPr>
          <a:xfrm rot="-5400000">
            <a:off x="3393017" y="3156577"/>
            <a:ext cx="4681637" cy="586803"/>
          </a:xfrm>
          <a:prstGeom prst="rect">
            <a:avLst/>
          </a:prstGeom>
          <a:noFill/>
          <a:ln>
            <a:noFill/>
          </a:ln>
        </p:spPr>
        <p:txBody>
          <a:bodyPr anchorCtr="0" anchor="t" bIns="45700" lIns="45700" spcFirstLastPara="1" rIns="45700" wrap="square" tIns="0">
            <a:normAutofit/>
          </a:bodyPr>
          <a:lstStyle>
            <a:lvl1pPr lvl="0" algn="ctr">
              <a:spcBef>
                <a:spcPts val="0"/>
              </a:spcBef>
              <a:spcAft>
                <a:spcPts val="0"/>
              </a:spcAft>
              <a:buClr>
                <a:schemeClr val="dk2"/>
              </a:buClr>
              <a:buSzPts val="2000"/>
              <a:buFont typeface="Trebuchet MS"/>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1"/>
          <p:cNvSpPr/>
          <p:nvPr>
            <p:ph idx="2" type="pic"/>
          </p:nvPr>
        </p:nvSpPr>
        <p:spPr>
          <a:xfrm>
            <a:off x="403671" y="1143000"/>
            <a:ext cx="4572000" cy="4572000"/>
          </a:xfrm>
          <a:prstGeom prst="rect">
            <a:avLst/>
          </a:prstGeom>
          <a:solidFill>
            <a:srgbClr val="EAEAEA"/>
          </a:solidFill>
          <a:ln cap="flat" cmpd="sng" w="50800">
            <a:solidFill>
              <a:srgbClr val="FFFFFF"/>
            </a:solidFill>
            <a:prstDash val="solid"/>
            <a:miter lim="800000"/>
            <a:headEnd len="sm" w="sm" type="none"/>
            <a:tailEnd len="sm" w="sm" type="none"/>
          </a:ln>
          <a:effectLst>
            <a:outerShdw blurRad="57150" rotWithShape="0" algn="tl" dir="4800000" dist="31750">
              <a:srgbClr val="000000">
                <a:alpha val="25098"/>
              </a:srgbClr>
            </a:outerShdw>
          </a:effectLst>
        </p:spPr>
      </p:sp>
      <p:sp>
        <p:nvSpPr>
          <p:cNvPr id="99" name="Google Shape;99;p11"/>
          <p:cNvSpPr txBox="1"/>
          <p:nvPr>
            <p:ph idx="1" type="body"/>
          </p:nvPr>
        </p:nvSpPr>
        <p:spPr>
          <a:xfrm>
            <a:off x="6088443" y="3274308"/>
            <a:ext cx="2590800" cy="2516489"/>
          </a:xfrm>
          <a:prstGeom prst="rect">
            <a:avLst/>
          </a:prstGeom>
          <a:noFill/>
          <a:ln>
            <a:noFill/>
          </a:ln>
        </p:spPr>
        <p:txBody>
          <a:bodyPr anchorCtr="0" anchor="t" bIns="45700" lIns="0" spcFirstLastPara="1" rIns="45700" wrap="square" tIns="0">
            <a:normAutofit/>
          </a:bodyPr>
          <a:lstStyle>
            <a:lvl1pPr indent="-228600" lvl="0" marL="457200" algn="l">
              <a:lnSpc>
                <a:spcPct val="100000"/>
              </a:lnSpc>
              <a:spcBef>
                <a:spcPts val="0"/>
              </a:spcBef>
              <a:spcAft>
                <a:spcPts val="0"/>
              </a:spcAft>
              <a:buSzPts val="1300"/>
              <a:buFont typeface="Georgia"/>
              <a:buNone/>
              <a:defRPr sz="1300"/>
            </a:lvl1pPr>
            <a:lvl2pPr indent="-228600" lvl="1" marL="914400" algn="l">
              <a:spcBef>
                <a:spcPts val="300"/>
              </a:spcBef>
              <a:spcAft>
                <a:spcPts val="0"/>
              </a:spcAft>
              <a:buSzPts val="1200"/>
              <a:buFont typeface="Georgia"/>
              <a:buNone/>
              <a:defRPr sz="1200"/>
            </a:lvl2pPr>
            <a:lvl3pPr indent="-228600" lvl="2" marL="1371600" algn="l">
              <a:spcBef>
                <a:spcPts val="300"/>
              </a:spcBef>
              <a:spcAft>
                <a:spcPts val="0"/>
              </a:spcAft>
              <a:buSzPts val="1000"/>
              <a:buFont typeface="Georgia"/>
              <a:buNone/>
              <a:defRPr sz="1000"/>
            </a:lvl3pPr>
            <a:lvl4pPr indent="-228600" lvl="3" marL="1828800" algn="l">
              <a:spcBef>
                <a:spcPts val="300"/>
              </a:spcBef>
              <a:spcAft>
                <a:spcPts val="0"/>
              </a:spcAft>
              <a:buSzPts val="900"/>
              <a:buFont typeface="Georgia"/>
              <a:buNone/>
              <a:defRPr sz="900"/>
            </a:lvl4pPr>
            <a:lvl5pPr indent="-228600" lvl="4" marL="2286000" algn="l">
              <a:spcBef>
                <a:spcPts val="300"/>
              </a:spcBef>
              <a:spcAft>
                <a:spcPts val="0"/>
              </a:spcAft>
              <a:buSzPts val="900"/>
              <a:buFont typeface="Georgia"/>
              <a:buNone/>
              <a:defRPr sz="9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00" name="Google Shape;100;p11"/>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1"/>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1"/>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3" name="Shape 103"/>
        <p:cNvGrpSpPr/>
        <p:nvPr/>
      </p:nvGrpSpPr>
      <p:grpSpPr>
        <a:xfrm>
          <a:off x="0" y="0"/>
          <a:ext cx="0" cy="0"/>
          <a:chOff x="0" y="0"/>
          <a:chExt cx="0" cy="0"/>
        </a:xfrm>
      </p:grpSpPr>
      <p:sp>
        <p:nvSpPr>
          <p:cNvPr id="104" name="Google Shape;104;p12"/>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2"/>
          <p:cNvSpPr txBox="1"/>
          <p:nvPr>
            <p:ph idx="1" type="body"/>
          </p:nvPr>
        </p:nvSpPr>
        <p:spPr>
          <a:xfrm rot="5400000">
            <a:off x="2409444" y="297180"/>
            <a:ext cx="432511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06" name="Google Shape;106;p12"/>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2"/>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9" name="Shape 109"/>
        <p:cNvGrpSpPr/>
        <p:nvPr/>
      </p:nvGrpSpPr>
      <p:grpSpPr>
        <a:xfrm>
          <a:off x="0" y="0"/>
          <a:ext cx="0" cy="0"/>
          <a:chOff x="0" y="0"/>
          <a:chExt cx="0" cy="0"/>
        </a:xfrm>
      </p:grpSpPr>
      <p:sp>
        <p:nvSpPr>
          <p:cNvPr id="110" name="Google Shape;110;p13"/>
          <p:cNvSpPr txBox="1"/>
          <p:nvPr>
            <p:ph type="title"/>
          </p:nvPr>
        </p:nvSpPr>
        <p:spPr>
          <a:xfrm rot="5400000">
            <a:off x="4991100" y="2933700"/>
            <a:ext cx="5486400"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3"/>
          <p:cNvSpPr txBox="1"/>
          <p:nvPr>
            <p:ph idx="1" type="body"/>
          </p:nvPr>
        </p:nvSpPr>
        <p:spPr>
          <a:xfrm rot="5400000">
            <a:off x="838200" y="762000"/>
            <a:ext cx="5486400" cy="6248400"/>
          </a:xfrm>
          <a:prstGeom prst="rect">
            <a:avLst/>
          </a:prstGeom>
          <a:noFill/>
          <a:ln>
            <a:noFill/>
          </a:ln>
        </p:spPr>
        <p:txBody>
          <a:bodyPr anchorCtr="0" anchor="t" bIns="45700" lIns="91425" spcFirstLastPara="1" rIns="91425" wrap="square" tIns="45700">
            <a:norm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12" name="Google Shape;112;p13"/>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3"/>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3"/>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 name="Shape 45"/>
        <p:cNvGrpSpPr/>
        <p:nvPr/>
      </p:nvGrpSpPr>
      <p:grpSpPr>
        <a:xfrm>
          <a:off x="0" y="0"/>
          <a:ext cx="0" cy="0"/>
          <a:chOff x="0" y="0"/>
          <a:chExt cx="0" cy="0"/>
        </a:xfrm>
      </p:grpSpPr>
      <p:sp>
        <p:nvSpPr>
          <p:cNvPr id="46" name="Google Shape;46;p3"/>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
          <p:cNvSpPr txBox="1"/>
          <p:nvPr>
            <p:ph idx="1" type="body"/>
          </p:nvPr>
        </p:nvSpPr>
        <p:spPr>
          <a:xfrm>
            <a:off x="457200" y="2249424"/>
            <a:ext cx="8229600" cy="4325112"/>
          </a:xfrm>
          <a:prstGeom prst="rect">
            <a:avLst/>
          </a:prstGeom>
          <a:noFill/>
          <a:ln>
            <a:noFill/>
          </a:ln>
        </p:spPr>
        <p:txBody>
          <a:bodyPr anchorCtr="0" anchor="t" bIns="45700" lIns="91425" spcFirstLastPara="1" rIns="91425" wrap="square" tIns="45700">
            <a:norm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48" name="Google Shape;48;p3"/>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51" name="Shape 51"/>
        <p:cNvGrpSpPr/>
        <p:nvPr/>
      </p:nvGrpSpPr>
      <p:grpSpPr>
        <a:xfrm>
          <a:off x="0" y="0"/>
          <a:ext cx="0" cy="0"/>
          <a:chOff x="0" y="0"/>
          <a:chExt cx="0" cy="0"/>
        </a:xfrm>
      </p:grpSpPr>
      <p:sp>
        <p:nvSpPr>
          <p:cNvPr id="52" name="Google Shape;5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54" name="Google Shape;54;p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55" name="Google Shape;55;p4"/>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800" u="none" cap="none" strike="noStrike">
                <a:solidFill>
                  <a:srgbClr val="FFFFFF"/>
                </a:solidFill>
                <a:latin typeface="Georgia"/>
                <a:ea typeface="Georgia"/>
                <a:cs typeface="Georgia"/>
                <a:sym typeface="Georgia"/>
              </a:defRPr>
            </a:lvl1pPr>
            <a:lvl2pPr indent="0" lvl="1" marL="0" algn="r">
              <a:spcBef>
                <a:spcPts val="0"/>
              </a:spcBef>
              <a:buNone/>
              <a:defRPr b="0" i="0" sz="1800" u="none" cap="none" strike="noStrike">
                <a:solidFill>
                  <a:srgbClr val="FFFFFF"/>
                </a:solidFill>
                <a:latin typeface="Georgia"/>
                <a:ea typeface="Georgia"/>
                <a:cs typeface="Georgia"/>
                <a:sym typeface="Georgia"/>
              </a:defRPr>
            </a:lvl2pPr>
            <a:lvl3pPr indent="0" lvl="2" marL="0" algn="r">
              <a:spcBef>
                <a:spcPts val="0"/>
              </a:spcBef>
              <a:buNone/>
              <a:defRPr b="0" i="0" sz="1800" u="none" cap="none" strike="noStrike">
                <a:solidFill>
                  <a:srgbClr val="FFFFFF"/>
                </a:solidFill>
                <a:latin typeface="Georgia"/>
                <a:ea typeface="Georgia"/>
                <a:cs typeface="Georgia"/>
                <a:sym typeface="Georgia"/>
              </a:defRPr>
            </a:lvl3pPr>
            <a:lvl4pPr indent="0" lvl="3" marL="0" algn="r">
              <a:spcBef>
                <a:spcPts val="0"/>
              </a:spcBef>
              <a:buNone/>
              <a:defRPr b="0" i="0" sz="1800" u="none" cap="none" strike="noStrike">
                <a:solidFill>
                  <a:srgbClr val="FFFFFF"/>
                </a:solidFill>
                <a:latin typeface="Georgia"/>
                <a:ea typeface="Georgia"/>
                <a:cs typeface="Georgia"/>
                <a:sym typeface="Georgia"/>
              </a:defRPr>
            </a:lvl4pPr>
            <a:lvl5pPr indent="0" lvl="4" marL="0" algn="r">
              <a:spcBef>
                <a:spcPts val="0"/>
              </a:spcBef>
              <a:buNone/>
              <a:defRPr b="0" i="0" sz="1800" u="none" cap="none" strike="noStrike">
                <a:solidFill>
                  <a:srgbClr val="FFFFFF"/>
                </a:solidFill>
                <a:latin typeface="Georgia"/>
                <a:ea typeface="Georgia"/>
                <a:cs typeface="Georgia"/>
                <a:sym typeface="Georgia"/>
              </a:defRPr>
            </a:lvl5pPr>
            <a:lvl6pPr indent="0" lvl="5" marL="0" algn="r">
              <a:spcBef>
                <a:spcPts val="0"/>
              </a:spcBef>
              <a:buNone/>
              <a:defRPr b="0" i="0" sz="1800" u="none" cap="none" strike="noStrike">
                <a:solidFill>
                  <a:srgbClr val="FFFFFF"/>
                </a:solidFill>
                <a:latin typeface="Georgia"/>
                <a:ea typeface="Georgia"/>
                <a:cs typeface="Georgia"/>
                <a:sym typeface="Georgia"/>
              </a:defRPr>
            </a:lvl6pPr>
            <a:lvl7pPr indent="0" lvl="6" marL="0" algn="r">
              <a:spcBef>
                <a:spcPts val="0"/>
              </a:spcBef>
              <a:buNone/>
              <a:defRPr b="0" i="0" sz="1800" u="none" cap="none" strike="noStrike">
                <a:solidFill>
                  <a:srgbClr val="FFFFFF"/>
                </a:solidFill>
                <a:latin typeface="Georgia"/>
                <a:ea typeface="Georgia"/>
                <a:cs typeface="Georgia"/>
                <a:sym typeface="Georgia"/>
              </a:defRPr>
            </a:lvl7pPr>
            <a:lvl8pPr indent="0" lvl="7" marL="0" algn="r">
              <a:spcBef>
                <a:spcPts val="0"/>
              </a:spcBef>
              <a:buNone/>
              <a:defRPr b="0" i="0" sz="1800" u="none" cap="none" strike="noStrike">
                <a:solidFill>
                  <a:srgbClr val="FFFFFF"/>
                </a:solidFill>
                <a:latin typeface="Georgia"/>
                <a:ea typeface="Georgia"/>
                <a:cs typeface="Georgia"/>
                <a:sym typeface="Georgia"/>
              </a:defRPr>
            </a:lvl8pPr>
            <a:lvl9pPr indent="0" lvl="8" marL="0" algn="r">
              <a:spcBef>
                <a:spcPts val="0"/>
              </a:spcBef>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5"/>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
          <p:cNvSpPr txBox="1"/>
          <p:nvPr>
            <p:ph idx="1" type="body"/>
          </p:nvPr>
        </p:nvSpPr>
        <p:spPr>
          <a:xfrm>
            <a:off x="457200" y="2249424"/>
            <a:ext cx="4038600" cy="4525963"/>
          </a:xfrm>
          <a:prstGeom prst="rect">
            <a:avLst/>
          </a:prstGeom>
          <a:noFill/>
          <a:ln>
            <a:noFill/>
          </a:ln>
        </p:spPr>
        <p:txBody>
          <a:bodyPr anchorCtr="0" anchor="t" bIns="45700" lIns="91425" spcFirstLastPara="1" rIns="91425" wrap="square" tIns="45700">
            <a:normAutofit/>
          </a:bodyPr>
          <a:lstStyle>
            <a:lvl1pPr indent="-355600" lvl="0" marL="457200" algn="l">
              <a:spcBef>
                <a:spcPts val="300"/>
              </a:spcBef>
              <a:spcAft>
                <a:spcPts val="0"/>
              </a:spcAft>
              <a:buSzPts val="2000"/>
              <a:buChar char="•"/>
              <a:defRPr sz="2000"/>
            </a:lvl1pPr>
            <a:lvl2pPr indent="-349250" lvl="1" marL="914400" algn="l">
              <a:spcBef>
                <a:spcPts val="300"/>
              </a:spcBef>
              <a:spcAft>
                <a:spcPts val="0"/>
              </a:spcAft>
              <a:buSzPts val="1900"/>
              <a:buChar char="▫"/>
              <a:defRPr sz="1900"/>
            </a:lvl2pPr>
            <a:lvl3pPr indent="-342900" lvl="2" marL="1371600" algn="l">
              <a:spcBef>
                <a:spcPts val="300"/>
              </a:spcBef>
              <a:spcAft>
                <a:spcPts val="0"/>
              </a:spcAft>
              <a:buSzPts val="1800"/>
              <a:buChar char="●"/>
              <a:defRPr sz="18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1" name="Google Shape;61;p5"/>
          <p:cNvSpPr txBox="1"/>
          <p:nvPr>
            <p:ph idx="2" type="body"/>
          </p:nvPr>
        </p:nvSpPr>
        <p:spPr>
          <a:xfrm>
            <a:off x="4648200" y="2249424"/>
            <a:ext cx="4038600" cy="4525963"/>
          </a:xfrm>
          <a:prstGeom prst="rect">
            <a:avLst/>
          </a:prstGeom>
          <a:noFill/>
          <a:ln>
            <a:noFill/>
          </a:ln>
        </p:spPr>
        <p:txBody>
          <a:bodyPr anchorCtr="0" anchor="t" bIns="45700" lIns="91425" spcFirstLastPara="1" rIns="91425" wrap="square" tIns="45700">
            <a:normAutofit/>
          </a:bodyPr>
          <a:lstStyle>
            <a:lvl1pPr indent="-355600" lvl="0" marL="457200" algn="l">
              <a:spcBef>
                <a:spcPts val="300"/>
              </a:spcBef>
              <a:spcAft>
                <a:spcPts val="0"/>
              </a:spcAft>
              <a:buSzPts val="2000"/>
              <a:buChar char="•"/>
              <a:defRPr sz="2000"/>
            </a:lvl1pPr>
            <a:lvl2pPr indent="-349250" lvl="1" marL="914400" algn="l">
              <a:spcBef>
                <a:spcPts val="300"/>
              </a:spcBef>
              <a:spcAft>
                <a:spcPts val="0"/>
              </a:spcAft>
              <a:buSzPts val="1900"/>
              <a:buChar char="▫"/>
              <a:defRPr sz="1900"/>
            </a:lvl2pPr>
            <a:lvl3pPr indent="-342900" lvl="2" marL="1371600" algn="l">
              <a:spcBef>
                <a:spcPts val="300"/>
              </a:spcBef>
              <a:spcAft>
                <a:spcPts val="0"/>
              </a:spcAft>
              <a:buSzPts val="1800"/>
              <a:buChar char="●"/>
              <a:defRPr sz="18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2" name="Google Shape;62;p5"/>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6"/>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 name="Shape 69"/>
        <p:cNvGrpSpPr/>
        <p:nvPr/>
      </p:nvGrpSpPr>
      <p:grpSpPr>
        <a:xfrm>
          <a:off x="0" y="0"/>
          <a:ext cx="0" cy="0"/>
          <a:chOff x="0" y="0"/>
          <a:chExt cx="0" cy="0"/>
        </a:xfrm>
      </p:grpSpPr>
      <p:sp>
        <p:nvSpPr>
          <p:cNvPr id="70" name="Google Shape;70;p7"/>
          <p:cNvSpPr txBox="1"/>
          <p:nvPr>
            <p:ph type="title"/>
          </p:nvPr>
        </p:nvSpPr>
        <p:spPr>
          <a:xfrm>
            <a:off x="381000" y="1143000"/>
            <a:ext cx="8382000" cy="1069848"/>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4000"/>
              <a:buFont typeface="Trebuchet MS"/>
              <a:buNone/>
              <a:defRPr b="0" i="0"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7"/>
          <p:cNvSpPr txBox="1"/>
          <p:nvPr>
            <p:ph idx="1" type="body"/>
          </p:nvPr>
        </p:nvSpPr>
        <p:spPr>
          <a:xfrm>
            <a:off x="381000" y="2244970"/>
            <a:ext cx="4041648" cy="457200"/>
          </a:xfrm>
          <a:prstGeom prst="rect">
            <a:avLst/>
          </a:prstGeom>
          <a:solidFill>
            <a:srgbClr val="2180F6">
              <a:alpha val="25098"/>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spcBef>
                <a:spcPts val="300"/>
              </a:spcBef>
              <a:spcAft>
                <a:spcPts val="0"/>
              </a:spcAft>
              <a:buSzPts val="1900"/>
              <a:buNone/>
              <a:defRPr b="1" sz="1900">
                <a:solidFill>
                  <a:srgbClr val="414141"/>
                </a:solidFill>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72" name="Google Shape;72;p7"/>
          <p:cNvSpPr txBox="1"/>
          <p:nvPr>
            <p:ph idx="2" type="body"/>
          </p:nvPr>
        </p:nvSpPr>
        <p:spPr>
          <a:xfrm>
            <a:off x="4721225" y="2244970"/>
            <a:ext cx="4041775" cy="457200"/>
          </a:xfrm>
          <a:prstGeom prst="rect">
            <a:avLst/>
          </a:prstGeom>
          <a:solidFill>
            <a:srgbClr val="2180F6">
              <a:alpha val="25098"/>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spcBef>
                <a:spcPts val="300"/>
              </a:spcBef>
              <a:spcAft>
                <a:spcPts val="0"/>
              </a:spcAft>
              <a:buSzPts val="1900"/>
              <a:buNone/>
              <a:defRPr b="1" sz="1900">
                <a:solidFill>
                  <a:srgbClr val="414141"/>
                </a:solidFill>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73" name="Google Shape;73;p7"/>
          <p:cNvSpPr txBox="1"/>
          <p:nvPr>
            <p:ph idx="3" type="body"/>
          </p:nvPr>
        </p:nvSpPr>
        <p:spPr>
          <a:xfrm>
            <a:off x="381000" y="2708519"/>
            <a:ext cx="4041648" cy="3886200"/>
          </a:xfrm>
          <a:prstGeom prst="rect">
            <a:avLst/>
          </a:prstGeom>
          <a:noFill/>
          <a:ln>
            <a:noFill/>
          </a:ln>
        </p:spPr>
        <p:txBody>
          <a:bodyPr anchorCtr="0" anchor="t" bIns="45700" lIns="91425" spcFirstLastPara="1" rIns="91425" wrap="square" tIns="45700">
            <a:normAutofit/>
          </a:bodyPr>
          <a:lstStyle>
            <a:lvl1pPr indent="-355600" lvl="0" marL="457200" algn="l">
              <a:spcBef>
                <a:spcPts val="300"/>
              </a:spcBef>
              <a:spcAft>
                <a:spcPts val="0"/>
              </a:spcAft>
              <a:buSzPts val="2000"/>
              <a:buChar char="•"/>
              <a:defRPr sz="20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74" name="Google Shape;74;p7"/>
          <p:cNvSpPr txBox="1"/>
          <p:nvPr>
            <p:ph idx="4" type="body"/>
          </p:nvPr>
        </p:nvSpPr>
        <p:spPr>
          <a:xfrm>
            <a:off x="4718304" y="2708519"/>
            <a:ext cx="4041775" cy="3886200"/>
          </a:xfrm>
          <a:prstGeom prst="rect">
            <a:avLst/>
          </a:prstGeom>
          <a:noFill/>
          <a:ln>
            <a:noFill/>
          </a:ln>
        </p:spPr>
        <p:txBody>
          <a:bodyPr anchorCtr="0" anchor="t" bIns="45700" lIns="91425" spcFirstLastPara="1" rIns="91425" wrap="square" tIns="45700">
            <a:normAutofit/>
          </a:bodyPr>
          <a:lstStyle>
            <a:lvl1pPr indent="-355600" lvl="0" marL="457200" algn="l">
              <a:spcBef>
                <a:spcPts val="300"/>
              </a:spcBef>
              <a:spcAft>
                <a:spcPts val="0"/>
              </a:spcAft>
              <a:buSzPts val="2000"/>
              <a:buChar char="•"/>
              <a:defRPr sz="20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75" name="Google Shape;75;p7"/>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p7"/>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8"/>
          <p:cNvSpPr txBox="1"/>
          <p:nvPr>
            <p:ph type="title"/>
          </p:nvPr>
        </p:nvSpPr>
        <p:spPr>
          <a:xfrm>
            <a:off x="722313" y="1981200"/>
            <a:ext cx="7772400" cy="136207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FFFFF"/>
              </a:buClr>
              <a:buSzPts val="4300"/>
              <a:buFont typeface="Trebuchet MS"/>
              <a:buNone/>
              <a:defRPr b="1" sz="430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
          <p:cNvSpPr txBox="1"/>
          <p:nvPr>
            <p:ph idx="1" type="body"/>
          </p:nvPr>
        </p:nvSpPr>
        <p:spPr>
          <a:xfrm>
            <a:off x="722313" y="3367088"/>
            <a:ext cx="7772400" cy="1509712"/>
          </a:xfrm>
          <a:prstGeom prst="rect">
            <a:avLst/>
          </a:prstGeom>
          <a:noFill/>
          <a:ln>
            <a:noFill/>
          </a:ln>
        </p:spPr>
        <p:txBody>
          <a:bodyPr anchorCtr="0" anchor="t" bIns="45700" lIns="91425" spcFirstLastPara="1" rIns="91425" wrap="square" tIns="45700">
            <a:normAutofit/>
          </a:bodyPr>
          <a:lstStyle>
            <a:lvl1pPr indent="-228600" lvl="0" marL="457200" algn="l">
              <a:spcBef>
                <a:spcPts val="300"/>
              </a:spcBef>
              <a:spcAft>
                <a:spcPts val="0"/>
              </a:spcAft>
              <a:buSzPts val="2100"/>
              <a:buNone/>
              <a:defRPr b="0" sz="2100">
                <a:solidFill>
                  <a:schemeClr val="dk2"/>
                </a:solidFill>
              </a:defRPr>
            </a:lvl1pPr>
            <a:lvl2pPr indent="-228600" lvl="1" marL="914400" algn="l">
              <a:spcBef>
                <a:spcPts val="300"/>
              </a:spcBef>
              <a:spcAft>
                <a:spcPts val="0"/>
              </a:spcAft>
              <a:buSzPts val="1800"/>
              <a:buNone/>
              <a:defRPr sz="1800">
                <a:solidFill>
                  <a:srgbClr val="888888"/>
                </a:solidFill>
              </a:defRPr>
            </a:lvl2pPr>
            <a:lvl3pPr indent="-228600" lvl="2" marL="1371600" algn="l">
              <a:spcBef>
                <a:spcPts val="300"/>
              </a:spcBef>
              <a:spcAft>
                <a:spcPts val="0"/>
              </a:spcAft>
              <a:buSzPts val="1600"/>
              <a:buNone/>
              <a:defRPr sz="1600">
                <a:solidFill>
                  <a:srgbClr val="888888"/>
                </a:solidFill>
              </a:defRPr>
            </a:lvl3pPr>
            <a:lvl4pPr indent="-228600" lvl="3" marL="1828800" algn="l">
              <a:spcBef>
                <a:spcPts val="300"/>
              </a:spcBef>
              <a:spcAft>
                <a:spcPts val="0"/>
              </a:spcAft>
              <a:buSzPts val="1400"/>
              <a:buNone/>
              <a:defRPr sz="1400">
                <a:solidFill>
                  <a:srgbClr val="888888"/>
                </a:solidFill>
              </a:defRPr>
            </a:lvl4pPr>
            <a:lvl5pPr indent="-228600" lvl="4" marL="2286000" algn="l">
              <a:spcBef>
                <a:spcPts val="300"/>
              </a:spcBef>
              <a:spcAft>
                <a:spcPts val="0"/>
              </a:spcAft>
              <a:buSzPts val="1400"/>
              <a:buNone/>
              <a:defRPr sz="1400">
                <a:solidFill>
                  <a:srgbClr val="888888"/>
                </a:solidFill>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1" name="Google Shape;81;p8"/>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9"/>
          <p:cNvSpPr txBox="1"/>
          <p:nvPr>
            <p:ph type="title"/>
          </p:nvPr>
        </p:nvSpPr>
        <p:spPr>
          <a:xfrm>
            <a:off x="457200" y="1143000"/>
            <a:ext cx="8229600" cy="1069848"/>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4000"/>
              <a:buFont typeface="Trebuchet M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9"/>
          <p:cNvSpPr txBox="1"/>
          <p:nvPr>
            <p:ph idx="10" type="dt"/>
          </p:nvPr>
        </p:nvSpPr>
        <p:spPr>
          <a:xfrm>
            <a:off x="6583680"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9"/>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9" name="Shape 89"/>
        <p:cNvGrpSpPr/>
        <p:nvPr/>
      </p:nvGrpSpPr>
      <p:grpSpPr>
        <a:xfrm>
          <a:off x="0" y="0"/>
          <a:ext cx="0" cy="0"/>
          <a:chOff x="0" y="0"/>
          <a:chExt cx="0" cy="0"/>
        </a:xfrm>
      </p:grpSpPr>
      <p:sp>
        <p:nvSpPr>
          <p:cNvPr id="90" name="Google Shape;90;p10"/>
          <p:cNvSpPr txBox="1"/>
          <p:nvPr>
            <p:ph type="title"/>
          </p:nvPr>
        </p:nvSpPr>
        <p:spPr>
          <a:xfrm>
            <a:off x="5353496" y="1101970"/>
            <a:ext cx="3383280" cy="87782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1800"/>
              <a:buFont typeface="Trebuchet MS"/>
              <a:buNone/>
              <a:defRPr b="1"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0"/>
          <p:cNvSpPr txBox="1"/>
          <p:nvPr>
            <p:ph idx="1" type="body"/>
          </p:nvPr>
        </p:nvSpPr>
        <p:spPr>
          <a:xfrm>
            <a:off x="5353496" y="2010727"/>
            <a:ext cx="3383280" cy="4617720"/>
          </a:xfrm>
          <a:prstGeom prst="rect">
            <a:avLst/>
          </a:prstGeom>
          <a:noFill/>
          <a:ln>
            <a:noFill/>
          </a:ln>
        </p:spPr>
        <p:txBody>
          <a:bodyPr anchorCtr="0" anchor="t" bIns="45700" lIns="91425" spcFirstLastPara="1" rIns="91425" wrap="square" tIns="45700">
            <a:normAutofit/>
          </a:bodyPr>
          <a:lstStyle>
            <a:lvl1pPr indent="-228600" lvl="0" marL="457200" algn="l">
              <a:spcBef>
                <a:spcPts val="300"/>
              </a:spcBef>
              <a:spcAft>
                <a:spcPts val="0"/>
              </a:spcAft>
              <a:buSzPts val="1400"/>
              <a:buNone/>
              <a:defRPr sz="1400"/>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92" name="Google Shape;92;p10"/>
          <p:cNvSpPr txBox="1"/>
          <p:nvPr>
            <p:ph idx="2" type="body"/>
          </p:nvPr>
        </p:nvSpPr>
        <p:spPr>
          <a:xfrm>
            <a:off x="152400" y="776287"/>
            <a:ext cx="5102352" cy="5852160"/>
          </a:xfrm>
          <a:prstGeom prst="rect">
            <a:avLst/>
          </a:prstGeom>
          <a:noFill/>
          <a:ln>
            <a:noFill/>
          </a:ln>
        </p:spPr>
        <p:txBody>
          <a:bodyPr anchorCtr="0" anchor="t" bIns="45700" lIns="91425" spcFirstLastPara="1" rIns="91425" wrap="square" tIns="45700">
            <a:normAutofit/>
          </a:bodyPr>
          <a:lstStyle>
            <a:lvl1pPr indent="-431800" lvl="0" marL="457200" algn="l">
              <a:spcBef>
                <a:spcPts val="300"/>
              </a:spcBef>
              <a:spcAft>
                <a:spcPts val="0"/>
              </a:spcAft>
              <a:buSzPts val="3200"/>
              <a:buChar char="•"/>
              <a:defRPr sz="3200"/>
            </a:lvl1pPr>
            <a:lvl2pPr indent="-406400" lvl="1" marL="914400" algn="l">
              <a:spcBef>
                <a:spcPts val="300"/>
              </a:spcBef>
              <a:spcAft>
                <a:spcPts val="0"/>
              </a:spcAft>
              <a:buSzPts val="2800"/>
              <a:buChar char="▫"/>
              <a:defRPr sz="2800"/>
            </a:lvl2pPr>
            <a:lvl3pPr indent="-381000" lvl="2" marL="1371600" algn="l">
              <a:spcBef>
                <a:spcPts val="300"/>
              </a:spcBef>
              <a:spcAft>
                <a:spcPts val="0"/>
              </a:spcAft>
              <a:buSzPts val="2400"/>
              <a:buChar char="●"/>
              <a:defRPr sz="2400"/>
            </a:lvl3pPr>
            <a:lvl4pPr indent="-355600" lvl="3" marL="1828800" algn="l">
              <a:spcBef>
                <a:spcPts val="300"/>
              </a:spcBef>
              <a:spcAft>
                <a:spcPts val="0"/>
              </a:spcAft>
              <a:buSzPts val="2000"/>
              <a:buChar char="●"/>
              <a:defRPr sz="2000"/>
            </a:lvl4pPr>
            <a:lvl5pPr indent="-355600" lvl="4" marL="2286000" algn="l">
              <a:spcBef>
                <a:spcPts val="300"/>
              </a:spcBef>
              <a:spcAft>
                <a:spcPts val="0"/>
              </a:spcAft>
              <a:buSzPts val="2000"/>
              <a:buChar char="▫"/>
              <a:defRPr sz="20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93" name="Google Shape;93;p10"/>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0"/>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0"/>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 y="366818"/>
            <a:ext cx="9144000" cy="84407"/>
          </a:xfrm>
          <a:prstGeom prst="rect">
            <a:avLst/>
          </a:prstGeom>
          <a:solidFill>
            <a:schemeClr val="accent2">
              <a:alpha val="5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1" name="Google Shape;11;p1"/>
          <p:cNvSpPr/>
          <p:nvPr/>
        </p:nvSpPr>
        <p:spPr>
          <a:xfrm>
            <a:off x="0" y="-1"/>
            <a:ext cx="9144000" cy="31066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2" name="Google Shape;12;p1"/>
          <p:cNvSpPr/>
          <p:nvPr/>
        </p:nvSpPr>
        <p:spPr>
          <a:xfrm>
            <a:off x="0" y="308276"/>
            <a:ext cx="9144001" cy="9144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3" name="Google Shape;13;p1"/>
          <p:cNvSpPr/>
          <p:nvPr/>
        </p:nvSpPr>
        <p:spPr>
          <a:xfrm flipH="1" rot="10800000">
            <a:off x="5410182" y="360246"/>
            <a:ext cx="3733819" cy="910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4" name="Google Shape;14;p1"/>
          <p:cNvSpPr/>
          <p:nvPr/>
        </p:nvSpPr>
        <p:spPr>
          <a:xfrm flipH="1" rot="10800000">
            <a:off x="5410200" y="440112"/>
            <a:ext cx="3733801" cy="180035"/>
          </a:xfrm>
          <a:prstGeom prst="rect">
            <a:avLst/>
          </a:prstGeom>
          <a:solidFill>
            <a:schemeClr val="accent2">
              <a:alpha val="5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5" name="Google Shape;15;p1"/>
          <p:cNvSpPr/>
          <p:nvPr/>
        </p:nvSpPr>
        <p:spPr>
          <a:xfrm>
            <a:off x="5407339" y="497504"/>
            <a:ext cx="3063240" cy="2743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6" name="Google Shape;16;p1"/>
          <p:cNvSpPr/>
          <p:nvPr/>
        </p:nvSpPr>
        <p:spPr>
          <a:xfrm>
            <a:off x="7373646" y="588943"/>
            <a:ext cx="1600200" cy="36576"/>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7" name="Google Shape;17;p1"/>
          <p:cNvSpPr/>
          <p:nvPr/>
        </p:nvSpPr>
        <p:spPr>
          <a:xfrm>
            <a:off x="9084966" y="-2001"/>
            <a:ext cx="57626" cy="621792"/>
          </a:xfrm>
          <a:prstGeom prst="rect">
            <a:avLst/>
          </a:prstGeom>
          <a:solidFill>
            <a:srgbClr val="FFFFFF">
              <a:alpha val="6509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8" name="Google Shape;18;p1"/>
          <p:cNvSpPr/>
          <p:nvPr/>
        </p:nvSpPr>
        <p:spPr>
          <a:xfrm>
            <a:off x="9044481" y="-2001"/>
            <a:ext cx="27432" cy="621792"/>
          </a:xfrm>
          <a:prstGeom prst="rect">
            <a:avLst/>
          </a:prstGeom>
          <a:solidFill>
            <a:srgbClr val="FFFFFF">
              <a:alpha val="6509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9" name="Google Shape;19;p1"/>
          <p:cNvSpPr/>
          <p:nvPr/>
        </p:nvSpPr>
        <p:spPr>
          <a:xfrm>
            <a:off x="9025428" y="-2001"/>
            <a:ext cx="9144" cy="621792"/>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0" name="Google Shape;20;p1"/>
          <p:cNvSpPr/>
          <p:nvPr/>
        </p:nvSpPr>
        <p:spPr>
          <a:xfrm>
            <a:off x="8975423" y="-2001"/>
            <a:ext cx="27432" cy="621792"/>
          </a:xfrm>
          <a:prstGeom prst="rect">
            <a:avLst/>
          </a:prstGeom>
          <a:solidFill>
            <a:srgbClr val="FFFFFF">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1" name="Google Shape;21;p1"/>
          <p:cNvSpPr/>
          <p:nvPr/>
        </p:nvSpPr>
        <p:spPr>
          <a:xfrm>
            <a:off x="8915677" y="380"/>
            <a:ext cx="54864" cy="585216"/>
          </a:xfrm>
          <a:prstGeom prst="rect">
            <a:avLst/>
          </a:prstGeom>
          <a:solidFill>
            <a:srgbClr val="FFFFFF">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2" name="Google Shape;22;p1"/>
          <p:cNvSpPr/>
          <p:nvPr/>
        </p:nvSpPr>
        <p:spPr>
          <a:xfrm>
            <a:off x="8873475" y="380"/>
            <a:ext cx="9144" cy="585216"/>
          </a:xfrm>
          <a:prstGeom prst="rect">
            <a:avLst/>
          </a:prstGeom>
          <a:solidFill>
            <a:srgbClr val="FFFFFF">
              <a:alpha val="3019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3" name="Google Shape;23;p1"/>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2"/>
              </a:buClr>
              <a:buSzPts val="4000"/>
              <a:buFont typeface="Trebuchet MS"/>
              <a:buNone/>
              <a:defRPr b="0" i="0" sz="4000" u="none" cap="none" strike="noStrike">
                <a:solidFill>
                  <a:schemeClr val="dk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1"/>
          <p:cNvSpPr txBox="1"/>
          <p:nvPr>
            <p:ph idx="1" type="body"/>
          </p:nvPr>
        </p:nvSpPr>
        <p:spPr>
          <a:xfrm>
            <a:off x="457200" y="2249424"/>
            <a:ext cx="8229600" cy="4325112"/>
          </a:xfrm>
          <a:prstGeom prst="rect">
            <a:avLst/>
          </a:prstGeom>
          <a:noFill/>
          <a:ln>
            <a:noFill/>
          </a:ln>
        </p:spPr>
        <p:txBody>
          <a:bodyPr anchorCtr="0" anchor="t" bIns="45700" lIns="91425" spcFirstLastPara="1" rIns="91425" wrap="square" tIns="45700">
            <a:normAutofit/>
          </a:bodyPr>
          <a:lstStyle>
            <a:lvl1pPr indent="-406400" lvl="0" marL="457200" marR="0" rtl="0" algn="l">
              <a:spcBef>
                <a:spcPts val="300"/>
              </a:spcBef>
              <a:spcAft>
                <a:spcPts val="0"/>
              </a:spcAft>
              <a:buClr>
                <a:schemeClr val="accent3"/>
              </a:buClr>
              <a:buSzPts val="2800"/>
              <a:buFont typeface="Georgia"/>
              <a:buChar char="•"/>
              <a:defRPr b="0" i="0" sz="2800" u="none" cap="none" strike="noStrike">
                <a:solidFill>
                  <a:schemeClr val="dk1"/>
                </a:solidFill>
                <a:latin typeface="Georgia"/>
                <a:ea typeface="Georgia"/>
                <a:cs typeface="Georgia"/>
                <a:sym typeface="Georgia"/>
              </a:defRPr>
            </a:lvl1pPr>
            <a:lvl2pPr indent="-393700" lvl="1" marL="914400" marR="0" rtl="0" algn="l">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indent="-381000" lvl="2" marL="1371600" marR="0" rtl="0" algn="l">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indent="-368300" lvl="3" marL="1828800" marR="0" rtl="0" algn="l">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indent="-355600" lvl="4" marL="2286000" marR="0" rtl="0" algn="l">
              <a:spcBef>
                <a:spcPts val="300"/>
              </a:spcBef>
              <a:spcAft>
                <a:spcPts val="0"/>
              </a:spcAft>
              <a:buClr>
                <a:schemeClr val="accent3"/>
              </a:buClr>
              <a:buSzPts val="2000"/>
              <a:buFont typeface="Georgia"/>
              <a:buChar char="▫"/>
              <a:defRPr b="0" i="0" sz="2000" u="none" cap="none" strike="noStrike">
                <a:solidFill>
                  <a:schemeClr val="accent3"/>
                </a:solidFill>
                <a:latin typeface="Georgia"/>
                <a:ea typeface="Georgia"/>
                <a:cs typeface="Georgia"/>
                <a:sym typeface="Georgia"/>
              </a:defRPr>
            </a:lvl5pPr>
            <a:lvl6pPr indent="-342900" lvl="5" marL="2743200" marR="0" rtl="0" algn="l">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indent="-330200" lvl="6" marL="3200400" marR="0" rtl="0" algn="l">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indent="-323850" lvl="7" marL="3657600" marR="0" rtl="0" algn="l">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indent="-317500" lvl="8" marL="4114800" marR="0" rtl="0" algn="l">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25" name="Google Shape;25;p1"/>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800" u="none" cap="none" strike="noStrike">
                <a:solidFill>
                  <a:schemeClr val="accent2"/>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26" name="Google Shape;26;p1"/>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800" u="none" cap="none" strike="noStrike">
                <a:solidFill>
                  <a:schemeClr val="accent2"/>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27" name="Google Shape;27;p1"/>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1800" u="none" cap="none" strike="noStrike">
                <a:solidFill>
                  <a:srgbClr val="FFFFFF"/>
                </a:solidFill>
                <a:latin typeface="Georgia"/>
                <a:ea typeface="Georgia"/>
                <a:cs typeface="Georgia"/>
                <a:sym typeface="Georgia"/>
              </a:defRPr>
            </a:lvl1pPr>
            <a:lvl2pPr indent="0" lvl="1" marL="0" marR="0" rtl="0" algn="r">
              <a:spcBef>
                <a:spcPts val="0"/>
              </a:spcBef>
              <a:buNone/>
              <a:defRPr b="0" i="0" sz="1800" u="none" cap="none" strike="noStrike">
                <a:solidFill>
                  <a:srgbClr val="FFFFFF"/>
                </a:solidFill>
                <a:latin typeface="Georgia"/>
                <a:ea typeface="Georgia"/>
                <a:cs typeface="Georgia"/>
                <a:sym typeface="Georgia"/>
              </a:defRPr>
            </a:lvl2pPr>
            <a:lvl3pPr indent="0" lvl="2" marL="0" marR="0" rtl="0" algn="r">
              <a:spcBef>
                <a:spcPts val="0"/>
              </a:spcBef>
              <a:buNone/>
              <a:defRPr b="0" i="0" sz="1800" u="none" cap="none" strike="noStrike">
                <a:solidFill>
                  <a:srgbClr val="FFFFFF"/>
                </a:solidFill>
                <a:latin typeface="Georgia"/>
                <a:ea typeface="Georgia"/>
                <a:cs typeface="Georgia"/>
                <a:sym typeface="Georgia"/>
              </a:defRPr>
            </a:lvl3pPr>
            <a:lvl4pPr indent="0" lvl="3" marL="0" marR="0" rtl="0" algn="r">
              <a:spcBef>
                <a:spcPts val="0"/>
              </a:spcBef>
              <a:buNone/>
              <a:defRPr b="0" i="0" sz="1800" u="none" cap="none" strike="noStrike">
                <a:solidFill>
                  <a:srgbClr val="FFFFFF"/>
                </a:solidFill>
                <a:latin typeface="Georgia"/>
                <a:ea typeface="Georgia"/>
                <a:cs typeface="Georgia"/>
                <a:sym typeface="Georgia"/>
              </a:defRPr>
            </a:lvl4pPr>
            <a:lvl5pPr indent="0" lvl="4" marL="0" marR="0" rtl="0" algn="r">
              <a:spcBef>
                <a:spcPts val="0"/>
              </a:spcBef>
              <a:buNone/>
              <a:defRPr b="0" i="0" sz="1800" u="none" cap="none" strike="noStrike">
                <a:solidFill>
                  <a:srgbClr val="FFFFFF"/>
                </a:solidFill>
                <a:latin typeface="Georgia"/>
                <a:ea typeface="Georgia"/>
                <a:cs typeface="Georgia"/>
                <a:sym typeface="Georgia"/>
              </a:defRPr>
            </a:lvl5pPr>
            <a:lvl6pPr indent="0" lvl="5" marL="0" marR="0" rtl="0" algn="r">
              <a:spcBef>
                <a:spcPts val="0"/>
              </a:spcBef>
              <a:buNone/>
              <a:defRPr b="0" i="0" sz="1800" u="none" cap="none" strike="noStrike">
                <a:solidFill>
                  <a:srgbClr val="FFFFFF"/>
                </a:solidFill>
                <a:latin typeface="Georgia"/>
                <a:ea typeface="Georgia"/>
                <a:cs typeface="Georgia"/>
                <a:sym typeface="Georgia"/>
              </a:defRPr>
            </a:lvl6pPr>
            <a:lvl7pPr indent="0" lvl="6" marL="0" marR="0" rtl="0" algn="r">
              <a:spcBef>
                <a:spcPts val="0"/>
              </a:spcBef>
              <a:buNone/>
              <a:defRPr b="0" i="0" sz="1800" u="none" cap="none" strike="noStrike">
                <a:solidFill>
                  <a:srgbClr val="FFFFFF"/>
                </a:solidFill>
                <a:latin typeface="Georgia"/>
                <a:ea typeface="Georgia"/>
                <a:cs typeface="Georgia"/>
                <a:sym typeface="Georgia"/>
              </a:defRPr>
            </a:lvl7pPr>
            <a:lvl8pPr indent="0" lvl="7" marL="0" marR="0" rtl="0" algn="r">
              <a:spcBef>
                <a:spcPts val="0"/>
              </a:spcBef>
              <a:buNone/>
              <a:defRPr b="0" i="0" sz="1800" u="none" cap="none" strike="noStrike">
                <a:solidFill>
                  <a:srgbClr val="FFFFFF"/>
                </a:solidFill>
                <a:latin typeface="Georgia"/>
                <a:ea typeface="Georgia"/>
                <a:cs typeface="Georgia"/>
                <a:sym typeface="Georgia"/>
              </a:defRPr>
            </a:lvl8pPr>
            <a:lvl9pPr indent="0" lvl="8" marL="0" marR="0" rtl="0" algn="r">
              <a:spcBef>
                <a:spcPts val="0"/>
              </a:spcBef>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15.jpg"/><Relationship Id="rId5" Type="http://schemas.openxmlformats.org/officeDocument/2006/relationships/image" Target="../media/image12.jpg"/><Relationship Id="rId6" Type="http://schemas.openxmlformats.org/officeDocument/2006/relationships/image" Target="../media/image18.png"/><Relationship Id="rId7" Type="http://schemas.openxmlformats.org/officeDocument/2006/relationships/image" Target="../media/image13.jpg"/><Relationship Id="rId8"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19.jpg"/><Relationship Id="rId5"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g"/><Relationship Id="rId4" Type="http://schemas.openxmlformats.org/officeDocument/2006/relationships/image" Target="../media/image37.jp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25.jpg"/><Relationship Id="rId5" Type="http://schemas.openxmlformats.org/officeDocument/2006/relationships/image" Target="../media/image3.png"/><Relationship Id="rId6"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47.jpg"/><Relationship Id="rId13" Type="http://schemas.openxmlformats.org/officeDocument/2006/relationships/image" Target="../media/image41.jpg"/><Relationship Id="rId12"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jpg"/><Relationship Id="rId4" Type="http://schemas.openxmlformats.org/officeDocument/2006/relationships/image" Target="../media/image21.jpg"/><Relationship Id="rId9" Type="http://schemas.openxmlformats.org/officeDocument/2006/relationships/image" Target="../media/image31.jpg"/><Relationship Id="rId14" Type="http://schemas.openxmlformats.org/officeDocument/2006/relationships/image" Target="../media/image38.jpg"/><Relationship Id="rId5" Type="http://schemas.openxmlformats.org/officeDocument/2006/relationships/image" Target="../media/image50.jpg"/><Relationship Id="rId6" Type="http://schemas.openxmlformats.org/officeDocument/2006/relationships/image" Target="../media/image28.jpg"/><Relationship Id="rId7" Type="http://schemas.openxmlformats.org/officeDocument/2006/relationships/image" Target="../media/image30.jpg"/><Relationship Id="rId8"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42.jpg"/><Relationship Id="rId5" Type="http://schemas.openxmlformats.org/officeDocument/2006/relationships/image" Target="../media/image39.jpg"/><Relationship Id="rId6" Type="http://schemas.openxmlformats.org/officeDocument/2006/relationships/image" Target="../media/image53.jpg"/><Relationship Id="rId7" Type="http://schemas.openxmlformats.org/officeDocument/2006/relationships/image" Target="../media/image51.jpg"/><Relationship Id="rId8"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9.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g"/><Relationship Id="rId4" Type="http://schemas.openxmlformats.org/officeDocument/2006/relationships/image" Target="../media/image5.jpg"/><Relationship Id="rId5" Type="http://schemas.openxmlformats.org/officeDocument/2006/relationships/image" Target="../media/image46.jpg"/><Relationship Id="rId6"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jpg"/><Relationship Id="rId4" Type="http://schemas.openxmlformats.org/officeDocument/2006/relationships/image" Target="../media/image60.png"/><Relationship Id="rId5"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jpg"/><Relationship Id="rId4" Type="http://schemas.openxmlformats.org/officeDocument/2006/relationships/image" Target="../media/image56.png"/><Relationship Id="rId5"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4"/>
          <p:cNvSpPr txBox="1"/>
          <p:nvPr>
            <p:ph type="ctrTitle"/>
          </p:nvPr>
        </p:nvSpPr>
        <p:spPr>
          <a:xfrm>
            <a:off x="342900" y="1764232"/>
            <a:ext cx="8458200" cy="1470025"/>
          </a:xfrm>
          <a:prstGeom prst="rect">
            <a:avLst/>
          </a:prstGeom>
          <a:noFill/>
          <a:ln>
            <a:noFill/>
          </a:ln>
        </p:spPr>
        <p:txBody>
          <a:bodyPr anchorCtr="0" anchor="b"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Trebuchet MS"/>
              <a:buNone/>
            </a:pPr>
            <a:r>
              <a:rPr b="1" lang="en-US"/>
              <a:t>Home Inspections for First Time Buyers</a:t>
            </a:r>
            <a:br>
              <a:rPr lang="en-US"/>
            </a:br>
            <a:br>
              <a:rPr lang="en-US"/>
            </a:br>
            <a:r>
              <a:rPr lang="en-US"/>
              <a:t>Michele James</a:t>
            </a:r>
            <a:endParaRPr/>
          </a:p>
        </p:txBody>
      </p:sp>
      <p:sp>
        <p:nvSpPr>
          <p:cNvPr id="120" name="Google Shape;120;p14"/>
          <p:cNvSpPr txBox="1"/>
          <p:nvPr>
            <p:ph idx="1" type="subTitle"/>
          </p:nvPr>
        </p:nvSpPr>
        <p:spPr>
          <a:xfrm>
            <a:off x="457200" y="3899938"/>
            <a:ext cx="4953000" cy="1752600"/>
          </a:xfrm>
          <a:prstGeom prst="rect">
            <a:avLst/>
          </a:prstGeom>
          <a:noFill/>
          <a:ln>
            <a:noFill/>
          </a:ln>
        </p:spPr>
        <p:txBody>
          <a:bodyPr anchorCtr="0" anchor="t" bIns="45700" lIns="91425" spcFirstLastPara="1" rIns="91425" wrap="square" tIns="45700">
            <a:normAutofit/>
          </a:bodyPr>
          <a:lstStyle/>
          <a:p>
            <a:pPr indent="0" lvl="0" marL="64008" rtl="0" algn="l">
              <a:spcBef>
                <a:spcPts val="0"/>
              </a:spcBef>
              <a:spcAft>
                <a:spcPts val="0"/>
              </a:spcAft>
              <a:buSzPts val="2400"/>
              <a:buNone/>
            </a:pPr>
            <a:r>
              <a:rPr lang="en-US"/>
              <a:t> </a:t>
            </a:r>
            <a:endParaRPr/>
          </a:p>
        </p:txBody>
      </p:sp>
      <p:pic>
        <p:nvPicPr>
          <p:cNvPr descr="A close up of a sign&#10;&#10;Description automatically generated" id="121" name="Google Shape;121;p14"/>
          <p:cNvPicPr preferRelativeResize="0"/>
          <p:nvPr/>
        </p:nvPicPr>
        <p:blipFill rotWithShape="1">
          <a:blip r:embed="rId3">
            <a:alphaModFix/>
          </a:blip>
          <a:srcRect b="0" l="0" r="0" t="0"/>
          <a:stretch/>
        </p:blipFill>
        <p:spPr>
          <a:xfrm>
            <a:off x="1371600" y="4038600"/>
            <a:ext cx="6172518" cy="243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txBox="1"/>
          <p:nvPr>
            <p:ph type="title"/>
          </p:nvPr>
        </p:nvSpPr>
        <p:spPr>
          <a:xfrm>
            <a:off x="228600" y="5334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Compare….</a:t>
            </a:r>
            <a:endParaRPr/>
          </a:p>
        </p:txBody>
      </p:sp>
      <p:sp>
        <p:nvSpPr>
          <p:cNvPr id="185" name="Google Shape;185;p23"/>
          <p:cNvSpPr txBox="1"/>
          <p:nvPr>
            <p:ph idx="1" type="body"/>
          </p:nvPr>
        </p:nvSpPr>
        <p:spPr>
          <a:xfrm>
            <a:off x="411126" y="1266444"/>
            <a:ext cx="8229600" cy="4325112"/>
          </a:xfrm>
          <a:prstGeom prst="rect">
            <a:avLst/>
          </a:prstGeom>
          <a:noFill/>
          <a:ln>
            <a:noFill/>
          </a:ln>
        </p:spPr>
        <p:txBody>
          <a:bodyPr anchorCtr="0" anchor="t" bIns="45700" lIns="91425" spcFirstLastPara="1" rIns="91425" wrap="square" tIns="45700">
            <a:normAutofit/>
          </a:bodyPr>
          <a:lstStyle/>
          <a:p>
            <a:pPr indent="-78232" lvl="0" marL="365760" rtl="0" algn="l">
              <a:spcBef>
                <a:spcPts val="0"/>
              </a:spcBef>
              <a:spcAft>
                <a:spcPts val="0"/>
              </a:spcAft>
              <a:buSzPts val="2800"/>
              <a:buNone/>
            </a:pPr>
            <a:r>
              <a:t/>
            </a:r>
            <a:endParaRPr/>
          </a:p>
          <a:p>
            <a:pPr indent="-78232" lvl="0" marL="365760" rtl="0" algn="l">
              <a:spcBef>
                <a:spcPts val="300"/>
              </a:spcBef>
              <a:spcAft>
                <a:spcPts val="0"/>
              </a:spcAft>
              <a:buSzPts val="2800"/>
              <a:buNone/>
            </a:pPr>
            <a:r>
              <a:t/>
            </a:r>
            <a:endParaRPr/>
          </a:p>
        </p:txBody>
      </p:sp>
      <p:pic>
        <p:nvPicPr>
          <p:cNvPr descr="Table&#10;&#10;Description automatically generated" id="186" name="Google Shape;186;p23"/>
          <p:cNvPicPr preferRelativeResize="0"/>
          <p:nvPr/>
        </p:nvPicPr>
        <p:blipFill rotWithShape="1">
          <a:blip r:embed="rId3">
            <a:alphaModFix/>
          </a:blip>
          <a:srcRect b="0" l="0" r="0" t="0"/>
          <a:stretch/>
        </p:blipFill>
        <p:spPr>
          <a:xfrm>
            <a:off x="3008784" y="457200"/>
            <a:ext cx="4800600" cy="640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44607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Inspection Reports</a:t>
            </a:r>
            <a:endParaRPr/>
          </a:p>
        </p:txBody>
      </p:sp>
      <p:sp>
        <p:nvSpPr>
          <p:cNvPr id="192" name="Google Shape;192;p24"/>
          <p:cNvSpPr txBox="1"/>
          <p:nvPr>
            <p:ph idx="1" type="body"/>
          </p:nvPr>
        </p:nvSpPr>
        <p:spPr>
          <a:xfrm>
            <a:off x="446070" y="1847088"/>
            <a:ext cx="8229600" cy="4325112"/>
          </a:xfrm>
          <a:prstGeom prst="rect">
            <a:avLst/>
          </a:prstGeom>
          <a:noFill/>
          <a:ln>
            <a:noFill/>
          </a:ln>
        </p:spPr>
        <p:txBody>
          <a:bodyPr anchorCtr="0" anchor="t" bIns="45700" lIns="91425" spcFirstLastPara="1" rIns="91425" wrap="square" tIns="45700">
            <a:normAutofit/>
          </a:bodyPr>
          <a:lstStyle/>
          <a:p>
            <a:pPr indent="0" lvl="0" marL="109728" rtl="0" algn="l">
              <a:spcBef>
                <a:spcPts val="0"/>
              </a:spcBef>
              <a:spcAft>
                <a:spcPts val="0"/>
              </a:spcAft>
              <a:buSzPts val="2800"/>
              <a:buNone/>
            </a:pPr>
            <a:r>
              <a:rPr lang="en-US"/>
              <a:t>The State Standards of Practice dictates..</a:t>
            </a:r>
            <a:endParaRPr/>
          </a:p>
          <a:p>
            <a:pPr indent="0" lvl="0" marL="109728" rtl="0" algn="l">
              <a:spcBef>
                <a:spcPts val="300"/>
              </a:spcBef>
              <a:spcAft>
                <a:spcPts val="0"/>
              </a:spcAft>
              <a:buSzPts val="2800"/>
              <a:buNone/>
            </a:pPr>
            <a:r>
              <a:t/>
            </a:r>
            <a:endParaRPr/>
          </a:p>
          <a:p>
            <a:pPr indent="-256032" lvl="0" marL="365760" rtl="0" algn="l">
              <a:spcBef>
                <a:spcPts val="300"/>
              </a:spcBef>
              <a:spcAft>
                <a:spcPts val="0"/>
              </a:spcAft>
              <a:buSzPts val="2800"/>
              <a:buChar char="•"/>
            </a:pPr>
            <a:r>
              <a:rPr lang="en-US"/>
              <a:t>What to “Observe and Report on”</a:t>
            </a:r>
            <a:endParaRPr/>
          </a:p>
          <a:p>
            <a:pPr indent="-256032" lvl="0" marL="365760" rtl="0" algn="l">
              <a:spcBef>
                <a:spcPts val="300"/>
              </a:spcBef>
              <a:spcAft>
                <a:spcPts val="0"/>
              </a:spcAft>
              <a:buSzPts val="2800"/>
              <a:buChar char="•"/>
            </a:pPr>
            <a:r>
              <a:rPr lang="en-US"/>
              <a:t>What to “Identify”</a:t>
            </a:r>
            <a:endParaRPr/>
          </a:p>
          <a:p>
            <a:pPr indent="-256032" lvl="0" marL="365760" rtl="0" algn="l">
              <a:spcBef>
                <a:spcPts val="300"/>
              </a:spcBef>
              <a:spcAft>
                <a:spcPts val="0"/>
              </a:spcAft>
              <a:buSzPts val="2800"/>
              <a:buChar char="•"/>
            </a:pPr>
            <a:r>
              <a:rPr lang="en-US"/>
              <a:t>What the inspector “Shall” and “Shall not”…</a:t>
            </a:r>
            <a:endParaRPr/>
          </a:p>
          <a:p>
            <a:pPr indent="-256032" lvl="0" marL="365760" rtl="0" algn="l">
              <a:spcBef>
                <a:spcPts val="300"/>
              </a:spcBef>
              <a:spcAft>
                <a:spcPts val="0"/>
              </a:spcAft>
              <a:buSzPts val="2800"/>
              <a:buChar char="•"/>
            </a:pPr>
            <a:r>
              <a:rPr lang="en-US"/>
              <a:t>Sets exclusions </a:t>
            </a:r>
            <a:endParaRPr/>
          </a:p>
          <a:p>
            <a:pPr indent="0" lvl="0" marL="109728" rtl="0" algn="l">
              <a:spcBef>
                <a:spcPts val="300"/>
              </a:spcBef>
              <a:spcAft>
                <a:spcPts val="0"/>
              </a:spcAft>
              <a:buSzPts val="2800"/>
              <a:buNone/>
            </a:pPr>
            <a:r>
              <a:rPr lang="en-US"/>
              <a:t>Sample….</a:t>
            </a:r>
            <a:endParaRPr/>
          </a:p>
          <a:p>
            <a:pPr indent="-256032" lvl="0" marL="365760" rtl="0" algn="l">
              <a:spcBef>
                <a:spcPts val="300"/>
              </a:spcBef>
              <a:spcAft>
                <a:spcPts val="0"/>
              </a:spcAft>
              <a:buSzPts val="2800"/>
              <a:buChar char="•"/>
            </a:pPr>
            <a:r>
              <a:rPr lang="en-US"/>
              <a:t>Refer to rjhomeinspection.com</a:t>
            </a:r>
            <a:endParaRPr/>
          </a:p>
        </p:txBody>
      </p:sp>
      <p:pic>
        <p:nvPicPr>
          <p:cNvPr id="193" name="Google Shape;193;p24"/>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5"/>
          <p:cNvSpPr txBox="1"/>
          <p:nvPr>
            <p:ph type="title"/>
          </p:nvPr>
        </p:nvSpPr>
        <p:spPr>
          <a:xfrm>
            <a:off x="457200" y="6096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New Home Inspection Law</a:t>
            </a:r>
            <a:endParaRPr/>
          </a:p>
        </p:txBody>
      </p:sp>
      <p:sp>
        <p:nvSpPr>
          <p:cNvPr id="199" name="Google Shape;199;p25"/>
          <p:cNvSpPr txBox="1"/>
          <p:nvPr>
            <p:ph idx="1" type="body"/>
          </p:nvPr>
        </p:nvSpPr>
        <p:spPr>
          <a:xfrm>
            <a:off x="304800" y="1676400"/>
            <a:ext cx="8229600" cy="4325112"/>
          </a:xfrm>
          <a:prstGeom prst="rect">
            <a:avLst/>
          </a:prstGeom>
          <a:noFill/>
          <a:ln>
            <a:noFill/>
          </a:ln>
        </p:spPr>
        <p:txBody>
          <a:bodyPr anchorCtr="0" anchor="t" bIns="45700" lIns="91425" spcFirstLastPara="1" rIns="91425" wrap="square" tIns="45700">
            <a:normAutofit fontScale="92500"/>
          </a:bodyPr>
          <a:lstStyle/>
          <a:p>
            <a:pPr indent="-256032" lvl="0" marL="365760" rtl="0" algn="l">
              <a:spcBef>
                <a:spcPts val="0"/>
              </a:spcBef>
              <a:spcAft>
                <a:spcPts val="0"/>
              </a:spcAft>
              <a:buSzPct val="100000"/>
              <a:buChar char="•"/>
            </a:pPr>
            <a:r>
              <a:rPr lang="en-US"/>
              <a:t>Passed as of Oct 15</a:t>
            </a:r>
            <a:r>
              <a:rPr baseline="30000" lang="en-US"/>
              <a:t>th</a:t>
            </a:r>
            <a:r>
              <a:rPr lang="en-US"/>
              <a:t> 2024</a:t>
            </a:r>
            <a:endParaRPr/>
          </a:p>
          <a:p>
            <a:pPr indent="-256032" lvl="0" marL="365760" rtl="0" algn="l">
              <a:spcBef>
                <a:spcPts val="300"/>
              </a:spcBef>
              <a:spcAft>
                <a:spcPts val="0"/>
              </a:spcAft>
              <a:buSzPct val="100000"/>
              <a:buChar char="•"/>
            </a:pPr>
            <a:r>
              <a:rPr lang="en-US"/>
              <a:t>No longer able to waive home inspection prior to being under agreement</a:t>
            </a:r>
            <a:endParaRPr/>
          </a:p>
          <a:p>
            <a:pPr indent="-246887" lvl="1" marL="658368" rtl="0" algn="l">
              <a:spcBef>
                <a:spcPts val="300"/>
              </a:spcBef>
              <a:spcAft>
                <a:spcPts val="0"/>
              </a:spcAft>
              <a:buSzPct val="100000"/>
              <a:buChar char="▫"/>
            </a:pPr>
            <a:r>
              <a:rPr lang="en-US"/>
              <a:t>Not required to get home inspection</a:t>
            </a:r>
            <a:endParaRPr/>
          </a:p>
          <a:p>
            <a:pPr indent="-256032" lvl="0" marL="365760" rtl="0" algn="l">
              <a:spcBef>
                <a:spcPts val="300"/>
              </a:spcBef>
              <a:spcAft>
                <a:spcPts val="0"/>
              </a:spcAft>
              <a:buSzPct val="100000"/>
              <a:buChar char="•"/>
            </a:pPr>
            <a:r>
              <a:rPr lang="en-US"/>
              <a:t>Seller must allow buyer the right to an inspection</a:t>
            </a:r>
            <a:endParaRPr/>
          </a:p>
          <a:p>
            <a:pPr indent="-256032" lvl="0" marL="365760" rtl="0" algn="l">
              <a:spcBef>
                <a:spcPts val="300"/>
              </a:spcBef>
              <a:spcAft>
                <a:spcPts val="0"/>
              </a:spcAft>
              <a:buSzPct val="100000"/>
              <a:buChar char="•"/>
            </a:pPr>
            <a:r>
              <a:rPr lang="en-US"/>
              <a:t>Can still negotiate inspection terms prior to agreement</a:t>
            </a:r>
            <a:endParaRPr/>
          </a:p>
          <a:p>
            <a:pPr indent="-246887" lvl="1" marL="658368" rtl="0" algn="l">
              <a:spcBef>
                <a:spcPts val="300"/>
              </a:spcBef>
              <a:spcAft>
                <a:spcPts val="0"/>
              </a:spcAft>
              <a:buSzPct val="100000"/>
              <a:buChar char="▫"/>
            </a:pPr>
            <a:r>
              <a:rPr lang="en-US"/>
              <a:t>Aggregate for negotiations</a:t>
            </a:r>
            <a:endParaRPr/>
          </a:p>
          <a:p>
            <a:pPr indent="-246887" lvl="1" marL="658368" rtl="0" algn="l">
              <a:spcBef>
                <a:spcPts val="300"/>
              </a:spcBef>
              <a:spcAft>
                <a:spcPts val="0"/>
              </a:spcAft>
              <a:buSzPct val="100000"/>
              <a:buChar char="▫"/>
            </a:pPr>
            <a:r>
              <a:rPr lang="en-US"/>
              <a:t>Deposit Refund</a:t>
            </a:r>
            <a:endParaRPr/>
          </a:p>
          <a:p>
            <a:pPr indent="-246887" lvl="1" marL="658368" rtl="0" algn="l">
              <a:spcBef>
                <a:spcPts val="300"/>
              </a:spcBef>
              <a:spcAft>
                <a:spcPts val="0"/>
              </a:spcAft>
              <a:buSzPct val="100000"/>
              <a:buChar char="▫"/>
            </a:pPr>
            <a:r>
              <a:rPr lang="en-US"/>
              <a:t>Contingency time frame</a:t>
            </a:r>
            <a:endParaRPr/>
          </a:p>
        </p:txBody>
      </p:sp>
      <p:pic>
        <p:nvPicPr>
          <p:cNvPr id="200" name="Google Shape;200;p25"/>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txBox="1"/>
          <p:nvPr>
            <p:ph type="title"/>
          </p:nvPr>
        </p:nvSpPr>
        <p:spPr>
          <a:xfrm>
            <a:off x="228600" y="457200"/>
            <a:ext cx="9144000" cy="9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3200"/>
              <a:buFont typeface="Trebuchet MS"/>
              <a:buNone/>
            </a:pPr>
            <a:r>
              <a:rPr b="1" lang="en-US" sz="3200" u="sng"/>
              <a:t>Why Should A Buyer Get A Home Inspection?</a:t>
            </a:r>
            <a:endParaRPr/>
          </a:p>
        </p:txBody>
      </p:sp>
      <p:sp>
        <p:nvSpPr>
          <p:cNvPr id="207" name="Google Shape;207;p26"/>
          <p:cNvSpPr txBox="1"/>
          <p:nvPr>
            <p:ph idx="1" type="body"/>
          </p:nvPr>
        </p:nvSpPr>
        <p:spPr>
          <a:xfrm>
            <a:off x="304800" y="1295400"/>
            <a:ext cx="7772400" cy="5410200"/>
          </a:xfrm>
          <a:prstGeom prst="rect">
            <a:avLst/>
          </a:prstGeom>
          <a:noFill/>
          <a:ln>
            <a:noFill/>
          </a:ln>
        </p:spPr>
        <p:txBody>
          <a:bodyPr anchorCtr="0" anchor="t" bIns="45700" lIns="91425" spcFirstLastPara="1" rIns="91425" wrap="square" tIns="45700">
            <a:normAutofit/>
          </a:bodyPr>
          <a:lstStyle/>
          <a:p>
            <a:pPr indent="-256032" lvl="0" marL="365760" rtl="0" algn="l">
              <a:lnSpc>
                <a:spcPct val="90000"/>
              </a:lnSpc>
              <a:spcBef>
                <a:spcPts val="0"/>
              </a:spcBef>
              <a:spcAft>
                <a:spcPts val="0"/>
              </a:spcAft>
              <a:buSzPts val="2900"/>
              <a:buChar char="•"/>
            </a:pPr>
            <a:r>
              <a:rPr lang="en-US" sz="2900"/>
              <a:t>You get an education, not just an inspection</a:t>
            </a:r>
            <a:endParaRPr/>
          </a:p>
          <a:p>
            <a:pPr indent="-256032" lvl="0" marL="365760" rtl="0" algn="l">
              <a:lnSpc>
                <a:spcPct val="90000"/>
              </a:lnSpc>
              <a:spcBef>
                <a:spcPts val="300"/>
              </a:spcBef>
              <a:spcAft>
                <a:spcPts val="0"/>
              </a:spcAft>
              <a:buSzPts val="2900"/>
              <a:buChar char="•"/>
            </a:pPr>
            <a:r>
              <a:rPr lang="en-US" sz="2900"/>
              <a:t>Ask any questions – during and after inspection (BE THERE!! –Better visual)</a:t>
            </a:r>
            <a:endParaRPr/>
          </a:p>
          <a:p>
            <a:pPr indent="-256032" lvl="0" marL="365760" rtl="0" algn="l">
              <a:lnSpc>
                <a:spcPct val="90000"/>
              </a:lnSpc>
              <a:spcBef>
                <a:spcPts val="300"/>
              </a:spcBef>
              <a:spcAft>
                <a:spcPts val="0"/>
              </a:spcAft>
              <a:buSzPts val="2900"/>
              <a:buChar char="•"/>
            </a:pPr>
            <a:r>
              <a:rPr lang="en-US" sz="2900"/>
              <a:t>Get a good feel for the house </a:t>
            </a:r>
            <a:endParaRPr/>
          </a:p>
          <a:p>
            <a:pPr indent="-246887" lvl="1" marL="658368" rtl="0" algn="l">
              <a:lnSpc>
                <a:spcPct val="90000"/>
              </a:lnSpc>
              <a:spcBef>
                <a:spcPts val="300"/>
              </a:spcBef>
              <a:spcAft>
                <a:spcPts val="0"/>
              </a:spcAft>
              <a:buSzPts val="2700"/>
              <a:buChar char="▫"/>
            </a:pPr>
            <a:r>
              <a:rPr lang="en-US" sz="2700"/>
              <a:t>Help you in your decision making (Objective view of the home)</a:t>
            </a:r>
            <a:endParaRPr/>
          </a:p>
          <a:p>
            <a:pPr indent="-256032" lvl="0" marL="365760" rtl="0" algn="l">
              <a:lnSpc>
                <a:spcPct val="90000"/>
              </a:lnSpc>
              <a:spcBef>
                <a:spcPts val="300"/>
              </a:spcBef>
              <a:spcAft>
                <a:spcPts val="0"/>
              </a:spcAft>
              <a:buSzPts val="2900"/>
              <a:buChar char="•"/>
            </a:pPr>
            <a:r>
              <a:rPr lang="en-US" sz="2900"/>
              <a:t>Gain an edge in negotiating </a:t>
            </a:r>
            <a:endParaRPr/>
          </a:p>
          <a:p>
            <a:pPr indent="-256032" lvl="0" marL="365760" rtl="0" algn="l">
              <a:lnSpc>
                <a:spcPct val="90000"/>
              </a:lnSpc>
              <a:spcBef>
                <a:spcPts val="300"/>
              </a:spcBef>
              <a:spcAft>
                <a:spcPts val="0"/>
              </a:spcAft>
              <a:buSzPts val="2900"/>
              <a:buChar char="•"/>
            </a:pPr>
            <a:r>
              <a:rPr lang="en-US" sz="2900"/>
              <a:t>Move into home with detailed knowledge of the condition</a:t>
            </a:r>
            <a:endParaRPr/>
          </a:p>
          <a:p>
            <a:pPr indent="-256032" lvl="0" marL="365760" rtl="0" algn="l">
              <a:lnSpc>
                <a:spcPct val="90000"/>
              </a:lnSpc>
              <a:spcBef>
                <a:spcPts val="300"/>
              </a:spcBef>
              <a:spcAft>
                <a:spcPts val="0"/>
              </a:spcAft>
              <a:buSzPts val="2900"/>
              <a:buChar char="•"/>
            </a:pPr>
            <a:r>
              <a:rPr lang="en-US" sz="2900"/>
              <a:t>Buyer is the client of the inspector – confidential independent 3</a:t>
            </a:r>
            <a:r>
              <a:rPr baseline="30000" lang="en-US" sz="2900"/>
              <a:t>rd</a:t>
            </a:r>
            <a:r>
              <a:rPr lang="en-US" sz="2900"/>
              <a:t> party</a:t>
            </a:r>
            <a:endParaRPr/>
          </a:p>
          <a:p>
            <a:pPr indent="-246887" lvl="1" marL="658368" rtl="0" algn="l">
              <a:lnSpc>
                <a:spcPct val="90000"/>
              </a:lnSpc>
              <a:spcBef>
                <a:spcPts val="300"/>
              </a:spcBef>
              <a:spcAft>
                <a:spcPts val="0"/>
              </a:spcAft>
              <a:buSzPts val="2700"/>
              <a:buChar char="▫"/>
            </a:pPr>
            <a:r>
              <a:rPr lang="en-US" sz="2700"/>
              <a:t>Inspector works for YOU! </a:t>
            </a:r>
            <a:endParaRPr/>
          </a:p>
          <a:p>
            <a:pPr indent="-256032" lvl="0" marL="365760" rtl="0" algn="l">
              <a:lnSpc>
                <a:spcPct val="90000"/>
              </a:lnSpc>
              <a:spcBef>
                <a:spcPts val="300"/>
              </a:spcBef>
              <a:spcAft>
                <a:spcPts val="0"/>
              </a:spcAft>
              <a:buSzPts val="2900"/>
              <a:buFont typeface="Georgia"/>
              <a:buNone/>
            </a:pPr>
            <a:r>
              <a:t/>
            </a:r>
            <a:endParaRPr sz="2900"/>
          </a:p>
          <a:p>
            <a:pPr indent="-71882" lvl="0" marL="365760" rtl="0" algn="l">
              <a:lnSpc>
                <a:spcPct val="90000"/>
              </a:lnSpc>
              <a:spcBef>
                <a:spcPts val="300"/>
              </a:spcBef>
              <a:spcAft>
                <a:spcPts val="0"/>
              </a:spcAft>
              <a:buSzPts val="2900"/>
              <a:buNone/>
            </a:pPr>
            <a:r>
              <a:t/>
            </a:r>
            <a:endParaRPr sz="2900"/>
          </a:p>
        </p:txBody>
      </p:sp>
      <p:pic>
        <p:nvPicPr>
          <p:cNvPr id="208" name="Google Shape;208;p26"/>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Average Replacement Costs</a:t>
            </a:r>
            <a:endParaRPr/>
          </a:p>
        </p:txBody>
      </p:sp>
      <p:sp>
        <p:nvSpPr>
          <p:cNvPr id="214" name="Google Shape;214;p27"/>
          <p:cNvSpPr txBox="1"/>
          <p:nvPr>
            <p:ph idx="1" type="body"/>
          </p:nvPr>
        </p:nvSpPr>
        <p:spPr>
          <a:xfrm>
            <a:off x="457200" y="1447800"/>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Roof – $10-30k</a:t>
            </a:r>
            <a:endParaRPr/>
          </a:p>
          <a:p>
            <a:pPr indent="-256032" lvl="0" marL="365760" rtl="0" algn="l">
              <a:spcBef>
                <a:spcPts val="300"/>
              </a:spcBef>
              <a:spcAft>
                <a:spcPts val="0"/>
              </a:spcAft>
              <a:buSzPts val="2800"/>
              <a:buChar char="•"/>
            </a:pPr>
            <a:r>
              <a:rPr lang="en-US"/>
              <a:t>Windows – $15k ($750 per window x 20)</a:t>
            </a:r>
            <a:endParaRPr/>
          </a:p>
          <a:p>
            <a:pPr indent="-256032" lvl="0" marL="365760" rtl="0" algn="l">
              <a:spcBef>
                <a:spcPts val="300"/>
              </a:spcBef>
              <a:spcAft>
                <a:spcPts val="0"/>
              </a:spcAft>
              <a:buSzPts val="2800"/>
              <a:buChar char="•"/>
            </a:pPr>
            <a:r>
              <a:rPr lang="en-US"/>
              <a:t>Siding – $15-30k</a:t>
            </a:r>
            <a:endParaRPr/>
          </a:p>
          <a:p>
            <a:pPr indent="-256032" lvl="0" marL="365760" rtl="0" algn="l">
              <a:spcBef>
                <a:spcPts val="300"/>
              </a:spcBef>
              <a:spcAft>
                <a:spcPts val="0"/>
              </a:spcAft>
              <a:buSzPts val="2800"/>
              <a:buChar char="•"/>
            </a:pPr>
            <a:r>
              <a:rPr lang="en-US"/>
              <a:t>Heating replacement – $10k-30K</a:t>
            </a:r>
            <a:endParaRPr/>
          </a:p>
          <a:p>
            <a:pPr indent="-256032" lvl="0" marL="365760" rtl="0" algn="l">
              <a:spcBef>
                <a:spcPts val="300"/>
              </a:spcBef>
              <a:spcAft>
                <a:spcPts val="0"/>
              </a:spcAft>
              <a:buSzPts val="2800"/>
              <a:buChar char="•"/>
            </a:pPr>
            <a:r>
              <a:rPr lang="en-US"/>
              <a:t>Central AC – $7-15k</a:t>
            </a:r>
            <a:endParaRPr/>
          </a:p>
          <a:p>
            <a:pPr indent="-256032" lvl="0" marL="365760" rtl="0" algn="l">
              <a:spcBef>
                <a:spcPts val="300"/>
              </a:spcBef>
              <a:spcAft>
                <a:spcPts val="0"/>
              </a:spcAft>
              <a:buSzPts val="2800"/>
              <a:buChar char="•"/>
            </a:pPr>
            <a:r>
              <a:rPr lang="en-US"/>
              <a:t>Foundation repair – $5,000+ </a:t>
            </a:r>
            <a:endParaRPr/>
          </a:p>
          <a:p>
            <a:pPr indent="-256032" lvl="0" marL="365760" rtl="0" algn="l">
              <a:spcBef>
                <a:spcPts val="300"/>
              </a:spcBef>
              <a:spcAft>
                <a:spcPts val="0"/>
              </a:spcAft>
              <a:buSzPts val="2800"/>
              <a:buChar char="•"/>
            </a:pPr>
            <a:r>
              <a:rPr lang="en-US"/>
              <a:t>Termite treatment - $2,500</a:t>
            </a:r>
            <a:endParaRPr/>
          </a:p>
          <a:p>
            <a:pPr indent="-256032" lvl="0" marL="365760" rtl="0" algn="l">
              <a:spcBef>
                <a:spcPts val="300"/>
              </a:spcBef>
              <a:spcAft>
                <a:spcPts val="0"/>
              </a:spcAft>
              <a:buSzPts val="2800"/>
              <a:buChar char="•"/>
            </a:pPr>
            <a:r>
              <a:rPr lang="en-US"/>
              <a:t>Mold in Attic – $4,000+</a:t>
            </a:r>
            <a:endParaRPr/>
          </a:p>
          <a:p>
            <a:pPr indent="-256032" lvl="0" marL="365760" rtl="0" algn="l">
              <a:spcBef>
                <a:spcPts val="300"/>
              </a:spcBef>
              <a:spcAft>
                <a:spcPts val="0"/>
              </a:spcAft>
              <a:buSzPts val="2800"/>
              <a:buChar char="•"/>
            </a:pPr>
            <a:r>
              <a:rPr lang="en-US"/>
              <a:t>Vermiculite – $5,000+</a:t>
            </a:r>
            <a:endParaRPr/>
          </a:p>
          <a:p>
            <a:pPr indent="-78232" lvl="0" marL="365760" rtl="0" algn="l">
              <a:spcBef>
                <a:spcPts val="300"/>
              </a:spcBef>
              <a:spcAft>
                <a:spcPts val="0"/>
              </a:spcAft>
              <a:buSzPts val="2800"/>
              <a:buNone/>
            </a:pPr>
            <a:r>
              <a:t/>
            </a:r>
            <a:endParaRPr/>
          </a:p>
          <a:p>
            <a:pPr indent="-78232" lvl="0" marL="365760" rtl="0" algn="l">
              <a:spcBef>
                <a:spcPts val="300"/>
              </a:spcBef>
              <a:spcAft>
                <a:spcPts val="0"/>
              </a:spcAft>
              <a:buSzPts val="2800"/>
              <a:buNone/>
            </a:pPr>
            <a:r>
              <a:t/>
            </a:r>
            <a:endParaRPr/>
          </a:p>
        </p:txBody>
      </p:sp>
      <p:pic>
        <p:nvPicPr>
          <p:cNvPr id="215" name="Google Shape;215;p27"/>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53340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What is covered on an inspection</a:t>
            </a:r>
            <a:endParaRPr/>
          </a:p>
        </p:txBody>
      </p:sp>
      <p:sp>
        <p:nvSpPr>
          <p:cNvPr id="221" name="Google Shape;221;p28"/>
          <p:cNvSpPr txBox="1"/>
          <p:nvPr>
            <p:ph idx="1" type="body"/>
          </p:nvPr>
        </p:nvSpPr>
        <p:spPr>
          <a:xfrm>
            <a:off x="457200" y="17526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b="1" lang="en-US" sz="2800"/>
              <a:t>Roofs</a:t>
            </a:r>
            <a:endParaRPr sz="2800"/>
          </a:p>
          <a:p>
            <a:pPr indent="-256032" lvl="0" marL="365760" rtl="0" algn="l">
              <a:spcBef>
                <a:spcPts val="300"/>
              </a:spcBef>
              <a:spcAft>
                <a:spcPts val="0"/>
              </a:spcAft>
              <a:buSzPts val="2800"/>
              <a:buChar char="•"/>
            </a:pPr>
            <a:r>
              <a:rPr b="1" lang="en-US" sz="2800"/>
              <a:t>Exterior</a:t>
            </a:r>
            <a:endParaRPr/>
          </a:p>
          <a:p>
            <a:pPr indent="-256032" lvl="0" marL="365760" rtl="0" algn="l">
              <a:spcBef>
                <a:spcPts val="300"/>
              </a:spcBef>
              <a:spcAft>
                <a:spcPts val="0"/>
              </a:spcAft>
              <a:buSzPts val="2800"/>
              <a:buChar char="•"/>
            </a:pPr>
            <a:r>
              <a:rPr b="1" lang="en-US" sz="2800"/>
              <a:t>Structure </a:t>
            </a:r>
            <a:endParaRPr/>
          </a:p>
          <a:p>
            <a:pPr indent="-256032" lvl="0" marL="365760" rtl="0" algn="l">
              <a:spcBef>
                <a:spcPts val="300"/>
              </a:spcBef>
              <a:spcAft>
                <a:spcPts val="0"/>
              </a:spcAft>
              <a:buSzPts val="2800"/>
              <a:buChar char="•"/>
            </a:pPr>
            <a:r>
              <a:rPr b="1" lang="en-US" sz="2800"/>
              <a:t>Interior </a:t>
            </a:r>
            <a:endParaRPr/>
          </a:p>
          <a:p>
            <a:pPr indent="-256032" lvl="0" marL="365760" rtl="0" algn="l">
              <a:spcBef>
                <a:spcPts val="300"/>
              </a:spcBef>
              <a:spcAft>
                <a:spcPts val="0"/>
              </a:spcAft>
              <a:buSzPts val="2800"/>
              <a:buChar char="•"/>
            </a:pPr>
            <a:r>
              <a:rPr b="1" lang="en-US" sz="2800"/>
              <a:t>Attic </a:t>
            </a:r>
            <a:endParaRPr/>
          </a:p>
          <a:p>
            <a:pPr indent="-256032" lvl="0" marL="365760" rtl="0" algn="l">
              <a:spcBef>
                <a:spcPts val="300"/>
              </a:spcBef>
              <a:spcAft>
                <a:spcPts val="0"/>
              </a:spcAft>
              <a:buSzPts val="2800"/>
              <a:buChar char="•"/>
            </a:pPr>
            <a:r>
              <a:rPr b="1" lang="en-US" sz="2800"/>
              <a:t>Bathrooms </a:t>
            </a:r>
            <a:endParaRPr/>
          </a:p>
        </p:txBody>
      </p:sp>
      <p:sp>
        <p:nvSpPr>
          <p:cNvPr id="222" name="Google Shape;222;p28"/>
          <p:cNvSpPr txBox="1"/>
          <p:nvPr>
            <p:ph idx="2" type="body"/>
          </p:nvPr>
        </p:nvSpPr>
        <p:spPr>
          <a:xfrm>
            <a:off x="4648200" y="17526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b="1" lang="en-US" sz="2800"/>
              <a:t>Kitchens </a:t>
            </a:r>
            <a:endParaRPr/>
          </a:p>
          <a:p>
            <a:pPr indent="-256032" lvl="0" marL="365760" rtl="0" algn="l">
              <a:spcBef>
                <a:spcPts val="300"/>
              </a:spcBef>
              <a:spcAft>
                <a:spcPts val="0"/>
              </a:spcAft>
              <a:buSzPts val="2800"/>
              <a:buChar char="•"/>
            </a:pPr>
            <a:r>
              <a:rPr b="1" lang="en-US" sz="2800"/>
              <a:t>Plumbing </a:t>
            </a:r>
            <a:endParaRPr/>
          </a:p>
          <a:p>
            <a:pPr indent="-256032" lvl="0" marL="365760" rtl="0" algn="l">
              <a:spcBef>
                <a:spcPts val="300"/>
              </a:spcBef>
              <a:spcAft>
                <a:spcPts val="0"/>
              </a:spcAft>
              <a:buSzPts val="2800"/>
              <a:buChar char="•"/>
            </a:pPr>
            <a:r>
              <a:rPr b="1" lang="en-US" sz="2800"/>
              <a:t>Heating/cooling </a:t>
            </a:r>
            <a:endParaRPr/>
          </a:p>
          <a:p>
            <a:pPr indent="-256032" lvl="0" marL="365760" rtl="0" algn="l">
              <a:spcBef>
                <a:spcPts val="300"/>
              </a:spcBef>
              <a:spcAft>
                <a:spcPts val="0"/>
              </a:spcAft>
              <a:buSzPts val="2800"/>
              <a:buChar char="•"/>
            </a:pPr>
            <a:r>
              <a:rPr b="1" lang="en-US" sz="2800"/>
              <a:t>Electric</a:t>
            </a:r>
            <a:endParaRPr sz="2800"/>
          </a:p>
          <a:p>
            <a:pPr indent="-256032" lvl="0" marL="365760" rtl="0" algn="l">
              <a:spcBef>
                <a:spcPts val="300"/>
              </a:spcBef>
              <a:spcAft>
                <a:spcPts val="0"/>
              </a:spcAft>
              <a:buSzPts val="2800"/>
              <a:buChar char="•"/>
            </a:pPr>
            <a:r>
              <a:rPr b="1" lang="en-US" sz="2800"/>
              <a:t>***Wood destroying insects</a:t>
            </a:r>
            <a:r>
              <a:rPr lang="en-US" sz="2800"/>
              <a:t>***  </a:t>
            </a:r>
            <a:endParaRPr/>
          </a:p>
          <a:p>
            <a:pPr indent="-246887" lvl="1" marL="658368" rtl="0" algn="l">
              <a:spcBef>
                <a:spcPts val="300"/>
              </a:spcBef>
              <a:spcAft>
                <a:spcPts val="0"/>
              </a:spcAft>
              <a:buSzPts val="2800"/>
              <a:buChar char="▫"/>
            </a:pPr>
            <a:r>
              <a:rPr lang="en-US" sz="2800"/>
              <a:t>NOT ALWAYS INCLUDED</a:t>
            </a:r>
            <a:endParaRPr/>
          </a:p>
        </p:txBody>
      </p:sp>
      <p:pic>
        <p:nvPicPr>
          <p:cNvPr id="223" name="Google Shape;223;p28"/>
          <p:cNvPicPr preferRelativeResize="0"/>
          <p:nvPr/>
        </p:nvPicPr>
        <p:blipFill rotWithShape="1">
          <a:blip r:embed="rId3">
            <a:alphaModFix/>
          </a:blip>
          <a:srcRect b="0" l="0" r="0" t="0"/>
          <a:stretch/>
        </p:blipFill>
        <p:spPr>
          <a:xfrm>
            <a:off x="912195" y="5932452"/>
            <a:ext cx="7491860" cy="7491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457200" y="7620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Be Prepared…</a:t>
            </a:r>
            <a:endParaRPr/>
          </a:p>
        </p:txBody>
      </p:sp>
      <p:sp>
        <p:nvSpPr>
          <p:cNvPr id="229" name="Google Shape;229;p29"/>
          <p:cNvSpPr txBox="1"/>
          <p:nvPr>
            <p:ph idx="1" type="body"/>
          </p:nvPr>
        </p:nvSpPr>
        <p:spPr>
          <a:xfrm>
            <a:off x="457200" y="1828800"/>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Arrange Schedule to be present</a:t>
            </a:r>
            <a:endParaRPr/>
          </a:p>
          <a:p>
            <a:pPr indent="-256032" lvl="0" marL="365760" rtl="0" algn="l">
              <a:spcBef>
                <a:spcPts val="300"/>
              </a:spcBef>
              <a:spcAft>
                <a:spcPts val="0"/>
              </a:spcAft>
              <a:buSzPts val="2800"/>
              <a:buChar char="•"/>
            </a:pPr>
            <a:r>
              <a:rPr lang="en-US"/>
              <a:t>No perfect house!</a:t>
            </a:r>
            <a:endParaRPr/>
          </a:p>
          <a:p>
            <a:pPr indent="-246887" lvl="1" marL="658368" rtl="0" algn="l">
              <a:spcBef>
                <a:spcPts val="300"/>
              </a:spcBef>
              <a:spcAft>
                <a:spcPts val="0"/>
              </a:spcAft>
              <a:buSzPts val="2600"/>
              <a:buChar char="▫"/>
            </a:pPr>
            <a:r>
              <a:rPr lang="en-US"/>
              <a:t>We ALWAYS find things even new homes</a:t>
            </a:r>
            <a:endParaRPr/>
          </a:p>
          <a:p>
            <a:pPr indent="-256032" lvl="0" marL="365760" rtl="0" algn="l">
              <a:spcBef>
                <a:spcPts val="300"/>
              </a:spcBef>
              <a:spcAft>
                <a:spcPts val="0"/>
              </a:spcAft>
              <a:buSzPts val="2800"/>
              <a:buChar char="•"/>
            </a:pPr>
            <a:r>
              <a:rPr lang="en-US"/>
              <a:t>Make sure all utilities are on</a:t>
            </a:r>
            <a:endParaRPr/>
          </a:p>
          <a:p>
            <a:pPr indent="-256032" lvl="0" marL="365760" rtl="0" algn="l">
              <a:spcBef>
                <a:spcPts val="300"/>
              </a:spcBef>
              <a:spcAft>
                <a:spcPts val="0"/>
              </a:spcAft>
              <a:buSzPts val="2800"/>
              <a:buChar char="•"/>
            </a:pPr>
            <a:r>
              <a:rPr lang="en-US"/>
              <a:t>Bring up any known concerns at start of inspection</a:t>
            </a:r>
            <a:endParaRPr/>
          </a:p>
          <a:p>
            <a:pPr indent="-256032" lvl="0" marL="365760" rtl="0" algn="l">
              <a:spcBef>
                <a:spcPts val="300"/>
              </a:spcBef>
              <a:spcAft>
                <a:spcPts val="0"/>
              </a:spcAft>
              <a:buSzPts val="2800"/>
              <a:buChar char="•"/>
            </a:pPr>
            <a:r>
              <a:rPr lang="en-US"/>
              <a:t>Don’t wait to book! Contingency windows close fast and good home inspectors’ schedules fill up</a:t>
            </a:r>
            <a:endParaRPr/>
          </a:p>
        </p:txBody>
      </p:sp>
      <p:pic>
        <p:nvPicPr>
          <p:cNvPr id="230" name="Google Shape;230;p29"/>
          <p:cNvPicPr preferRelativeResize="0"/>
          <p:nvPr/>
        </p:nvPicPr>
        <p:blipFill rotWithShape="1">
          <a:blip r:embed="rId3">
            <a:alphaModFix/>
          </a:blip>
          <a:srcRect b="0" l="0" r="0" t="0"/>
          <a:stretch/>
        </p:blipFill>
        <p:spPr>
          <a:xfrm>
            <a:off x="914400" y="5779319"/>
            <a:ext cx="7491860" cy="7491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0"/>
          <p:cNvSpPr txBox="1"/>
          <p:nvPr>
            <p:ph type="title"/>
          </p:nvPr>
        </p:nvSpPr>
        <p:spPr>
          <a:xfrm>
            <a:off x="533400" y="566738"/>
            <a:ext cx="8229600" cy="838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b="1" lang="en-US" u="sng"/>
              <a:t>The Home Inspection Process</a:t>
            </a:r>
            <a:endParaRPr/>
          </a:p>
        </p:txBody>
      </p:sp>
      <p:sp>
        <p:nvSpPr>
          <p:cNvPr id="237" name="Google Shape;237;p30"/>
          <p:cNvSpPr txBox="1"/>
          <p:nvPr>
            <p:ph idx="2" type="body"/>
          </p:nvPr>
        </p:nvSpPr>
        <p:spPr>
          <a:xfrm>
            <a:off x="4800600" y="838200"/>
            <a:ext cx="4495800" cy="5410200"/>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Font typeface="Georgia"/>
              <a:buNone/>
            </a:pPr>
            <a:r>
              <a:t/>
            </a:r>
            <a:endParaRPr sz="2800"/>
          </a:p>
          <a:p>
            <a:pPr indent="-256032" lvl="0" marL="365760" rtl="0" algn="l">
              <a:spcBef>
                <a:spcPts val="300"/>
              </a:spcBef>
              <a:spcAft>
                <a:spcPts val="0"/>
              </a:spcAft>
              <a:buSzPts val="2800"/>
              <a:buFont typeface="Georgia"/>
              <a:buNone/>
            </a:pPr>
            <a:r>
              <a:t/>
            </a:r>
            <a:endParaRPr sz="2800"/>
          </a:p>
          <a:p>
            <a:pPr indent="-256032" lvl="0" marL="365760" rtl="0" algn="l">
              <a:spcBef>
                <a:spcPts val="300"/>
              </a:spcBef>
              <a:spcAft>
                <a:spcPts val="0"/>
              </a:spcAft>
              <a:buSzPts val="2800"/>
              <a:buFont typeface="Georgia"/>
              <a:buNone/>
            </a:pPr>
            <a:r>
              <a:t/>
            </a:r>
            <a:endParaRPr sz="2800"/>
          </a:p>
        </p:txBody>
      </p:sp>
      <p:pic>
        <p:nvPicPr>
          <p:cNvPr descr="PA16571083201" id="238" name="Google Shape;238;p30"/>
          <p:cNvPicPr preferRelativeResize="0"/>
          <p:nvPr>
            <p:ph idx="1" type="body"/>
          </p:nvPr>
        </p:nvPicPr>
        <p:blipFill rotWithShape="1">
          <a:blip r:embed="rId3">
            <a:alphaModFix/>
          </a:blip>
          <a:srcRect b="1042" l="4167" r="1042" t="4167"/>
          <a:stretch/>
        </p:blipFill>
        <p:spPr>
          <a:xfrm>
            <a:off x="762000" y="1346200"/>
            <a:ext cx="6788942" cy="4525961"/>
          </a:xfrm>
          <a:prstGeom prst="rect">
            <a:avLst/>
          </a:prstGeom>
          <a:noFill/>
          <a:ln>
            <a:noFill/>
          </a:ln>
        </p:spPr>
      </p:pic>
      <p:sp>
        <p:nvSpPr>
          <p:cNvPr id="239" name="Google Shape;239;p30"/>
          <p:cNvSpPr txBox="1"/>
          <p:nvPr/>
        </p:nvSpPr>
        <p:spPr>
          <a:xfrm>
            <a:off x="2171700" y="5994082"/>
            <a:ext cx="4419600" cy="376238"/>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99% of Everything is Repairable!!</a:t>
            </a:r>
            <a:endParaRPr/>
          </a:p>
        </p:txBody>
      </p:sp>
      <p:pic>
        <p:nvPicPr>
          <p:cNvPr id="240" name="Google Shape;240;p30"/>
          <p:cNvPicPr preferRelativeResize="0"/>
          <p:nvPr/>
        </p:nvPicPr>
        <p:blipFill rotWithShape="1">
          <a:blip r:embed="rId4">
            <a:alphaModFix/>
          </a:blip>
          <a:srcRect b="0" l="0" r="0" t="0"/>
          <a:stretch/>
        </p:blipFill>
        <p:spPr>
          <a:xfrm>
            <a:off x="8001000" y="5562600"/>
            <a:ext cx="947928" cy="1139952"/>
          </a:xfrm>
          <a:prstGeom prst="rect">
            <a:avLst/>
          </a:prstGeom>
          <a:noFill/>
          <a:ln>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1"/>
          <p:cNvSpPr txBox="1"/>
          <p:nvPr>
            <p:ph type="title"/>
          </p:nvPr>
        </p:nvSpPr>
        <p:spPr>
          <a:xfrm>
            <a:off x="533400" y="5334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Roofs</a:t>
            </a:r>
            <a:endParaRPr/>
          </a:p>
        </p:txBody>
      </p:sp>
      <p:sp>
        <p:nvSpPr>
          <p:cNvPr id="246" name="Google Shape;246;p31"/>
          <p:cNvSpPr txBox="1"/>
          <p:nvPr>
            <p:ph idx="1" type="body"/>
          </p:nvPr>
        </p:nvSpPr>
        <p:spPr>
          <a:xfrm>
            <a:off x="457200" y="1638052"/>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400"/>
              <a:buChar char="•"/>
            </a:pPr>
            <a:r>
              <a:rPr lang="en-US" sz="2400"/>
              <a:t>Coverings</a:t>
            </a:r>
            <a:endParaRPr/>
          </a:p>
          <a:p>
            <a:pPr indent="-256032" lvl="0" marL="365760" rtl="0" algn="l">
              <a:spcBef>
                <a:spcPts val="300"/>
              </a:spcBef>
              <a:spcAft>
                <a:spcPts val="0"/>
              </a:spcAft>
              <a:buSzPts val="2400"/>
              <a:buChar char="•"/>
            </a:pPr>
            <a:r>
              <a:rPr lang="en-US" sz="2400"/>
              <a:t>Ventilation</a:t>
            </a:r>
            <a:endParaRPr/>
          </a:p>
          <a:p>
            <a:pPr indent="-256032" lvl="0" marL="365760" rtl="0" algn="l">
              <a:spcBef>
                <a:spcPts val="300"/>
              </a:spcBef>
              <a:spcAft>
                <a:spcPts val="0"/>
              </a:spcAft>
              <a:buSzPts val="2400"/>
              <a:buChar char="•"/>
            </a:pPr>
            <a:r>
              <a:rPr lang="en-US" sz="2400"/>
              <a:t>Flashings</a:t>
            </a:r>
            <a:endParaRPr/>
          </a:p>
          <a:p>
            <a:pPr indent="-256032" lvl="0" marL="365760" rtl="0" algn="l">
              <a:spcBef>
                <a:spcPts val="300"/>
              </a:spcBef>
              <a:spcAft>
                <a:spcPts val="0"/>
              </a:spcAft>
              <a:buSzPts val="2400"/>
              <a:buChar char="•"/>
            </a:pPr>
            <a:r>
              <a:rPr lang="en-US" sz="2400"/>
              <a:t>Skylights</a:t>
            </a:r>
            <a:endParaRPr/>
          </a:p>
          <a:p>
            <a:pPr indent="-256032" lvl="0" marL="365760" rtl="0" algn="l">
              <a:spcBef>
                <a:spcPts val="300"/>
              </a:spcBef>
              <a:spcAft>
                <a:spcPts val="0"/>
              </a:spcAft>
              <a:buSzPts val="2400"/>
              <a:buChar char="•"/>
            </a:pPr>
            <a:r>
              <a:rPr lang="en-US" sz="2400"/>
              <a:t>Chimneys</a:t>
            </a:r>
            <a:endParaRPr/>
          </a:p>
          <a:p>
            <a:pPr indent="-256032" lvl="0" marL="365760" rtl="0" algn="l">
              <a:spcBef>
                <a:spcPts val="300"/>
              </a:spcBef>
              <a:spcAft>
                <a:spcPts val="0"/>
              </a:spcAft>
              <a:buSzPts val="2400"/>
              <a:buChar char="•"/>
            </a:pPr>
            <a:r>
              <a:rPr lang="en-US" sz="2400"/>
              <a:t>Drainage/Gutters</a:t>
            </a:r>
            <a:endParaRPr/>
          </a:p>
          <a:p>
            <a:pPr indent="-256032" lvl="0" marL="365760" rtl="0" algn="l">
              <a:spcBef>
                <a:spcPts val="300"/>
              </a:spcBef>
              <a:spcAft>
                <a:spcPts val="0"/>
              </a:spcAft>
              <a:buSzPts val="2400"/>
              <a:buChar char="•"/>
            </a:pPr>
            <a:r>
              <a:rPr lang="en-US" sz="2400"/>
              <a:t>Any Roof Penetration</a:t>
            </a:r>
            <a:endParaRPr/>
          </a:p>
          <a:p>
            <a:pPr indent="-129032" lvl="0" marL="365760" rtl="0" algn="l">
              <a:spcBef>
                <a:spcPts val="300"/>
              </a:spcBef>
              <a:spcAft>
                <a:spcPts val="0"/>
              </a:spcAft>
              <a:buSzPts val="2000"/>
              <a:buNone/>
            </a:pPr>
            <a:r>
              <a:t/>
            </a:r>
            <a:endParaRPr/>
          </a:p>
        </p:txBody>
      </p:sp>
      <p:sp>
        <p:nvSpPr>
          <p:cNvPr id="247" name="Google Shape;247;p31"/>
          <p:cNvSpPr txBox="1"/>
          <p:nvPr>
            <p:ph idx="2" type="body"/>
          </p:nvPr>
        </p:nvSpPr>
        <p:spPr>
          <a:xfrm>
            <a:off x="4114800" y="1295400"/>
            <a:ext cx="4495800" cy="4525963"/>
          </a:xfrm>
          <a:prstGeom prst="rect">
            <a:avLst/>
          </a:prstGeom>
          <a:noFill/>
          <a:ln>
            <a:noFill/>
          </a:ln>
        </p:spPr>
        <p:txBody>
          <a:bodyPr anchorCtr="0" anchor="t" bIns="45700" lIns="91425" spcFirstLastPara="1" rIns="91425" wrap="square" tIns="45700">
            <a:noAutofit/>
          </a:bodyPr>
          <a:lstStyle/>
          <a:p>
            <a:pPr indent="-256032" lvl="0" marL="365760" rtl="0" algn="l">
              <a:spcBef>
                <a:spcPts val="0"/>
              </a:spcBef>
              <a:spcAft>
                <a:spcPts val="0"/>
              </a:spcAft>
              <a:buSzPts val="2400"/>
              <a:buChar char="•"/>
            </a:pPr>
            <a:r>
              <a:rPr lang="en-US" sz="2400"/>
              <a:t>Is the roof beyond its expected life?</a:t>
            </a:r>
            <a:endParaRPr/>
          </a:p>
          <a:p>
            <a:pPr indent="-246887" lvl="1" marL="658368" rtl="0" algn="l">
              <a:spcBef>
                <a:spcPts val="300"/>
              </a:spcBef>
              <a:spcAft>
                <a:spcPts val="0"/>
              </a:spcAft>
              <a:buSzPts val="2400"/>
              <a:buChar char="▫"/>
            </a:pPr>
            <a:r>
              <a:rPr lang="en-US" sz="2400"/>
              <a:t>Asphalt shingles = 3 tab 20 yrs, Architectural 30+</a:t>
            </a:r>
            <a:endParaRPr/>
          </a:p>
          <a:p>
            <a:pPr indent="-246887" lvl="1" marL="658368" rtl="0" algn="l">
              <a:spcBef>
                <a:spcPts val="300"/>
              </a:spcBef>
              <a:spcAft>
                <a:spcPts val="0"/>
              </a:spcAft>
              <a:buSzPts val="2400"/>
              <a:buChar char="▫"/>
            </a:pPr>
            <a:r>
              <a:rPr lang="en-US" sz="2400"/>
              <a:t>Rubber roof = ~30 yrs</a:t>
            </a:r>
            <a:endParaRPr sz="2400"/>
          </a:p>
          <a:p>
            <a:pPr indent="-246887" lvl="1" marL="658368" rtl="0" algn="l">
              <a:spcBef>
                <a:spcPts val="300"/>
              </a:spcBef>
              <a:spcAft>
                <a:spcPts val="0"/>
              </a:spcAft>
              <a:buSzPts val="2400"/>
              <a:buChar char="▫"/>
            </a:pPr>
            <a:r>
              <a:rPr lang="en-US" sz="2400"/>
              <a:t>Rolled roofing = 10-15 yrs</a:t>
            </a:r>
            <a:endParaRPr sz="2400"/>
          </a:p>
          <a:p>
            <a:pPr indent="-246887" lvl="1" marL="658368" rtl="0" algn="l">
              <a:spcBef>
                <a:spcPts val="300"/>
              </a:spcBef>
              <a:spcAft>
                <a:spcPts val="0"/>
              </a:spcAft>
              <a:buSzPts val="2400"/>
              <a:buChar char="▫"/>
            </a:pPr>
            <a:r>
              <a:rPr lang="en-US" sz="2400"/>
              <a:t>Slate = 50+ yrs (requires maintanence)</a:t>
            </a:r>
            <a:endParaRPr/>
          </a:p>
          <a:p>
            <a:pPr indent="-246887" lvl="1" marL="658368" rtl="0" algn="l">
              <a:spcBef>
                <a:spcPts val="300"/>
              </a:spcBef>
              <a:spcAft>
                <a:spcPts val="0"/>
              </a:spcAft>
              <a:buSzPts val="2400"/>
              <a:buChar char="▫"/>
            </a:pPr>
            <a:r>
              <a:rPr lang="en-US" sz="2400"/>
              <a:t>Metal = 30-100 yrs (requires painting)</a:t>
            </a:r>
            <a:endParaRPr/>
          </a:p>
        </p:txBody>
      </p:sp>
      <p:pic>
        <p:nvPicPr>
          <p:cNvPr id="248" name="Google Shape;248;p31"/>
          <p:cNvPicPr preferRelativeResize="0"/>
          <p:nvPr/>
        </p:nvPicPr>
        <p:blipFill rotWithShape="1">
          <a:blip r:embed="rId3">
            <a:alphaModFix/>
          </a:blip>
          <a:srcRect b="0" l="0" r="0" t="0"/>
          <a:stretch/>
        </p:blipFill>
        <p:spPr>
          <a:xfrm>
            <a:off x="912195" y="5932452"/>
            <a:ext cx="7491860" cy="7491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Roof examples…</a:t>
            </a:r>
            <a:endParaRPr/>
          </a:p>
        </p:txBody>
      </p:sp>
      <p:pic>
        <p:nvPicPr>
          <p:cNvPr id="254" name="Google Shape;254;p32"/>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id="255" name="Google Shape;255;p32"/>
          <p:cNvPicPr preferRelativeResize="0"/>
          <p:nvPr>
            <p:ph idx="1" type="body"/>
          </p:nvPr>
        </p:nvPicPr>
        <p:blipFill rotWithShape="1">
          <a:blip r:embed="rId4">
            <a:alphaModFix/>
          </a:blip>
          <a:srcRect b="0" l="0" r="0" t="0"/>
          <a:stretch/>
        </p:blipFill>
        <p:spPr>
          <a:xfrm>
            <a:off x="1394012" y="1516156"/>
            <a:ext cx="6248400" cy="4686300"/>
          </a:xfrm>
          <a:prstGeom prst="rect">
            <a:avLst/>
          </a:prstGeom>
          <a:noFill/>
          <a:ln>
            <a:noFill/>
          </a:ln>
        </p:spPr>
      </p:pic>
      <p:pic>
        <p:nvPicPr>
          <p:cNvPr id="256" name="Google Shape;256;p32"/>
          <p:cNvPicPr preferRelativeResize="0"/>
          <p:nvPr/>
        </p:nvPicPr>
        <p:blipFill rotWithShape="1">
          <a:blip r:embed="rId5">
            <a:alphaModFix/>
          </a:blip>
          <a:srcRect b="0" l="0" r="0" t="0"/>
          <a:stretch/>
        </p:blipFill>
        <p:spPr>
          <a:xfrm>
            <a:off x="1371600" y="1447800"/>
            <a:ext cx="6270812" cy="4185471"/>
          </a:xfrm>
          <a:prstGeom prst="rect">
            <a:avLst/>
          </a:prstGeom>
          <a:noFill/>
          <a:ln>
            <a:noFill/>
          </a:ln>
        </p:spPr>
      </p:pic>
      <p:pic>
        <p:nvPicPr>
          <p:cNvPr id="257" name="Google Shape;257;p32"/>
          <p:cNvPicPr preferRelativeResize="0"/>
          <p:nvPr/>
        </p:nvPicPr>
        <p:blipFill rotWithShape="1">
          <a:blip r:embed="rId6">
            <a:alphaModFix/>
          </a:blip>
          <a:srcRect b="0" l="0" r="0" t="0"/>
          <a:stretch/>
        </p:blipFill>
        <p:spPr>
          <a:xfrm>
            <a:off x="1371600" y="1456764"/>
            <a:ext cx="6270812" cy="4682207"/>
          </a:xfrm>
          <a:prstGeom prst="rect">
            <a:avLst/>
          </a:prstGeom>
          <a:noFill/>
          <a:ln>
            <a:noFill/>
          </a:ln>
        </p:spPr>
      </p:pic>
      <p:pic>
        <p:nvPicPr>
          <p:cNvPr id="258" name="Google Shape;258;p32"/>
          <p:cNvPicPr preferRelativeResize="0"/>
          <p:nvPr/>
        </p:nvPicPr>
        <p:blipFill rotWithShape="1">
          <a:blip r:embed="rId7">
            <a:alphaModFix/>
          </a:blip>
          <a:srcRect b="0" l="0" r="0" t="0"/>
          <a:stretch/>
        </p:blipFill>
        <p:spPr>
          <a:xfrm>
            <a:off x="1371600" y="1447800"/>
            <a:ext cx="6096000" cy="4809066"/>
          </a:xfrm>
          <a:prstGeom prst="rect">
            <a:avLst/>
          </a:prstGeom>
          <a:noFill/>
          <a:ln>
            <a:noFill/>
          </a:ln>
        </p:spPr>
      </p:pic>
      <p:pic>
        <p:nvPicPr>
          <p:cNvPr id="259" name="Google Shape;259;p32"/>
          <p:cNvPicPr preferRelativeResize="0"/>
          <p:nvPr/>
        </p:nvPicPr>
        <p:blipFill rotWithShape="1">
          <a:blip r:embed="rId8">
            <a:alphaModFix/>
          </a:blip>
          <a:srcRect b="0" l="0" r="0" t="0"/>
          <a:stretch/>
        </p:blipFill>
        <p:spPr>
          <a:xfrm>
            <a:off x="1371600" y="1456764"/>
            <a:ext cx="6430796" cy="42403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255"/>
                                        </p:tgtEl>
                                        <p:attrNameLst>
                                          <p:attrName>ppt_x</p:attrName>
                                        </p:attrNameLst>
                                      </p:cBhvr>
                                      <p:tavLst>
                                        <p:tav fmla="" tm="0">
                                          <p:val>
                                            <p:strVal val="#ppt_x"/>
                                          </p:val>
                                        </p:tav>
                                        <p:tav fmla="" tm="100000">
                                          <p:val>
                                            <p:strVal val="#ppt_x-1"/>
                                          </p:val>
                                        </p:tav>
                                      </p:tavLst>
                                    </p:anim>
                                    <p:set>
                                      <p:cBhvr>
                                        <p:cTn dur="1" fill="hold">
                                          <p:stCondLst>
                                            <p:cond delay="500"/>
                                          </p:stCondLst>
                                        </p:cTn>
                                        <p:tgtEl>
                                          <p:spTgt spid="255"/>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500"/>
                                        <p:tgtEl>
                                          <p:spTgt spid="25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258"/>
                                        </p:tgtEl>
                                        <p:attrNameLst>
                                          <p:attrName>ppt_x</p:attrName>
                                        </p:attrNameLst>
                                      </p:cBhvr>
                                      <p:tavLst>
                                        <p:tav fmla="" tm="0">
                                          <p:val>
                                            <p:strVal val="#ppt_x"/>
                                          </p:val>
                                        </p:tav>
                                        <p:tav fmla="" tm="100000">
                                          <p:val>
                                            <p:strVal val="#ppt_x-1"/>
                                          </p:val>
                                        </p:tav>
                                      </p:tavLst>
                                    </p:anim>
                                    <p:set>
                                      <p:cBhvr>
                                        <p:cTn dur="1" fill="hold">
                                          <p:stCondLst>
                                            <p:cond delay="500"/>
                                          </p:stCondLst>
                                        </p:cTn>
                                        <p:tgtEl>
                                          <p:spTgt spid="258"/>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500"/>
                                        <p:tgtEl>
                                          <p:spTgt spid="2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257"/>
                                        </p:tgtEl>
                                        <p:attrNameLst>
                                          <p:attrName>ppt_x</p:attrName>
                                        </p:attrNameLst>
                                      </p:cBhvr>
                                      <p:tavLst>
                                        <p:tav fmla="" tm="0">
                                          <p:val>
                                            <p:strVal val="#ppt_x"/>
                                          </p:val>
                                        </p:tav>
                                        <p:tav fmla="" tm="100000">
                                          <p:val>
                                            <p:strVal val="#ppt_x-1"/>
                                          </p:val>
                                        </p:tav>
                                      </p:tavLst>
                                    </p:anim>
                                    <p:set>
                                      <p:cBhvr>
                                        <p:cTn dur="1" fill="hold">
                                          <p:stCondLst>
                                            <p:cond delay="500"/>
                                          </p:stCondLst>
                                        </p:cTn>
                                        <p:tgtEl>
                                          <p:spTgt spid="257"/>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500"/>
                                        <p:tgtEl>
                                          <p:spTgt spid="25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256"/>
                                        </p:tgtEl>
                                        <p:attrNameLst>
                                          <p:attrName>ppt_x</p:attrName>
                                        </p:attrNameLst>
                                      </p:cBhvr>
                                      <p:tavLst>
                                        <p:tav fmla="" tm="0">
                                          <p:val>
                                            <p:strVal val="#ppt_x"/>
                                          </p:val>
                                        </p:tav>
                                        <p:tav fmla="" tm="100000">
                                          <p:val>
                                            <p:strVal val="#ppt_x-1"/>
                                          </p:val>
                                        </p:tav>
                                      </p:tavLst>
                                    </p:anim>
                                    <p:set>
                                      <p:cBhvr>
                                        <p:cTn dur="1" fill="hold">
                                          <p:stCondLst>
                                            <p:cond delay="500"/>
                                          </p:stCondLst>
                                        </p:cTn>
                                        <p:tgtEl>
                                          <p:spTgt spid="256"/>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500"/>
                                        <p:tgtEl>
                                          <p:spTgt spid="25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 name="Shape 125"/>
        <p:cNvGrpSpPr/>
        <p:nvPr/>
      </p:nvGrpSpPr>
      <p:grpSpPr>
        <a:xfrm>
          <a:off x="0" y="0"/>
          <a:ext cx="0" cy="0"/>
          <a:chOff x="0" y="0"/>
          <a:chExt cx="0" cy="0"/>
        </a:xfrm>
      </p:grpSpPr>
      <p:sp>
        <p:nvSpPr>
          <p:cNvPr id="126" name="Google Shape;126;p15"/>
          <p:cNvSpPr txBox="1"/>
          <p:nvPr>
            <p:ph type="title"/>
          </p:nvPr>
        </p:nvSpPr>
        <p:spPr>
          <a:xfrm>
            <a:off x="2955274" y="1423057"/>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Who am I?</a:t>
            </a:r>
            <a:endParaRPr/>
          </a:p>
        </p:txBody>
      </p:sp>
      <p:sp>
        <p:nvSpPr>
          <p:cNvPr id="127" name="Google Shape;127;p15"/>
          <p:cNvSpPr txBox="1"/>
          <p:nvPr>
            <p:ph idx="1" type="body"/>
          </p:nvPr>
        </p:nvSpPr>
        <p:spPr>
          <a:xfrm>
            <a:off x="381000" y="2984643"/>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Managing Partner of RJ Inspections</a:t>
            </a:r>
            <a:endParaRPr/>
          </a:p>
          <a:p>
            <a:pPr indent="-256032" lvl="0" marL="365760" rtl="0" algn="l">
              <a:spcBef>
                <a:spcPts val="300"/>
              </a:spcBef>
              <a:spcAft>
                <a:spcPts val="0"/>
              </a:spcAft>
              <a:buSzPts val="2800"/>
              <a:buChar char="•"/>
            </a:pPr>
            <a:r>
              <a:rPr lang="en-US"/>
              <a:t>2</a:t>
            </a:r>
            <a:r>
              <a:rPr baseline="30000" lang="en-US"/>
              <a:t>nd</a:t>
            </a:r>
            <a:r>
              <a:rPr lang="en-US"/>
              <a:t> Generation Home inspector and Contractor</a:t>
            </a:r>
            <a:endParaRPr/>
          </a:p>
          <a:p>
            <a:pPr indent="-246887" lvl="1" marL="658368" rtl="0" algn="l">
              <a:spcBef>
                <a:spcPts val="300"/>
              </a:spcBef>
              <a:spcAft>
                <a:spcPts val="0"/>
              </a:spcAft>
              <a:buSzPts val="2600"/>
              <a:buChar char="▫"/>
            </a:pPr>
            <a:r>
              <a:rPr lang="en-US"/>
              <a:t>Licensed inspector in MA and NH</a:t>
            </a:r>
            <a:endParaRPr/>
          </a:p>
          <a:p>
            <a:pPr indent="-246887" lvl="1" marL="658368" rtl="0" algn="l">
              <a:spcBef>
                <a:spcPts val="300"/>
              </a:spcBef>
              <a:spcAft>
                <a:spcPts val="0"/>
              </a:spcAft>
              <a:buSzPts val="2600"/>
              <a:buChar char="▫"/>
            </a:pPr>
            <a:r>
              <a:rPr lang="en-US"/>
              <a:t>Licensed Contractor</a:t>
            </a:r>
            <a:endParaRPr/>
          </a:p>
          <a:p>
            <a:pPr indent="-256032" lvl="0" marL="365760" rtl="0" algn="l">
              <a:spcBef>
                <a:spcPts val="300"/>
              </a:spcBef>
              <a:spcAft>
                <a:spcPts val="0"/>
              </a:spcAft>
              <a:buSzPts val="2800"/>
              <a:buChar char="•"/>
            </a:pPr>
            <a:r>
              <a:rPr lang="en-US"/>
              <a:t>Licensed pest professional</a:t>
            </a:r>
            <a:endParaRPr/>
          </a:p>
          <a:p>
            <a:pPr indent="-256032" lvl="0" marL="365760" rtl="0" algn="l">
              <a:spcBef>
                <a:spcPts val="300"/>
              </a:spcBef>
              <a:spcAft>
                <a:spcPts val="0"/>
              </a:spcAft>
              <a:buSzPts val="2800"/>
              <a:buChar char="•"/>
            </a:pPr>
            <a:r>
              <a:rPr lang="en-US"/>
              <a:t>10+ yrs inspection experience</a:t>
            </a:r>
            <a:endParaRPr/>
          </a:p>
          <a:p>
            <a:pPr indent="-256032" lvl="0" marL="365760" rtl="0" algn="l">
              <a:spcBef>
                <a:spcPts val="300"/>
              </a:spcBef>
              <a:spcAft>
                <a:spcPts val="0"/>
              </a:spcAft>
              <a:buSzPts val="2800"/>
              <a:buChar char="•"/>
            </a:pPr>
            <a:r>
              <a:rPr lang="en-US"/>
              <a:t>Certified to teach CE Classes for NH</a:t>
            </a:r>
            <a:endParaRPr/>
          </a:p>
        </p:txBody>
      </p:sp>
      <p:pic>
        <p:nvPicPr>
          <p:cNvPr id="128" name="Google Shape;128;p15"/>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descr="A picture containing text, person, person, indoor&#10;&#10;Description automatically generated" id="129" name="Google Shape;129;p15"/>
          <p:cNvPicPr preferRelativeResize="0"/>
          <p:nvPr/>
        </p:nvPicPr>
        <p:blipFill rotWithShape="1">
          <a:blip r:embed="rId4">
            <a:alphaModFix/>
          </a:blip>
          <a:srcRect b="0" l="0" r="0" t="0"/>
          <a:stretch/>
        </p:blipFill>
        <p:spPr>
          <a:xfrm>
            <a:off x="152400" y="626176"/>
            <a:ext cx="2769483" cy="2321651"/>
          </a:xfrm>
          <a:prstGeom prst="rect">
            <a:avLst/>
          </a:prstGeom>
          <a:noFill/>
          <a:ln>
            <a:noFill/>
          </a:ln>
        </p:spPr>
      </p:pic>
      <p:pic>
        <p:nvPicPr>
          <p:cNvPr descr="A picture containing tree, outdoor, bench, sitting&#10;&#10;Description automatically generated" id="130" name="Google Shape;130;p15"/>
          <p:cNvPicPr preferRelativeResize="0"/>
          <p:nvPr/>
        </p:nvPicPr>
        <p:blipFill rotWithShape="1">
          <a:blip r:embed="rId5">
            <a:alphaModFix/>
          </a:blip>
          <a:srcRect b="0" l="0" r="0" t="0"/>
          <a:stretch/>
        </p:blipFill>
        <p:spPr>
          <a:xfrm>
            <a:off x="5531189" y="669100"/>
            <a:ext cx="3417739" cy="22787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381000" y="283464"/>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Exterior &amp; Grounds</a:t>
            </a:r>
            <a:endParaRPr/>
          </a:p>
        </p:txBody>
      </p:sp>
      <p:sp>
        <p:nvSpPr>
          <p:cNvPr id="265" name="Google Shape;265;p33"/>
          <p:cNvSpPr txBox="1"/>
          <p:nvPr>
            <p:ph idx="1" type="body"/>
          </p:nvPr>
        </p:nvSpPr>
        <p:spPr>
          <a:xfrm>
            <a:off x="381000" y="1219200"/>
            <a:ext cx="8229600" cy="5562600"/>
          </a:xfrm>
          <a:prstGeom prst="rect">
            <a:avLst/>
          </a:prstGeom>
          <a:noFill/>
          <a:ln>
            <a:noFill/>
          </a:ln>
        </p:spPr>
        <p:txBody>
          <a:bodyPr anchorCtr="0" anchor="t" bIns="45700" lIns="91425" spcFirstLastPara="1" rIns="91425" wrap="square" tIns="45700">
            <a:normAutofit fontScale="92500" lnSpcReduction="20000"/>
          </a:bodyPr>
          <a:lstStyle/>
          <a:p>
            <a:pPr indent="-256032" lvl="0" marL="365760" rtl="0" algn="l">
              <a:spcBef>
                <a:spcPts val="0"/>
              </a:spcBef>
              <a:spcAft>
                <a:spcPts val="0"/>
              </a:spcAft>
              <a:buSzPct val="100000"/>
              <a:buChar char="•"/>
            </a:pPr>
            <a:r>
              <a:rPr lang="en-US"/>
              <a:t>Siding/Walls</a:t>
            </a:r>
            <a:endParaRPr/>
          </a:p>
          <a:p>
            <a:pPr indent="-256032" lvl="0" marL="365760" rtl="0" algn="l">
              <a:spcBef>
                <a:spcPts val="300"/>
              </a:spcBef>
              <a:spcAft>
                <a:spcPts val="0"/>
              </a:spcAft>
              <a:buSzPct val="100000"/>
              <a:buChar char="•"/>
            </a:pPr>
            <a:r>
              <a:rPr lang="en-US"/>
              <a:t>Trim/Fascia/Soffit/Flashing</a:t>
            </a:r>
            <a:endParaRPr/>
          </a:p>
          <a:p>
            <a:pPr indent="-256032" lvl="0" marL="365760" rtl="0" algn="l">
              <a:spcBef>
                <a:spcPts val="300"/>
              </a:spcBef>
              <a:spcAft>
                <a:spcPts val="0"/>
              </a:spcAft>
              <a:buSzPct val="100000"/>
              <a:buChar char="•"/>
            </a:pPr>
            <a:r>
              <a:rPr lang="en-US"/>
              <a:t>Veneer</a:t>
            </a:r>
            <a:endParaRPr/>
          </a:p>
          <a:p>
            <a:pPr indent="-256032" lvl="0" marL="365760" rtl="0" algn="l">
              <a:spcBef>
                <a:spcPts val="300"/>
              </a:spcBef>
              <a:spcAft>
                <a:spcPts val="0"/>
              </a:spcAft>
              <a:buSzPct val="100000"/>
              <a:buChar char="•"/>
            </a:pPr>
            <a:r>
              <a:rPr lang="en-US"/>
              <a:t>Doors</a:t>
            </a:r>
            <a:endParaRPr/>
          </a:p>
          <a:p>
            <a:pPr indent="-256032" lvl="0" marL="365760" rtl="0" algn="l">
              <a:spcBef>
                <a:spcPts val="300"/>
              </a:spcBef>
              <a:spcAft>
                <a:spcPts val="0"/>
              </a:spcAft>
              <a:buSzPct val="100000"/>
              <a:buChar char="•"/>
            </a:pPr>
            <a:r>
              <a:rPr lang="en-US"/>
              <a:t>Windows</a:t>
            </a:r>
            <a:endParaRPr/>
          </a:p>
          <a:p>
            <a:pPr indent="-256032" lvl="0" marL="365760" rtl="0" algn="l">
              <a:spcBef>
                <a:spcPts val="300"/>
              </a:spcBef>
              <a:spcAft>
                <a:spcPts val="0"/>
              </a:spcAft>
              <a:buSzPct val="100000"/>
              <a:buChar char="•"/>
            </a:pPr>
            <a:r>
              <a:rPr lang="en-US"/>
              <a:t>Plumbing fixtures</a:t>
            </a:r>
            <a:endParaRPr/>
          </a:p>
          <a:p>
            <a:pPr indent="-256032" lvl="0" marL="365760" rtl="0" algn="l">
              <a:spcBef>
                <a:spcPts val="300"/>
              </a:spcBef>
              <a:spcAft>
                <a:spcPts val="0"/>
              </a:spcAft>
              <a:buSzPct val="100000"/>
              <a:buChar char="•"/>
            </a:pPr>
            <a:r>
              <a:rPr lang="en-US"/>
              <a:t>Electric Service</a:t>
            </a:r>
            <a:endParaRPr/>
          </a:p>
          <a:p>
            <a:pPr indent="-256032" lvl="0" marL="365760" rtl="0" algn="l">
              <a:spcBef>
                <a:spcPts val="300"/>
              </a:spcBef>
              <a:spcAft>
                <a:spcPts val="0"/>
              </a:spcAft>
              <a:buSzPct val="100000"/>
              <a:buChar char="•"/>
            </a:pPr>
            <a:r>
              <a:rPr lang="en-US"/>
              <a:t>Drainage</a:t>
            </a:r>
            <a:endParaRPr/>
          </a:p>
          <a:p>
            <a:pPr indent="-256032" lvl="0" marL="365760" rtl="0" algn="l">
              <a:spcBef>
                <a:spcPts val="300"/>
              </a:spcBef>
              <a:spcAft>
                <a:spcPts val="0"/>
              </a:spcAft>
              <a:buSzPct val="100000"/>
              <a:buChar char="•"/>
            </a:pPr>
            <a:r>
              <a:rPr lang="en-US"/>
              <a:t>Vegetation</a:t>
            </a:r>
            <a:endParaRPr/>
          </a:p>
          <a:p>
            <a:pPr indent="-256032" lvl="0" marL="365760" rtl="0" algn="l">
              <a:spcBef>
                <a:spcPts val="300"/>
              </a:spcBef>
              <a:spcAft>
                <a:spcPts val="0"/>
              </a:spcAft>
              <a:buSzPct val="100000"/>
              <a:buChar char="•"/>
            </a:pPr>
            <a:r>
              <a:rPr lang="en-US"/>
              <a:t>Steps/Walkways</a:t>
            </a:r>
            <a:endParaRPr/>
          </a:p>
          <a:p>
            <a:pPr indent="-256032" lvl="0" marL="365760" rtl="0" algn="l">
              <a:spcBef>
                <a:spcPts val="300"/>
              </a:spcBef>
              <a:spcAft>
                <a:spcPts val="0"/>
              </a:spcAft>
              <a:buSzPct val="100000"/>
              <a:buChar char="•"/>
            </a:pPr>
            <a:r>
              <a:rPr lang="en-US"/>
              <a:t>Decks/Porches</a:t>
            </a:r>
            <a:endParaRPr/>
          </a:p>
          <a:p>
            <a:pPr indent="-256032" lvl="0" marL="365760" rtl="0" algn="l">
              <a:spcBef>
                <a:spcPts val="300"/>
              </a:spcBef>
              <a:spcAft>
                <a:spcPts val="0"/>
              </a:spcAft>
              <a:buSzPct val="100000"/>
              <a:buChar char="•"/>
            </a:pPr>
            <a:r>
              <a:rPr lang="en-US"/>
              <a:t>Driveways</a:t>
            </a:r>
            <a:endParaRPr/>
          </a:p>
          <a:p>
            <a:pPr indent="-256032" lvl="0" marL="365760" rtl="0" algn="l">
              <a:spcBef>
                <a:spcPts val="300"/>
              </a:spcBef>
              <a:spcAft>
                <a:spcPts val="0"/>
              </a:spcAft>
              <a:buSzPct val="100000"/>
              <a:buChar char="•"/>
            </a:pPr>
            <a:r>
              <a:rPr lang="en-US"/>
              <a:t>Retaining walls</a:t>
            </a:r>
            <a:endParaRPr/>
          </a:p>
          <a:p>
            <a:pPr indent="-256032" lvl="0" marL="365760" rtl="0" algn="l">
              <a:spcBef>
                <a:spcPts val="300"/>
              </a:spcBef>
              <a:spcAft>
                <a:spcPts val="0"/>
              </a:spcAft>
              <a:buSzPct val="100000"/>
              <a:buChar char="•"/>
            </a:pPr>
            <a:r>
              <a:rPr lang="en-US"/>
              <a:t>Patios</a:t>
            </a:r>
            <a:endParaRPr/>
          </a:p>
          <a:p>
            <a:pPr indent="-256032" lvl="0" marL="365760" rtl="0" algn="l">
              <a:spcBef>
                <a:spcPts val="300"/>
              </a:spcBef>
              <a:spcAft>
                <a:spcPts val="0"/>
              </a:spcAft>
              <a:buSzPct val="100000"/>
              <a:buChar char="•"/>
            </a:pPr>
            <a:r>
              <a:rPr lang="en-US"/>
              <a:t>Grading</a:t>
            </a:r>
            <a:endParaRPr/>
          </a:p>
        </p:txBody>
      </p:sp>
      <p:pic>
        <p:nvPicPr>
          <p:cNvPr descr="A picture containing person, outdoor&#10;&#10;Description automatically generated" id="266" name="Google Shape;266;p33"/>
          <p:cNvPicPr preferRelativeResize="0"/>
          <p:nvPr/>
        </p:nvPicPr>
        <p:blipFill rotWithShape="1">
          <a:blip r:embed="rId3">
            <a:alphaModFix/>
          </a:blip>
          <a:srcRect b="0" l="0" r="0" t="0"/>
          <a:stretch/>
        </p:blipFill>
        <p:spPr>
          <a:xfrm>
            <a:off x="3733800" y="1981200"/>
            <a:ext cx="5143500" cy="3429000"/>
          </a:xfrm>
          <a:prstGeom prst="rect">
            <a:avLst/>
          </a:prstGeom>
          <a:noFill/>
          <a:ln>
            <a:noFill/>
          </a:ln>
        </p:spPr>
      </p:pic>
      <p:pic>
        <p:nvPicPr>
          <p:cNvPr descr="Text&#10;&#10;Description automatically generated" id="267" name="Google Shape;267;p33"/>
          <p:cNvPicPr preferRelativeResize="0"/>
          <p:nvPr/>
        </p:nvPicPr>
        <p:blipFill rotWithShape="1">
          <a:blip r:embed="rId4">
            <a:alphaModFix/>
          </a:blip>
          <a:srcRect b="0" l="0" r="0" t="0"/>
          <a:stretch/>
        </p:blipFill>
        <p:spPr>
          <a:xfrm>
            <a:off x="6324759" y="5791200"/>
            <a:ext cx="2710592" cy="106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Trim and Siding</a:t>
            </a:r>
            <a:endParaRPr/>
          </a:p>
        </p:txBody>
      </p:sp>
      <p:sp>
        <p:nvSpPr>
          <p:cNvPr id="273" name="Google Shape;273;p34"/>
          <p:cNvSpPr txBox="1"/>
          <p:nvPr>
            <p:ph idx="1" type="body"/>
          </p:nvPr>
        </p:nvSpPr>
        <p:spPr>
          <a:xfrm>
            <a:off x="385424" y="1367436"/>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Damage?</a:t>
            </a:r>
            <a:endParaRPr/>
          </a:p>
          <a:p>
            <a:pPr indent="-246887" lvl="1" marL="658368" rtl="0" algn="l">
              <a:spcBef>
                <a:spcPts val="300"/>
              </a:spcBef>
              <a:spcAft>
                <a:spcPts val="0"/>
              </a:spcAft>
              <a:buSzPts val="2600"/>
              <a:buChar char="▫"/>
            </a:pPr>
            <a:r>
              <a:rPr lang="en-US"/>
              <a:t>Rotted trim or siding? </a:t>
            </a:r>
            <a:endParaRPr/>
          </a:p>
          <a:p>
            <a:pPr indent="-256032" lvl="0" marL="365760" rtl="0" algn="l">
              <a:spcBef>
                <a:spcPts val="300"/>
              </a:spcBef>
              <a:spcAft>
                <a:spcPts val="0"/>
              </a:spcAft>
              <a:buSzPts val="2800"/>
              <a:buChar char="•"/>
            </a:pPr>
            <a:r>
              <a:rPr lang="en-US"/>
              <a:t>Rotted trim/siding can cause secondary damage!</a:t>
            </a:r>
            <a:endParaRPr/>
          </a:p>
        </p:txBody>
      </p:sp>
      <p:pic>
        <p:nvPicPr>
          <p:cNvPr id="274" name="Google Shape;274;p34"/>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id="275" name="Google Shape;275;p34"/>
          <p:cNvPicPr preferRelativeResize="0"/>
          <p:nvPr/>
        </p:nvPicPr>
        <p:blipFill rotWithShape="1">
          <a:blip r:embed="rId4">
            <a:alphaModFix/>
          </a:blip>
          <a:srcRect b="0" l="0" r="0" t="0"/>
          <a:stretch/>
        </p:blipFill>
        <p:spPr>
          <a:xfrm>
            <a:off x="2133599" y="3613572"/>
            <a:ext cx="4633471" cy="3088980"/>
          </a:xfrm>
          <a:prstGeom prst="rect">
            <a:avLst/>
          </a:prstGeom>
          <a:noFill/>
          <a:ln>
            <a:noFill/>
          </a:ln>
        </p:spPr>
      </p:pic>
      <p:pic>
        <p:nvPicPr>
          <p:cNvPr id="276" name="Google Shape;276;p34"/>
          <p:cNvPicPr preferRelativeResize="0"/>
          <p:nvPr/>
        </p:nvPicPr>
        <p:blipFill rotWithShape="1">
          <a:blip r:embed="rId5">
            <a:alphaModFix/>
          </a:blip>
          <a:srcRect b="0" l="0" r="0" t="0"/>
          <a:stretch/>
        </p:blipFill>
        <p:spPr>
          <a:xfrm>
            <a:off x="2136168" y="3613572"/>
            <a:ext cx="4641910" cy="30889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xEl>
                                              <p:pRg end="0" st="0"/>
                                            </p:txEl>
                                          </p:spTgt>
                                        </p:tgtEl>
                                        <p:attrNameLst>
                                          <p:attrName>style.visibility</p:attrName>
                                        </p:attrNameLst>
                                      </p:cBhvr>
                                      <p:to>
                                        <p:strVal val="visible"/>
                                      </p:to>
                                    </p:set>
                                    <p:anim calcmode="lin" valueType="num">
                                      <p:cBhvr additive="base">
                                        <p:cTn dur="500"/>
                                        <p:tgtEl>
                                          <p:spTgt spid="27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xEl>
                                              <p:pRg end="1" st="1"/>
                                            </p:txEl>
                                          </p:spTgt>
                                        </p:tgtEl>
                                        <p:attrNameLst>
                                          <p:attrName>style.visibility</p:attrName>
                                        </p:attrNameLst>
                                      </p:cBhvr>
                                      <p:to>
                                        <p:strVal val="visible"/>
                                      </p:to>
                                    </p:set>
                                    <p:anim calcmode="lin" valueType="num">
                                      <p:cBhvr additive="base">
                                        <p:cTn dur="500"/>
                                        <p:tgtEl>
                                          <p:spTgt spid="27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xEl>
                                              <p:pRg end="2" st="2"/>
                                            </p:txEl>
                                          </p:spTgt>
                                        </p:tgtEl>
                                        <p:attrNameLst>
                                          <p:attrName>style.visibility</p:attrName>
                                        </p:attrNameLst>
                                      </p:cBhvr>
                                      <p:to>
                                        <p:strVal val="visible"/>
                                      </p:to>
                                    </p:set>
                                    <p:anim calcmode="lin" valueType="num">
                                      <p:cBhvr additive="base">
                                        <p:cTn dur="500"/>
                                        <p:tgtEl>
                                          <p:spTgt spid="27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500"/>
                                        <p:tgtEl>
                                          <p:spTgt spid="27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500"/>
                                        <p:tgtEl>
                                          <p:spTgt spid="2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53340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Interior</a:t>
            </a:r>
            <a:endParaRPr/>
          </a:p>
        </p:txBody>
      </p:sp>
      <p:sp>
        <p:nvSpPr>
          <p:cNvPr id="282" name="Google Shape;282;p35"/>
          <p:cNvSpPr txBox="1"/>
          <p:nvPr>
            <p:ph idx="1" type="body"/>
          </p:nvPr>
        </p:nvSpPr>
        <p:spPr>
          <a:xfrm>
            <a:off x="457201" y="1646237"/>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sz="2800"/>
              <a:t>Walls/Ceilings/Floors</a:t>
            </a:r>
            <a:endParaRPr/>
          </a:p>
          <a:p>
            <a:pPr indent="-256032" lvl="0" marL="365760" rtl="0" algn="l">
              <a:spcBef>
                <a:spcPts val="300"/>
              </a:spcBef>
              <a:spcAft>
                <a:spcPts val="0"/>
              </a:spcAft>
              <a:buSzPts val="2800"/>
              <a:buChar char="•"/>
            </a:pPr>
            <a:r>
              <a:rPr lang="en-US" sz="2800"/>
              <a:t>Doors</a:t>
            </a:r>
            <a:endParaRPr/>
          </a:p>
          <a:p>
            <a:pPr indent="-256032" lvl="0" marL="365760" rtl="0" algn="l">
              <a:spcBef>
                <a:spcPts val="300"/>
              </a:spcBef>
              <a:spcAft>
                <a:spcPts val="0"/>
              </a:spcAft>
              <a:buSzPts val="2800"/>
              <a:buChar char="•"/>
            </a:pPr>
            <a:r>
              <a:rPr lang="en-US" sz="2800"/>
              <a:t>Countertops</a:t>
            </a:r>
            <a:endParaRPr/>
          </a:p>
          <a:p>
            <a:pPr indent="-256032" lvl="0" marL="365760" rtl="0" algn="l">
              <a:spcBef>
                <a:spcPts val="300"/>
              </a:spcBef>
              <a:spcAft>
                <a:spcPts val="0"/>
              </a:spcAft>
              <a:buSzPts val="2800"/>
              <a:buChar char="•"/>
            </a:pPr>
            <a:r>
              <a:rPr lang="en-US" sz="2800"/>
              <a:t>Sinks/Wet bars</a:t>
            </a:r>
            <a:endParaRPr/>
          </a:p>
          <a:p>
            <a:pPr indent="-256032" lvl="0" marL="365760" rtl="0" algn="l">
              <a:spcBef>
                <a:spcPts val="300"/>
              </a:spcBef>
              <a:spcAft>
                <a:spcPts val="0"/>
              </a:spcAft>
              <a:buSzPts val="2800"/>
              <a:buChar char="•"/>
            </a:pPr>
            <a:r>
              <a:rPr lang="en-US" sz="2800"/>
              <a:t>Fireplaces</a:t>
            </a:r>
            <a:endParaRPr/>
          </a:p>
          <a:p>
            <a:pPr indent="-256032" lvl="0" marL="365760" rtl="0" algn="l">
              <a:spcBef>
                <a:spcPts val="300"/>
              </a:spcBef>
              <a:spcAft>
                <a:spcPts val="0"/>
              </a:spcAft>
              <a:buSzPts val="2800"/>
              <a:buChar char="•"/>
            </a:pPr>
            <a:r>
              <a:rPr lang="en-US" sz="2800"/>
              <a:t>Stairways &amp; Railings</a:t>
            </a:r>
            <a:endParaRPr/>
          </a:p>
          <a:p>
            <a:pPr indent="-256032" lvl="0" marL="365760" rtl="0" algn="l">
              <a:spcBef>
                <a:spcPts val="300"/>
              </a:spcBef>
              <a:spcAft>
                <a:spcPts val="0"/>
              </a:spcAft>
              <a:buSzPts val="2800"/>
              <a:buChar char="•"/>
            </a:pPr>
            <a:r>
              <a:rPr lang="en-US" sz="2800"/>
              <a:t>Water Intrusion</a:t>
            </a:r>
            <a:endParaRPr/>
          </a:p>
        </p:txBody>
      </p:sp>
      <p:pic>
        <p:nvPicPr>
          <p:cNvPr descr="A picture containing person, indoor, standing&#10;&#10;Description automatically generated" id="283" name="Google Shape;283;p35"/>
          <p:cNvPicPr preferRelativeResize="0"/>
          <p:nvPr>
            <p:ph idx="2" type="body"/>
          </p:nvPr>
        </p:nvPicPr>
        <p:blipFill rotWithShape="1">
          <a:blip r:embed="rId3">
            <a:alphaModFix/>
          </a:blip>
          <a:srcRect b="0" l="0" r="0" t="0"/>
          <a:stretch/>
        </p:blipFill>
        <p:spPr>
          <a:xfrm>
            <a:off x="4513521" y="2082619"/>
            <a:ext cx="4533563" cy="3022782"/>
          </a:xfrm>
          <a:prstGeom prst="rect">
            <a:avLst/>
          </a:prstGeom>
          <a:noFill/>
          <a:ln>
            <a:noFill/>
          </a:ln>
        </p:spPr>
      </p:pic>
      <p:pic>
        <p:nvPicPr>
          <p:cNvPr id="284" name="Google Shape;284;p35"/>
          <p:cNvPicPr preferRelativeResize="0"/>
          <p:nvPr/>
        </p:nvPicPr>
        <p:blipFill rotWithShape="1">
          <a:blip r:embed="rId4">
            <a:alphaModFix/>
          </a:blip>
          <a:srcRect b="0" l="0" r="0" t="0"/>
          <a:stretch/>
        </p:blipFill>
        <p:spPr>
          <a:xfrm>
            <a:off x="912195" y="5932452"/>
            <a:ext cx="7491860" cy="7491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ph type="title"/>
          </p:nvPr>
        </p:nvSpPr>
        <p:spPr>
          <a:xfrm>
            <a:off x="533400" y="6096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Kitchens &amp; Laundry</a:t>
            </a:r>
            <a:endParaRPr/>
          </a:p>
        </p:txBody>
      </p:sp>
      <p:sp>
        <p:nvSpPr>
          <p:cNvPr id="290" name="Google Shape;290;p36"/>
          <p:cNvSpPr txBox="1"/>
          <p:nvPr>
            <p:ph idx="1" type="body"/>
          </p:nvPr>
        </p:nvSpPr>
        <p:spPr>
          <a:xfrm>
            <a:off x="457200" y="15240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sz="2800"/>
              <a:t>Sinks/Faucets</a:t>
            </a:r>
            <a:endParaRPr/>
          </a:p>
          <a:p>
            <a:pPr indent="-256032" lvl="0" marL="365760" rtl="0" algn="l">
              <a:spcBef>
                <a:spcPts val="300"/>
              </a:spcBef>
              <a:spcAft>
                <a:spcPts val="0"/>
              </a:spcAft>
              <a:buSzPts val="2800"/>
              <a:buChar char="•"/>
            </a:pPr>
            <a:r>
              <a:rPr lang="en-US" sz="2800"/>
              <a:t>Counters/Cabinets</a:t>
            </a:r>
            <a:endParaRPr/>
          </a:p>
          <a:p>
            <a:pPr indent="-256032" lvl="0" marL="365760" rtl="0" algn="l">
              <a:spcBef>
                <a:spcPts val="300"/>
              </a:spcBef>
              <a:spcAft>
                <a:spcPts val="0"/>
              </a:spcAft>
              <a:buSzPts val="2800"/>
              <a:buChar char="•"/>
            </a:pPr>
            <a:r>
              <a:rPr lang="en-US" sz="2800"/>
              <a:t>Garbage Disposal</a:t>
            </a:r>
            <a:endParaRPr/>
          </a:p>
          <a:p>
            <a:pPr indent="-256032" lvl="0" marL="365760" rtl="0" algn="l">
              <a:spcBef>
                <a:spcPts val="300"/>
              </a:spcBef>
              <a:spcAft>
                <a:spcPts val="0"/>
              </a:spcAft>
              <a:buSzPts val="2800"/>
              <a:buChar char="•"/>
            </a:pPr>
            <a:r>
              <a:rPr lang="en-US" sz="2800"/>
              <a:t>Dishwasher</a:t>
            </a:r>
            <a:endParaRPr/>
          </a:p>
          <a:p>
            <a:pPr indent="-256032" lvl="0" marL="365760" rtl="0" algn="l">
              <a:spcBef>
                <a:spcPts val="300"/>
              </a:spcBef>
              <a:spcAft>
                <a:spcPts val="0"/>
              </a:spcAft>
              <a:buSzPts val="2800"/>
              <a:buChar char="•"/>
            </a:pPr>
            <a:r>
              <a:rPr lang="en-US" sz="2800"/>
              <a:t>Exhaust Fans</a:t>
            </a:r>
            <a:endParaRPr/>
          </a:p>
          <a:p>
            <a:pPr indent="-256032" lvl="0" marL="365760" rtl="0" algn="l">
              <a:spcBef>
                <a:spcPts val="300"/>
              </a:spcBef>
              <a:spcAft>
                <a:spcPts val="0"/>
              </a:spcAft>
              <a:buSzPts val="2800"/>
              <a:buChar char="•"/>
            </a:pPr>
            <a:r>
              <a:rPr lang="en-US" sz="2800"/>
              <a:t>Stove/Oven</a:t>
            </a:r>
            <a:endParaRPr/>
          </a:p>
          <a:p>
            <a:pPr indent="-256032" lvl="0" marL="365760" rtl="0" algn="l">
              <a:spcBef>
                <a:spcPts val="300"/>
              </a:spcBef>
              <a:spcAft>
                <a:spcPts val="0"/>
              </a:spcAft>
              <a:buSzPts val="2800"/>
              <a:buChar char="•"/>
            </a:pPr>
            <a:r>
              <a:rPr lang="en-US" sz="2800"/>
              <a:t>Dryer Vents/Service</a:t>
            </a:r>
            <a:endParaRPr/>
          </a:p>
          <a:p>
            <a:pPr indent="-256032" lvl="0" marL="365760" rtl="0" algn="l">
              <a:spcBef>
                <a:spcPts val="300"/>
              </a:spcBef>
              <a:spcAft>
                <a:spcPts val="0"/>
              </a:spcAft>
              <a:buSzPts val="2800"/>
              <a:buChar char="•"/>
            </a:pPr>
            <a:r>
              <a:rPr lang="en-US" sz="2800"/>
              <a:t>Washer Hookups</a:t>
            </a:r>
            <a:endParaRPr/>
          </a:p>
          <a:p>
            <a:pPr indent="-129032" lvl="0" marL="365760" rtl="0" algn="l">
              <a:spcBef>
                <a:spcPts val="300"/>
              </a:spcBef>
              <a:spcAft>
                <a:spcPts val="0"/>
              </a:spcAft>
              <a:buSzPts val="2000"/>
              <a:buNone/>
            </a:pPr>
            <a:r>
              <a:t/>
            </a:r>
            <a:endParaRPr/>
          </a:p>
        </p:txBody>
      </p:sp>
      <p:pic>
        <p:nvPicPr>
          <p:cNvPr descr="A person standing next to a stove&#10;&#10;Description automatically generated with medium confidence" id="291" name="Google Shape;291;p36"/>
          <p:cNvPicPr preferRelativeResize="0"/>
          <p:nvPr>
            <p:ph idx="2" type="body"/>
          </p:nvPr>
        </p:nvPicPr>
        <p:blipFill rotWithShape="1">
          <a:blip r:embed="rId3">
            <a:alphaModFix/>
          </a:blip>
          <a:srcRect b="0" l="0" r="0" t="0"/>
          <a:stretch/>
        </p:blipFill>
        <p:spPr>
          <a:xfrm>
            <a:off x="4648202" y="1524000"/>
            <a:ext cx="3453809" cy="2302539"/>
          </a:xfrm>
          <a:prstGeom prst="rect">
            <a:avLst/>
          </a:prstGeom>
          <a:noFill/>
          <a:ln>
            <a:noFill/>
          </a:ln>
        </p:spPr>
      </p:pic>
      <p:pic>
        <p:nvPicPr>
          <p:cNvPr descr="A person standing next to a washing machine&#10;&#10;Description automatically generated with medium confidence" id="292" name="Google Shape;292;p36"/>
          <p:cNvPicPr preferRelativeResize="0"/>
          <p:nvPr/>
        </p:nvPicPr>
        <p:blipFill rotWithShape="1">
          <a:blip r:embed="rId4">
            <a:alphaModFix/>
          </a:blip>
          <a:srcRect b="0" l="0" r="0" t="0"/>
          <a:stretch/>
        </p:blipFill>
        <p:spPr>
          <a:xfrm>
            <a:off x="4648201" y="3962401"/>
            <a:ext cx="3453810" cy="2302540"/>
          </a:xfrm>
          <a:prstGeom prst="rect">
            <a:avLst/>
          </a:prstGeom>
          <a:noFill/>
          <a:ln>
            <a:noFill/>
          </a:ln>
        </p:spPr>
      </p:pic>
      <p:pic>
        <p:nvPicPr>
          <p:cNvPr descr="Text&#10;&#10;Description automatically generated" id="293" name="Google Shape;293;p36"/>
          <p:cNvPicPr preferRelativeResize="0"/>
          <p:nvPr/>
        </p:nvPicPr>
        <p:blipFill rotWithShape="1">
          <a:blip r:embed="rId5">
            <a:alphaModFix/>
          </a:blip>
          <a:srcRect b="0" l="0" r="0" t="0"/>
          <a:stretch/>
        </p:blipFill>
        <p:spPr>
          <a:xfrm>
            <a:off x="914400" y="5516563"/>
            <a:ext cx="2710592" cy="106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7"/>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Bathrooms</a:t>
            </a:r>
            <a:endParaRPr/>
          </a:p>
        </p:txBody>
      </p:sp>
      <p:sp>
        <p:nvSpPr>
          <p:cNvPr id="299" name="Google Shape;299;p37"/>
          <p:cNvSpPr txBox="1"/>
          <p:nvPr>
            <p:ph idx="1" type="body"/>
          </p:nvPr>
        </p:nvSpPr>
        <p:spPr>
          <a:xfrm>
            <a:off x="304800" y="13716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sz="2800"/>
              <a:t>Exhaust vents</a:t>
            </a:r>
            <a:endParaRPr/>
          </a:p>
          <a:p>
            <a:pPr indent="-256032" lvl="0" marL="365760" rtl="0" algn="l">
              <a:spcBef>
                <a:spcPts val="300"/>
              </a:spcBef>
              <a:spcAft>
                <a:spcPts val="0"/>
              </a:spcAft>
              <a:buSzPts val="2800"/>
              <a:buChar char="•"/>
            </a:pPr>
            <a:r>
              <a:rPr lang="en-US" sz="2800"/>
              <a:t>Sinks/Faucets</a:t>
            </a:r>
            <a:endParaRPr/>
          </a:p>
          <a:p>
            <a:pPr indent="-256032" lvl="0" marL="365760" rtl="0" algn="l">
              <a:spcBef>
                <a:spcPts val="300"/>
              </a:spcBef>
              <a:spcAft>
                <a:spcPts val="0"/>
              </a:spcAft>
              <a:buSzPts val="2800"/>
              <a:buChar char="•"/>
            </a:pPr>
            <a:r>
              <a:rPr lang="en-US" sz="2800"/>
              <a:t>Toilets</a:t>
            </a:r>
            <a:endParaRPr/>
          </a:p>
          <a:p>
            <a:pPr indent="-256032" lvl="0" marL="365760" rtl="0" algn="l">
              <a:spcBef>
                <a:spcPts val="300"/>
              </a:spcBef>
              <a:spcAft>
                <a:spcPts val="0"/>
              </a:spcAft>
              <a:buSzPts val="2800"/>
              <a:buChar char="•"/>
            </a:pPr>
            <a:r>
              <a:rPr lang="en-US" sz="2800"/>
              <a:t>Showers</a:t>
            </a:r>
            <a:endParaRPr/>
          </a:p>
          <a:p>
            <a:pPr indent="-256032" lvl="0" marL="365760" rtl="0" algn="l">
              <a:spcBef>
                <a:spcPts val="300"/>
              </a:spcBef>
              <a:spcAft>
                <a:spcPts val="0"/>
              </a:spcAft>
              <a:buSzPts val="2800"/>
              <a:buChar char="•"/>
            </a:pPr>
            <a:r>
              <a:rPr lang="en-US" sz="2800"/>
              <a:t>Tubs</a:t>
            </a:r>
            <a:endParaRPr/>
          </a:p>
          <a:p>
            <a:pPr indent="-256032" lvl="0" marL="365760" rtl="0" algn="l">
              <a:spcBef>
                <a:spcPts val="300"/>
              </a:spcBef>
              <a:spcAft>
                <a:spcPts val="0"/>
              </a:spcAft>
              <a:buSzPts val="2800"/>
              <a:buChar char="•"/>
            </a:pPr>
            <a:r>
              <a:rPr lang="en-US" sz="2800"/>
              <a:t>Jet tubs</a:t>
            </a:r>
            <a:endParaRPr/>
          </a:p>
        </p:txBody>
      </p:sp>
      <p:pic>
        <p:nvPicPr>
          <p:cNvPr descr="A person sitting at a desk writing on a piece of paper&#10;&#10;Description automatically generated with medium confidence" id="300" name="Google Shape;300;p37"/>
          <p:cNvPicPr preferRelativeResize="0"/>
          <p:nvPr>
            <p:ph idx="2" type="body"/>
          </p:nvPr>
        </p:nvPicPr>
        <p:blipFill rotWithShape="1">
          <a:blip r:embed="rId3">
            <a:alphaModFix/>
          </a:blip>
          <a:srcRect b="0" l="0" r="0" t="0"/>
          <a:stretch/>
        </p:blipFill>
        <p:spPr>
          <a:xfrm>
            <a:off x="4572000" y="1196181"/>
            <a:ext cx="3657600" cy="2438400"/>
          </a:xfrm>
          <a:prstGeom prst="rect">
            <a:avLst/>
          </a:prstGeom>
          <a:noFill/>
          <a:ln>
            <a:noFill/>
          </a:ln>
        </p:spPr>
      </p:pic>
      <p:pic>
        <p:nvPicPr>
          <p:cNvPr descr="A picture containing person, person, wall, indoor&#10;&#10;Description automatically generated" id="301" name="Google Shape;301;p37"/>
          <p:cNvPicPr preferRelativeResize="0"/>
          <p:nvPr/>
        </p:nvPicPr>
        <p:blipFill rotWithShape="1">
          <a:blip r:embed="rId4">
            <a:alphaModFix/>
          </a:blip>
          <a:srcRect b="0" l="0" r="0" t="0"/>
          <a:stretch/>
        </p:blipFill>
        <p:spPr>
          <a:xfrm>
            <a:off x="4572000" y="3886200"/>
            <a:ext cx="3657600" cy="2438400"/>
          </a:xfrm>
          <a:prstGeom prst="rect">
            <a:avLst/>
          </a:prstGeom>
          <a:noFill/>
          <a:ln>
            <a:noFill/>
          </a:ln>
        </p:spPr>
      </p:pic>
      <p:pic>
        <p:nvPicPr>
          <p:cNvPr descr="Text&#10;&#10;Description automatically generated" id="302" name="Google Shape;302;p37"/>
          <p:cNvPicPr preferRelativeResize="0"/>
          <p:nvPr/>
        </p:nvPicPr>
        <p:blipFill rotWithShape="1">
          <a:blip r:embed="rId5">
            <a:alphaModFix/>
          </a:blip>
          <a:srcRect b="0" l="0" r="0" t="0"/>
          <a:stretch/>
        </p:blipFill>
        <p:spPr>
          <a:xfrm>
            <a:off x="914400" y="5105400"/>
            <a:ext cx="2710592" cy="1066800"/>
          </a:xfrm>
          <a:prstGeom prst="rect">
            <a:avLst/>
          </a:prstGeom>
          <a:noFill/>
          <a:ln>
            <a:noFill/>
          </a:ln>
        </p:spPr>
      </p:pic>
      <p:pic>
        <p:nvPicPr>
          <p:cNvPr descr="A picture containing person, wall, person, blue&#10;&#10;Description automatically generated" id="303" name="Google Shape;303;p37"/>
          <p:cNvPicPr preferRelativeResize="0"/>
          <p:nvPr/>
        </p:nvPicPr>
        <p:blipFill rotWithShape="1">
          <a:blip r:embed="rId6">
            <a:alphaModFix/>
          </a:blip>
          <a:srcRect b="0" l="0" r="0" t="0"/>
          <a:stretch/>
        </p:blipFill>
        <p:spPr>
          <a:xfrm>
            <a:off x="4572000" y="3831739"/>
            <a:ext cx="3657602" cy="24384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ph type="title"/>
          </p:nvPr>
        </p:nvSpPr>
        <p:spPr>
          <a:xfrm>
            <a:off x="450112" y="6096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Plumbing</a:t>
            </a:r>
            <a:endParaRPr/>
          </a:p>
        </p:txBody>
      </p:sp>
      <p:sp>
        <p:nvSpPr>
          <p:cNvPr id="309" name="Google Shape;309;p38"/>
          <p:cNvSpPr txBox="1"/>
          <p:nvPr>
            <p:ph idx="1" type="body"/>
          </p:nvPr>
        </p:nvSpPr>
        <p:spPr>
          <a:xfrm>
            <a:off x="304800" y="1676400"/>
            <a:ext cx="4038600" cy="4525963"/>
          </a:xfrm>
          <a:prstGeom prst="rect">
            <a:avLst/>
          </a:prstGeom>
          <a:noFill/>
          <a:ln>
            <a:noFill/>
          </a:ln>
        </p:spPr>
        <p:txBody>
          <a:bodyPr anchorCtr="0" anchor="t" bIns="45700" lIns="91425" spcFirstLastPara="1" rIns="91425" wrap="square" tIns="45700">
            <a:noAutofit/>
          </a:bodyPr>
          <a:lstStyle/>
          <a:p>
            <a:pPr indent="-256032" lvl="0" marL="365760" rtl="0" algn="l">
              <a:spcBef>
                <a:spcPts val="0"/>
              </a:spcBef>
              <a:spcAft>
                <a:spcPts val="0"/>
              </a:spcAft>
              <a:buSzPts val="2400"/>
              <a:buChar char="•"/>
            </a:pPr>
            <a:r>
              <a:rPr lang="en-US" sz="2400"/>
              <a:t>Main Supply Pipes</a:t>
            </a:r>
            <a:endParaRPr/>
          </a:p>
          <a:p>
            <a:pPr indent="-256032" lvl="0" marL="365760" rtl="0" algn="l">
              <a:spcBef>
                <a:spcPts val="300"/>
              </a:spcBef>
              <a:spcAft>
                <a:spcPts val="0"/>
              </a:spcAft>
              <a:buSzPts val="2400"/>
              <a:buChar char="•"/>
            </a:pPr>
            <a:r>
              <a:rPr lang="en-US" sz="2400"/>
              <a:t>Main drains</a:t>
            </a:r>
            <a:endParaRPr/>
          </a:p>
          <a:p>
            <a:pPr indent="-256032" lvl="0" marL="365760" rtl="0" algn="l">
              <a:spcBef>
                <a:spcPts val="300"/>
              </a:spcBef>
              <a:spcAft>
                <a:spcPts val="0"/>
              </a:spcAft>
              <a:buSzPts val="2400"/>
              <a:buChar char="•"/>
            </a:pPr>
            <a:r>
              <a:rPr lang="en-US" sz="2400"/>
              <a:t>Shut-off Valve</a:t>
            </a:r>
            <a:endParaRPr/>
          </a:p>
          <a:p>
            <a:pPr indent="-256032" lvl="0" marL="365760" rtl="0" algn="l">
              <a:spcBef>
                <a:spcPts val="300"/>
              </a:spcBef>
              <a:spcAft>
                <a:spcPts val="0"/>
              </a:spcAft>
              <a:buSzPts val="2400"/>
              <a:buChar char="•"/>
            </a:pPr>
            <a:r>
              <a:rPr lang="en-US" sz="2400"/>
              <a:t>Faucets </a:t>
            </a:r>
            <a:endParaRPr/>
          </a:p>
          <a:p>
            <a:pPr indent="-256032" lvl="0" marL="365760" rtl="0" algn="l">
              <a:spcBef>
                <a:spcPts val="300"/>
              </a:spcBef>
              <a:spcAft>
                <a:spcPts val="0"/>
              </a:spcAft>
              <a:buSzPts val="2400"/>
              <a:buChar char="•"/>
            </a:pPr>
            <a:r>
              <a:rPr lang="en-US" sz="2400"/>
              <a:t>Fixtures</a:t>
            </a:r>
            <a:endParaRPr/>
          </a:p>
          <a:p>
            <a:pPr indent="-256032" lvl="0" marL="365760" rtl="0" algn="l">
              <a:spcBef>
                <a:spcPts val="300"/>
              </a:spcBef>
              <a:spcAft>
                <a:spcPts val="0"/>
              </a:spcAft>
              <a:buSzPts val="2400"/>
              <a:buChar char="•"/>
            </a:pPr>
            <a:r>
              <a:rPr lang="en-US" sz="2400"/>
              <a:t>Plumbing Line Leakage or Corrosion</a:t>
            </a:r>
            <a:endParaRPr/>
          </a:p>
          <a:p>
            <a:pPr indent="-256032" lvl="0" marL="365760" rtl="0" algn="l">
              <a:spcBef>
                <a:spcPts val="300"/>
              </a:spcBef>
              <a:spcAft>
                <a:spcPts val="0"/>
              </a:spcAft>
              <a:buSzPts val="2400"/>
              <a:buChar char="•"/>
            </a:pPr>
            <a:r>
              <a:rPr lang="en-US" sz="2400"/>
              <a:t>Water Pressure</a:t>
            </a:r>
            <a:endParaRPr/>
          </a:p>
          <a:p>
            <a:pPr indent="-256032" lvl="0" marL="365760" rtl="0" algn="l">
              <a:spcBef>
                <a:spcPts val="300"/>
              </a:spcBef>
              <a:spcAft>
                <a:spcPts val="0"/>
              </a:spcAft>
              <a:buSzPts val="2400"/>
              <a:buChar char="•"/>
            </a:pPr>
            <a:r>
              <a:rPr lang="en-US" sz="2400"/>
              <a:t>Water Heater</a:t>
            </a:r>
            <a:endParaRPr/>
          </a:p>
          <a:p>
            <a:pPr indent="-256032" lvl="0" marL="365760" rtl="0" algn="l">
              <a:spcBef>
                <a:spcPts val="300"/>
              </a:spcBef>
              <a:spcAft>
                <a:spcPts val="0"/>
              </a:spcAft>
              <a:buSzPts val="2400"/>
              <a:buChar char="•"/>
            </a:pPr>
            <a:r>
              <a:rPr lang="en-US" sz="2400"/>
              <a:t>Interior Well Components </a:t>
            </a:r>
            <a:endParaRPr/>
          </a:p>
          <a:p>
            <a:pPr indent="-246887" lvl="1" marL="658368" rtl="0" algn="l">
              <a:spcBef>
                <a:spcPts val="300"/>
              </a:spcBef>
              <a:spcAft>
                <a:spcPts val="0"/>
              </a:spcAft>
              <a:buSzPts val="2400"/>
              <a:buChar char="▫"/>
            </a:pPr>
            <a:r>
              <a:rPr lang="en-US" sz="2400"/>
              <a:t>If applicable</a:t>
            </a:r>
            <a:endParaRPr/>
          </a:p>
        </p:txBody>
      </p:sp>
      <p:pic>
        <p:nvPicPr>
          <p:cNvPr descr="A person sitting in a sink&#10;&#10;Description automatically generated with low confidence" id="310" name="Google Shape;310;p38"/>
          <p:cNvPicPr preferRelativeResize="0"/>
          <p:nvPr>
            <p:ph idx="2" type="body"/>
          </p:nvPr>
        </p:nvPicPr>
        <p:blipFill rotWithShape="1">
          <a:blip r:embed="rId3">
            <a:alphaModFix/>
          </a:blip>
          <a:srcRect b="0" l="0" r="0" t="0"/>
          <a:stretch/>
        </p:blipFill>
        <p:spPr>
          <a:xfrm>
            <a:off x="4545419" y="1524000"/>
            <a:ext cx="4038600" cy="2692400"/>
          </a:xfrm>
          <a:prstGeom prst="rect">
            <a:avLst/>
          </a:prstGeom>
          <a:noFill/>
          <a:ln>
            <a:noFill/>
          </a:ln>
        </p:spPr>
      </p:pic>
      <p:pic>
        <p:nvPicPr>
          <p:cNvPr id="311" name="Google Shape;311;p38"/>
          <p:cNvPicPr preferRelativeResize="0"/>
          <p:nvPr/>
        </p:nvPicPr>
        <p:blipFill rotWithShape="1">
          <a:blip r:embed="rId4">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9"/>
          <p:cNvSpPr txBox="1"/>
          <p:nvPr>
            <p:ph type="title"/>
          </p:nvPr>
        </p:nvSpPr>
        <p:spPr>
          <a:xfrm>
            <a:off x="457200" y="3810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u="sng"/>
              <a:t>Plumbing</a:t>
            </a:r>
            <a:endParaRPr/>
          </a:p>
        </p:txBody>
      </p:sp>
      <p:pic>
        <p:nvPicPr>
          <p:cNvPr descr="rjinspec pics 049" id="318" name="Google Shape;318;p39"/>
          <p:cNvPicPr preferRelativeResize="0"/>
          <p:nvPr/>
        </p:nvPicPr>
        <p:blipFill rotWithShape="1">
          <a:blip r:embed="rId3">
            <a:alphaModFix/>
          </a:blip>
          <a:srcRect b="0" l="0" r="0" t="0"/>
          <a:stretch/>
        </p:blipFill>
        <p:spPr>
          <a:xfrm>
            <a:off x="2209800" y="1371600"/>
            <a:ext cx="4381500" cy="5257800"/>
          </a:xfrm>
          <a:prstGeom prst="rect">
            <a:avLst/>
          </a:prstGeom>
          <a:noFill/>
          <a:ln>
            <a:noFill/>
          </a:ln>
        </p:spPr>
      </p:pic>
      <p:pic>
        <p:nvPicPr>
          <p:cNvPr id="319" name="Google Shape;319;p39"/>
          <p:cNvPicPr preferRelativeResize="0"/>
          <p:nvPr/>
        </p:nvPicPr>
        <p:blipFill rotWithShape="1">
          <a:blip r:embed="rId4">
            <a:alphaModFix/>
          </a:blip>
          <a:srcRect b="0" l="0" r="0" t="0"/>
          <a:stretch/>
        </p:blipFill>
        <p:spPr>
          <a:xfrm>
            <a:off x="8001000" y="5562600"/>
            <a:ext cx="947928" cy="11399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0"/>
          <p:cNvSpPr txBox="1"/>
          <p:nvPr>
            <p:ph type="title"/>
          </p:nvPr>
        </p:nvSpPr>
        <p:spPr>
          <a:xfrm>
            <a:off x="38100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Heating &amp; Cooling</a:t>
            </a:r>
            <a:endParaRPr/>
          </a:p>
        </p:txBody>
      </p:sp>
      <p:sp>
        <p:nvSpPr>
          <p:cNvPr id="325" name="Google Shape;325;p40"/>
          <p:cNvSpPr txBox="1"/>
          <p:nvPr>
            <p:ph idx="1" type="body"/>
          </p:nvPr>
        </p:nvSpPr>
        <p:spPr>
          <a:xfrm>
            <a:off x="391633" y="17526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400"/>
              <a:buChar char="•"/>
            </a:pPr>
            <a:r>
              <a:rPr lang="en-US" sz="2400"/>
              <a:t>Cooling Function</a:t>
            </a:r>
            <a:endParaRPr/>
          </a:p>
          <a:p>
            <a:pPr indent="-256032" lvl="0" marL="365760" rtl="0" algn="l">
              <a:spcBef>
                <a:spcPts val="300"/>
              </a:spcBef>
              <a:spcAft>
                <a:spcPts val="0"/>
              </a:spcAft>
              <a:buSzPts val="2400"/>
              <a:buChar char="•"/>
            </a:pPr>
            <a:r>
              <a:rPr lang="en-US" sz="2400"/>
              <a:t>Heat Function</a:t>
            </a:r>
            <a:endParaRPr/>
          </a:p>
          <a:p>
            <a:pPr indent="-256032" lvl="0" marL="365760" rtl="0" algn="l">
              <a:spcBef>
                <a:spcPts val="300"/>
              </a:spcBef>
              <a:spcAft>
                <a:spcPts val="0"/>
              </a:spcAft>
              <a:buSzPts val="2400"/>
              <a:buChar char="•"/>
            </a:pPr>
            <a:r>
              <a:rPr lang="en-US" sz="2400"/>
              <a:t>Exhausts</a:t>
            </a:r>
            <a:endParaRPr/>
          </a:p>
          <a:p>
            <a:pPr indent="-256032" lvl="0" marL="365760" rtl="0" algn="l">
              <a:spcBef>
                <a:spcPts val="300"/>
              </a:spcBef>
              <a:spcAft>
                <a:spcPts val="0"/>
              </a:spcAft>
              <a:buSzPts val="2400"/>
              <a:buChar char="•"/>
            </a:pPr>
            <a:r>
              <a:rPr lang="en-US" sz="2400"/>
              <a:t>Burners</a:t>
            </a:r>
            <a:endParaRPr/>
          </a:p>
          <a:p>
            <a:pPr indent="-256032" lvl="0" marL="365760" rtl="0" algn="l">
              <a:spcBef>
                <a:spcPts val="300"/>
              </a:spcBef>
              <a:spcAft>
                <a:spcPts val="0"/>
              </a:spcAft>
              <a:buSzPts val="2400"/>
              <a:buChar char="•"/>
            </a:pPr>
            <a:r>
              <a:rPr lang="en-US" sz="2400"/>
              <a:t>Insulation</a:t>
            </a:r>
            <a:endParaRPr/>
          </a:p>
          <a:p>
            <a:pPr indent="-256032" lvl="0" marL="365760" rtl="0" algn="l">
              <a:spcBef>
                <a:spcPts val="300"/>
              </a:spcBef>
              <a:spcAft>
                <a:spcPts val="0"/>
              </a:spcAft>
              <a:buSzPts val="2400"/>
              <a:buChar char="•"/>
            </a:pPr>
            <a:r>
              <a:rPr lang="en-US" sz="2400"/>
              <a:t>Distribution</a:t>
            </a:r>
            <a:endParaRPr/>
          </a:p>
          <a:p>
            <a:pPr indent="-256032" lvl="0" marL="365760" rtl="0" algn="l">
              <a:spcBef>
                <a:spcPts val="300"/>
              </a:spcBef>
              <a:spcAft>
                <a:spcPts val="0"/>
              </a:spcAft>
              <a:buSzPts val="2400"/>
              <a:buChar char="•"/>
            </a:pPr>
            <a:r>
              <a:rPr lang="en-US" sz="2400"/>
              <a:t>Thermostats/controls</a:t>
            </a:r>
            <a:endParaRPr/>
          </a:p>
          <a:p>
            <a:pPr indent="-256032" lvl="0" marL="365760" rtl="0" algn="l">
              <a:spcBef>
                <a:spcPts val="300"/>
              </a:spcBef>
              <a:spcAft>
                <a:spcPts val="0"/>
              </a:spcAft>
              <a:buSzPts val="2400"/>
              <a:buChar char="•"/>
            </a:pPr>
            <a:r>
              <a:rPr lang="en-US" sz="2400"/>
              <a:t>Oil Tanks &amp; Lines</a:t>
            </a:r>
            <a:endParaRPr/>
          </a:p>
          <a:p>
            <a:pPr indent="-256032" lvl="0" marL="365760" rtl="0" algn="l">
              <a:spcBef>
                <a:spcPts val="300"/>
              </a:spcBef>
              <a:spcAft>
                <a:spcPts val="0"/>
              </a:spcAft>
              <a:buSzPts val="2400"/>
              <a:buChar char="•"/>
            </a:pPr>
            <a:r>
              <a:rPr lang="en-US" sz="2400"/>
              <a:t>Air Filters </a:t>
            </a:r>
            <a:endParaRPr/>
          </a:p>
        </p:txBody>
      </p:sp>
      <p:pic>
        <p:nvPicPr>
          <p:cNvPr descr="A person working on a machine&#10;&#10;Description automatically generated with low confidence" id="326" name="Google Shape;326;p40"/>
          <p:cNvPicPr preferRelativeResize="0"/>
          <p:nvPr>
            <p:ph idx="2" type="body"/>
          </p:nvPr>
        </p:nvPicPr>
        <p:blipFill rotWithShape="1">
          <a:blip r:embed="rId3">
            <a:alphaModFix/>
          </a:blip>
          <a:srcRect b="0" l="0" r="0" t="0"/>
          <a:stretch/>
        </p:blipFill>
        <p:spPr>
          <a:xfrm>
            <a:off x="4191000" y="1905000"/>
            <a:ext cx="4457700" cy="2971800"/>
          </a:xfrm>
          <a:prstGeom prst="rect">
            <a:avLst/>
          </a:prstGeom>
          <a:noFill/>
          <a:ln>
            <a:noFill/>
          </a:ln>
        </p:spPr>
      </p:pic>
      <p:pic>
        <p:nvPicPr>
          <p:cNvPr descr="Text&#10;&#10;Description automatically generated" id="327" name="Google Shape;327;p40"/>
          <p:cNvPicPr preferRelativeResize="0"/>
          <p:nvPr/>
        </p:nvPicPr>
        <p:blipFill rotWithShape="1">
          <a:blip r:embed="rId4">
            <a:alphaModFix/>
          </a:blip>
          <a:srcRect b="0" l="0" r="0" t="0"/>
          <a:stretch/>
        </p:blipFill>
        <p:spPr>
          <a:xfrm>
            <a:off x="6324759" y="5791200"/>
            <a:ext cx="2710592" cy="106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Heating/Cooling Systems </a:t>
            </a:r>
            <a:endParaRPr/>
          </a:p>
        </p:txBody>
      </p:sp>
      <p:sp>
        <p:nvSpPr>
          <p:cNvPr id="333" name="Google Shape;333;p41"/>
          <p:cNvSpPr txBox="1"/>
          <p:nvPr>
            <p:ph idx="1" type="body"/>
          </p:nvPr>
        </p:nvSpPr>
        <p:spPr>
          <a:xfrm>
            <a:off x="457200" y="1447800"/>
            <a:ext cx="8229600" cy="5029200"/>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Identify the heat source (hot water, hot air, Etc.)</a:t>
            </a:r>
            <a:endParaRPr/>
          </a:p>
          <a:p>
            <a:pPr indent="-256032" lvl="0" marL="365760" rtl="0" algn="l">
              <a:spcBef>
                <a:spcPts val="300"/>
              </a:spcBef>
              <a:spcAft>
                <a:spcPts val="0"/>
              </a:spcAft>
              <a:buSzPts val="2800"/>
              <a:buChar char="•"/>
            </a:pPr>
            <a:r>
              <a:rPr lang="en-US"/>
              <a:t>Is the heat supply beyond its expected life?</a:t>
            </a:r>
            <a:endParaRPr/>
          </a:p>
          <a:p>
            <a:pPr indent="-246887" lvl="1" marL="658368" rtl="0" algn="l">
              <a:spcBef>
                <a:spcPts val="300"/>
              </a:spcBef>
              <a:spcAft>
                <a:spcPts val="0"/>
              </a:spcAft>
              <a:buSzPts val="2600"/>
              <a:buChar char="▫"/>
            </a:pPr>
            <a:r>
              <a:rPr lang="en-US"/>
              <a:t>Hot water boiler = 30 yrs</a:t>
            </a:r>
            <a:endParaRPr/>
          </a:p>
          <a:p>
            <a:pPr indent="-246887" lvl="1" marL="658368" rtl="0" algn="l">
              <a:spcBef>
                <a:spcPts val="300"/>
              </a:spcBef>
              <a:spcAft>
                <a:spcPts val="0"/>
              </a:spcAft>
              <a:buSzPts val="2600"/>
              <a:buChar char="▫"/>
            </a:pPr>
            <a:r>
              <a:rPr lang="en-US"/>
              <a:t>Steam boiler = 30 yrs</a:t>
            </a:r>
            <a:endParaRPr/>
          </a:p>
          <a:p>
            <a:pPr indent="-246887" lvl="1" marL="658368" rtl="0" algn="l">
              <a:spcBef>
                <a:spcPts val="300"/>
              </a:spcBef>
              <a:spcAft>
                <a:spcPts val="0"/>
              </a:spcAft>
              <a:buSzPts val="2600"/>
              <a:buChar char="▫"/>
            </a:pPr>
            <a:r>
              <a:rPr lang="en-US"/>
              <a:t>Forced air furnace = 15-20 yrs</a:t>
            </a:r>
            <a:endParaRPr/>
          </a:p>
          <a:p>
            <a:pPr indent="-246887" lvl="1" marL="658368" rtl="0" algn="l">
              <a:spcBef>
                <a:spcPts val="300"/>
              </a:spcBef>
              <a:spcAft>
                <a:spcPts val="0"/>
              </a:spcAft>
              <a:buSzPts val="2600"/>
              <a:buChar char="▫"/>
            </a:pPr>
            <a:r>
              <a:rPr lang="en-US"/>
              <a:t>Central Air = 15-20 yrs</a:t>
            </a:r>
            <a:endParaRPr/>
          </a:p>
          <a:p>
            <a:pPr indent="-246887" lvl="1" marL="658368" rtl="0" algn="l">
              <a:spcBef>
                <a:spcPts val="300"/>
              </a:spcBef>
              <a:spcAft>
                <a:spcPts val="0"/>
              </a:spcAft>
              <a:buSzPts val="2600"/>
              <a:buChar char="▫"/>
            </a:pPr>
            <a:r>
              <a:rPr lang="en-US"/>
              <a:t>Heat pump = 15-20 yrs</a:t>
            </a:r>
            <a:endParaRPr/>
          </a:p>
          <a:p>
            <a:pPr indent="-78232" lvl="0" marL="365760" rtl="0" algn="l">
              <a:spcBef>
                <a:spcPts val="300"/>
              </a:spcBef>
              <a:spcAft>
                <a:spcPts val="0"/>
              </a:spcAft>
              <a:buSzPts val="2800"/>
              <a:buNone/>
            </a:pPr>
            <a:r>
              <a:t/>
            </a:r>
            <a:endParaRPr/>
          </a:p>
          <a:p>
            <a:pPr indent="-81787" lvl="1" marL="658368" rtl="0" algn="l">
              <a:spcBef>
                <a:spcPts val="300"/>
              </a:spcBef>
              <a:spcAft>
                <a:spcPts val="0"/>
              </a:spcAft>
              <a:buSzPts val="2600"/>
              <a:buNone/>
            </a:pPr>
            <a:r>
              <a:t/>
            </a:r>
            <a:endParaRPr/>
          </a:p>
        </p:txBody>
      </p:sp>
      <p:pic>
        <p:nvPicPr>
          <p:cNvPr id="334" name="Google Shape;334;p41"/>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 calcmode="lin" valueType="num">
                                      <p:cBhvr additive="base">
                                        <p:cTn dur="500"/>
                                        <p:tgtEl>
                                          <p:spTgt spid="33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 calcmode="lin" valueType="num">
                                      <p:cBhvr additive="base">
                                        <p:cTn dur="500"/>
                                        <p:tgtEl>
                                          <p:spTgt spid="33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 calcmode="lin" valueType="num">
                                      <p:cBhvr additive="base">
                                        <p:cTn dur="500"/>
                                        <p:tgtEl>
                                          <p:spTgt spid="33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 calcmode="lin" valueType="num">
                                      <p:cBhvr additive="base">
                                        <p:cTn dur="500"/>
                                        <p:tgtEl>
                                          <p:spTgt spid="33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anim calcmode="lin" valueType="num">
                                      <p:cBhvr additive="base">
                                        <p:cTn dur="500"/>
                                        <p:tgtEl>
                                          <p:spTgt spid="33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5" st="5"/>
                                            </p:txEl>
                                          </p:spTgt>
                                        </p:tgtEl>
                                        <p:attrNameLst>
                                          <p:attrName>style.visibility</p:attrName>
                                        </p:attrNameLst>
                                      </p:cBhvr>
                                      <p:to>
                                        <p:strVal val="visible"/>
                                      </p:to>
                                    </p:set>
                                    <p:anim calcmode="lin" valueType="num">
                                      <p:cBhvr additive="base">
                                        <p:cTn dur="500"/>
                                        <p:tgtEl>
                                          <p:spTgt spid="333">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6" st="6"/>
                                            </p:txEl>
                                          </p:spTgt>
                                        </p:tgtEl>
                                        <p:attrNameLst>
                                          <p:attrName>style.visibility</p:attrName>
                                        </p:attrNameLst>
                                      </p:cBhvr>
                                      <p:to>
                                        <p:strVal val="visible"/>
                                      </p:to>
                                    </p:set>
                                    <p:anim calcmode="lin" valueType="num">
                                      <p:cBhvr additive="base">
                                        <p:cTn dur="500"/>
                                        <p:tgtEl>
                                          <p:spTgt spid="333">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7" st="7"/>
                                            </p:txEl>
                                          </p:spTgt>
                                        </p:tgtEl>
                                        <p:attrNameLst>
                                          <p:attrName>style.visibility</p:attrName>
                                        </p:attrNameLst>
                                      </p:cBhvr>
                                      <p:to>
                                        <p:strVal val="visible"/>
                                      </p:to>
                                    </p:set>
                                    <p:anim calcmode="lin" valueType="num">
                                      <p:cBhvr additive="base">
                                        <p:cTn dur="500"/>
                                        <p:tgtEl>
                                          <p:spTgt spid="333">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3">
                                            <p:txEl>
                                              <p:pRg end="8" st="8"/>
                                            </p:txEl>
                                          </p:spTgt>
                                        </p:tgtEl>
                                        <p:attrNameLst>
                                          <p:attrName>style.visibility</p:attrName>
                                        </p:attrNameLst>
                                      </p:cBhvr>
                                      <p:to>
                                        <p:strVal val="visible"/>
                                      </p:to>
                                    </p:set>
                                    <p:anim calcmode="lin" valueType="num">
                                      <p:cBhvr additive="base">
                                        <p:cTn dur="500"/>
                                        <p:tgtEl>
                                          <p:spTgt spid="333">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2"/>
          <p:cNvSpPr txBox="1"/>
          <p:nvPr>
            <p:ph type="title"/>
          </p:nvPr>
        </p:nvSpPr>
        <p:spPr>
          <a:xfrm>
            <a:off x="381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Heating/Cooling examples…</a:t>
            </a:r>
            <a:endParaRPr/>
          </a:p>
        </p:txBody>
      </p:sp>
      <p:pic>
        <p:nvPicPr>
          <p:cNvPr id="340" name="Google Shape;340;p42"/>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id="341" name="Google Shape;341;p42"/>
          <p:cNvPicPr preferRelativeResize="0"/>
          <p:nvPr>
            <p:ph idx="1" type="body"/>
          </p:nvPr>
        </p:nvPicPr>
        <p:blipFill rotWithShape="1">
          <a:blip r:embed="rId4">
            <a:alphaModFix/>
          </a:blip>
          <a:srcRect b="0" l="0" r="0" t="0"/>
          <a:stretch/>
        </p:blipFill>
        <p:spPr>
          <a:xfrm>
            <a:off x="990600" y="1295400"/>
            <a:ext cx="6936317" cy="5202238"/>
          </a:xfrm>
          <a:prstGeom prst="rect">
            <a:avLst/>
          </a:prstGeom>
          <a:noFill/>
          <a:ln>
            <a:noFill/>
          </a:ln>
        </p:spPr>
      </p:pic>
      <p:pic>
        <p:nvPicPr>
          <p:cNvPr id="342" name="Google Shape;342;p42"/>
          <p:cNvPicPr preferRelativeResize="0"/>
          <p:nvPr/>
        </p:nvPicPr>
        <p:blipFill rotWithShape="1">
          <a:blip r:embed="rId5">
            <a:alphaModFix/>
          </a:blip>
          <a:srcRect b="0" l="0" r="0" t="0"/>
          <a:stretch/>
        </p:blipFill>
        <p:spPr>
          <a:xfrm>
            <a:off x="990600" y="1295399"/>
            <a:ext cx="6934200" cy="5200651"/>
          </a:xfrm>
          <a:prstGeom prst="rect">
            <a:avLst/>
          </a:prstGeom>
          <a:noFill/>
          <a:ln>
            <a:noFill/>
          </a:ln>
        </p:spPr>
      </p:pic>
      <p:pic>
        <p:nvPicPr>
          <p:cNvPr id="343" name="Google Shape;343;p42"/>
          <p:cNvPicPr preferRelativeResize="0"/>
          <p:nvPr/>
        </p:nvPicPr>
        <p:blipFill rotWithShape="1">
          <a:blip r:embed="rId6">
            <a:alphaModFix/>
          </a:blip>
          <a:srcRect b="0" l="0" r="0" t="0"/>
          <a:stretch/>
        </p:blipFill>
        <p:spPr>
          <a:xfrm>
            <a:off x="981890" y="1295399"/>
            <a:ext cx="7019109" cy="5264332"/>
          </a:xfrm>
          <a:prstGeom prst="rect">
            <a:avLst/>
          </a:prstGeom>
          <a:noFill/>
          <a:ln>
            <a:noFill/>
          </a:ln>
        </p:spPr>
      </p:pic>
      <p:pic>
        <p:nvPicPr>
          <p:cNvPr id="344" name="Google Shape;344;p42"/>
          <p:cNvPicPr preferRelativeResize="0"/>
          <p:nvPr/>
        </p:nvPicPr>
        <p:blipFill rotWithShape="1">
          <a:blip r:embed="rId7">
            <a:alphaModFix/>
          </a:blip>
          <a:srcRect b="0" l="0" r="0" t="0"/>
          <a:stretch/>
        </p:blipFill>
        <p:spPr>
          <a:xfrm>
            <a:off x="981890" y="1291045"/>
            <a:ext cx="7019110" cy="5264333"/>
          </a:xfrm>
          <a:prstGeom prst="rect">
            <a:avLst/>
          </a:prstGeom>
          <a:noFill/>
          <a:ln>
            <a:noFill/>
          </a:ln>
        </p:spPr>
      </p:pic>
      <p:pic>
        <p:nvPicPr>
          <p:cNvPr id="345" name="Google Shape;345;p42"/>
          <p:cNvPicPr preferRelativeResize="0"/>
          <p:nvPr/>
        </p:nvPicPr>
        <p:blipFill rotWithShape="1">
          <a:blip r:embed="rId8">
            <a:alphaModFix/>
          </a:blip>
          <a:srcRect b="0" l="0" r="0" t="0"/>
          <a:stretch/>
        </p:blipFill>
        <p:spPr>
          <a:xfrm>
            <a:off x="981890" y="1264918"/>
            <a:ext cx="7019110" cy="5264333"/>
          </a:xfrm>
          <a:prstGeom prst="rect">
            <a:avLst/>
          </a:prstGeom>
          <a:noFill/>
          <a:ln>
            <a:noFill/>
          </a:ln>
        </p:spPr>
      </p:pic>
      <p:pic>
        <p:nvPicPr>
          <p:cNvPr id="346" name="Google Shape;346;p42"/>
          <p:cNvPicPr preferRelativeResize="0"/>
          <p:nvPr/>
        </p:nvPicPr>
        <p:blipFill rotWithShape="1">
          <a:blip r:embed="rId9">
            <a:alphaModFix/>
          </a:blip>
          <a:srcRect b="0" l="0" r="0" t="0"/>
          <a:stretch/>
        </p:blipFill>
        <p:spPr>
          <a:xfrm>
            <a:off x="981890" y="1295399"/>
            <a:ext cx="6942910" cy="5207183"/>
          </a:xfrm>
          <a:prstGeom prst="rect">
            <a:avLst/>
          </a:prstGeom>
          <a:noFill/>
          <a:ln>
            <a:noFill/>
          </a:ln>
        </p:spPr>
      </p:pic>
      <p:pic>
        <p:nvPicPr>
          <p:cNvPr id="347" name="Google Shape;347;p42"/>
          <p:cNvPicPr preferRelativeResize="0"/>
          <p:nvPr/>
        </p:nvPicPr>
        <p:blipFill rotWithShape="1">
          <a:blip r:embed="rId10">
            <a:alphaModFix/>
          </a:blip>
          <a:srcRect b="0" l="0" r="0" t="0"/>
          <a:stretch/>
        </p:blipFill>
        <p:spPr>
          <a:xfrm>
            <a:off x="842555" y="1319070"/>
            <a:ext cx="7158446" cy="4773789"/>
          </a:xfrm>
          <a:prstGeom prst="rect">
            <a:avLst/>
          </a:prstGeom>
          <a:noFill/>
          <a:ln>
            <a:noFill/>
          </a:ln>
        </p:spPr>
      </p:pic>
      <p:pic>
        <p:nvPicPr>
          <p:cNvPr id="348" name="Google Shape;348;p42"/>
          <p:cNvPicPr preferRelativeResize="0"/>
          <p:nvPr/>
        </p:nvPicPr>
        <p:blipFill rotWithShape="1">
          <a:blip r:embed="rId11">
            <a:alphaModFix/>
          </a:blip>
          <a:srcRect b="0" l="0" r="0" t="0"/>
          <a:stretch/>
        </p:blipFill>
        <p:spPr>
          <a:xfrm>
            <a:off x="842555" y="1319070"/>
            <a:ext cx="7082245" cy="5311684"/>
          </a:xfrm>
          <a:prstGeom prst="rect">
            <a:avLst/>
          </a:prstGeom>
          <a:noFill/>
          <a:ln>
            <a:noFill/>
          </a:ln>
        </p:spPr>
      </p:pic>
      <p:pic>
        <p:nvPicPr>
          <p:cNvPr id="349" name="Google Shape;349;p42"/>
          <p:cNvPicPr preferRelativeResize="0"/>
          <p:nvPr/>
        </p:nvPicPr>
        <p:blipFill rotWithShape="1">
          <a:blip r:embed="rId12">
            <a:alphaModFix/>
          </a:blip>
          <a:srcRect b="0" l="0" r="0" t="0"/>
          <a:stretch/>
        </p:blipFill>
        <p:spPr>
          <a:xfrm>
            <a:off x="2240552" y="1329956"/>
            <a:ext cx="4007848" cy="5343797"/>
          </a:xfrm>
          <a:prstGeom prst="rect">
            <a:avLst/>
          </a:prstGeom>
          <a:noFill/>
          <a:ln>
            <a:noFill/>
          </a:ln>
        </p:spPr>
      </p:pic>
      <p:pic>
        <p:nvPicPr>
          <p:cNvPr id="350" name="Google Shape;350;p42"/>
          <p:cNvPicPr preferRelativeResize="0"/>
          <p:nvPr/>
        </p:nvPicPr>
        <p:blipFill rotWithShape="1">
          <a:blip r:embed="rId13">
            <a:alphaModFix/>
          </a:blip>
          <a:srcRect b="0" l="0" r="0" t="0"/>
          <a:stretch/>
        </p:blipFill>
        <p:spPr>
          <a:xfrm>
            <a:off x="823233" y="1329956"/>
            <a:ext cx="7101567" cy="5326175"/>
          </a:xfrm>
          <a:prstGeom prst="rect">
            <a:avLst/>
          </a:prstGeom>
          <a:noFill/>
          <a:ln>
            <a:noFill/>
          </a:ln>
        </p:spPr>
      </p:pic>
      <p:pic>
        <p:nvPicPr>
          <p:cNvPr id="351" name="Google Shape;351;p42"/>
          <p:cNvPicPr preferRelativeResize="0"/>
          <p:nvPr/>
        </p:nvPicPr>
        <p:blipFill rotWithShape="1">
          <a:blip r:embed="rId14">
            <a:alphaModFix/>
          </a:blip>
          <a:srcRect b="0" l="0" r="0" t="0"/>
          <a:stretch/>
        </p:blipFill>
        <p:spPr>
          <a:xfrm>
            <a:off x="1104900" y="1338072"/>
            <a:ext cx="6705600" cy="53644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1"/>
                                        </p:tgtEl>
                                        <p:attrNameLst>
                                          <p:attrName>ppt_x</p:attrName>
                                        </p:attrNameLst>
                                      </p:cBhvr>
                                      <p:tavLst>
                                        <p:tav fmla="" tm="0">
                                          <p:val>
                                            <p:strVal val="#ppt_x"/>
                                          </p:val>
                                        </p:tav>
                                        <p:tav fmla="" tm="100000">
                                          <p:val>
                                            <p:strVal val="#ppt_x-1"/>
                                          </p:val>
                                        </p:tav>
                                      </p:tavLst>
                                    </p:anim>
                                    <p:set>
                                      <p:cBhvr>
                                        <p:cTn dur="1" fill="hold">
                                          <p:stCondLst>
                                            <p:cond delay="500"/>
                                          </p:stCondLst>
                                        </p:cTn>
                                        <p:tgtEl>
                                          <p:spTgt spid="341"/>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500"/>
                                        <p:tgtEl>
                                          <p:spTgt spid="34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2"/>
                                        </p:tgtEl>
                                        <p:attrNameLst>
                                          <p:attrName>ppt_x</p:attrName>
                                        </p:attrNameLst>
                                      </p:cBhvr>
                                      <p:tavLst>
                                        <p:tav fmla="" tm="0">
                                          <p:val>
                                            <p:strVal val="#ppt_x"/>
                                          </p:val>
                                        </p:tav>
                                        <p:tav fmla="" tm="100000">
                                          <p:val>
                                            <p:strVal val="#ppt_x-1"/>
                                          </p:val>
                                        </p:tav>
                                      </p:tavLst>
                                    </p:anim>
                                    <p:set>
                                      <p:cBhvr>
                                        <p:cTn dur="1" fill="hold">
                                          <p:stCondLst>
                                            <p:cond delay="500"/>
                                          </p:stCondLst>
                                        </p:cTn>
                                        <p:tgtEl>
                                          <p:spTgt spid="342"/>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500"/>
                                        <p:tgtEl>
                                          <p:spTgt spid="3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3"/>
                                        </p:tgtEl>
                                        <p:attrNameLst>
                                          <p:attrName>ppt_x</p:attrName>
                                        </p:attrNameLst>
                                      </p:cBhvr>
                                      <p:tavLst>
                                        <p:tav fmla="" tm="0">
                                          <p:val>
                                            <p:strVal val="#ppt_x"/>
                                          </p:val>
                                        </p:tav>
                                        <p:tav fmla="" tm="100000">
                                          <p:val>
                                            <p:strVal val="#ppt_x-1"/>
                                          </p:val>
                                        </p:tav>
                                      </p:tavLst>
                                    </p:anim>
                                    <p:set>
                                      <p:cBhvr>
                                        <p:cTn dur="1" fill="hold">
                                          <p:stCondLst>
                                            <p:cond delay="500"/>
                                          </p:stCondLst>
                                        </p:cTn>
                                        <p:tgtEl>
                                          <p:spTgt spid="343"/>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500"/>
                                        <p:tgtEl>
                                          <p:spTgt spid="3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4"/>
                                        </p:tgtEl>
                                        <p:attrNameLst>
                                          <p:attrName>ppt_x</p:attrName>
                                        </p:attrNameLst>
                                      </p:cBhvr>
                                      <p:tavLst>
                                        <p:tav fmla="" tm="0">
                                          <p:val>
                                            <p:strVal val="#ppt_x"/>
                                          </p:val>
                                        </p:tav>
                                        <p:tav fmla="" tm="100000">
                                          <p:val>
                                            <p:strVal val="#ppt_x-1"/>
                                          </p:val>
                                        </p:tav>
                                      </p:tavLst>
                                    </p:anim>
                                    <p:set>
                                      <p:cBhvr>
                                        <p:cTn dur="1" fill="hold">
                                          <p:stCondLst>
                                            <p:cond delay="500"/>
                                          </p:stCondLst>
                                        </p:cTn>
                                        <p:tgtEl>
                                          <p:spTgt spid="344"/>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500"/>
                                        <p:tgtEl>
                                          <p:spTgt spid="3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5"/>
                                        </p:tgtEl>
                                        <p:attrNameLst>
                                          <p:attrName>ppt_x</p:attrName>
                                        </p:attrNameLst>
                                      </p:cBhvr>
                                      <p:tavLst>
                                        <p:tav fmla="" tm="0">
                                          <p:val>
                                            <p:strVal val="#ppt_x"/>
                                          </p:val>
                                        </p:tav>
                                        <p:tav fmla="" tm="100000">
                                          <p:val>
                                            <p:strVal val="#ppt_x-1"/>
                                          </p:val>
                                        </p:tav>
                                      </p:tavLst>
                                    </p:anim>
                                    <p:set>
                                      <p:cBhvr>
                                        <p:cTn dur="1" fill="hold">
                                          <p:stCondLst>
                                            <p:cond delay="500"/>
                                          </p:stCondLst>
                                        </p:cTn>
                                        <p:tgtEl>
                                          <p:spTgt spid="345"/>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500"/>
                                        <p:tgtEl>
                                          <p:spTgt spid="3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6"/>
                                        </p:tgtEl>
                                        <p:attrNameLst>
                                          <p:attrName>ppt_x</p:attrName>
                                        </p:attrNameLst>
                                      </p:cBhvr>
                                      <p:tavLst>
                                        <p:tav fmla="" tm="0">
                                          <p:val>
                                            <p:strVal val="#ppt_x"/>
                                          </p:val>
                                        </p:tav>
                                        <p:tav fmla="" tm="100000">
                                          <p:val>
                                            <p:strVal val="#ppt_x-1"/>
                                          </p:val>
                                        </p:tav>
                                      </p:tavLst>
                                    </p:anim>
                                    <p:set>
                                      <p:cBhvr>
                                        <p:cTn dur="1" fill="hold">
                                          <p:stCondLst>
                                            <p:cond delay="500"/>
                                          </p:stCondLst>
                                        </p:cTn>
                                        <p:tgtEl>
                                          <p:spTgt spid="346"/>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500"/>
                                        <p:tgtEl>
                                          <p:spTgt spid="3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7"/>
                                        </p:tgtEl>
                                        <p:attrNameLst>
                                          <p:attrName>ppt_x</p:attrName>
                                        </p:attrNameLst>
                                      </p:cBhvr>
                                      <p:tavLst>
                                        <p:tav fmla="" tm="0">
                                          <p:val>
                                            <p:strVal val="#ppt_x"/>
                                          </p:val>
                                        </p:tav>
                                        <p:tav fmla="" tm="100000">
                                          <p:val>
                                            <p:strVal val="#ppt_x-1"/>
                                          </p:val>
                                        </p:tav>
                                      </p:tavLst>
                                    </p:anim>
                                    <p:set>
                                      <p:cBhvr>
                                        <p:cTn dur="1" fill="hold">
                                          <p:stCondLst>
                                            <p:cond delay="500"/>
                                          </p:stCondLst>
                                        </p:cTn>
                                        <p:tgtEl>
                                          <p:spTgt spid="347"/>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500"/>
                                        <p:tgtEl>
                                          <p:spTgt spid="3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8"/>
                                        </p:tgtEl>
                                        <p:attrNameLst>
                                          <p:attrName>ppt_x</p:attrName>
                                        </p:attrNameLst>
                                      </p:cBhvr>
                                      <p:tavLst>
                                        <p:tav fmla="" tm="0">
                                          <p:val>
                                            <p:strVal val="#ppt_x"/>
                                          </p:val>
                                        </p:tav>
                                        <p:tav fmla="" tm="100000">
                                          <p:val>
                                            <p:strVal val="#ppt_x-1"/>
                                          </p:val>
                                        </p:tav>
                                      </p:tavLst>
                                    </p:anim>
                                    <p:set>
                                      <p:cBhvr>
                                        <p:cTn dur="1" fill="hold">
                                          <p:stCondLst>
                                            <p:cond delay="500"/>
                                          </p:stCondLst>
                                        </p:cTn>
                                        <p:tgtEl>
                                          <p:spTgt spid="348"/>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49"/>
                                        </p:tgtEl>
                                        <p:attrNameLst>
                                          <p:attrName>ppt_x</p:attrName>
                                        </p:attrNameLst>
                                      </p:cBhvr>
                                      <p:tavLst>
                                        <p:tav fmla="" tm="0">
                                          <p:val>
                                            <p:strVal val="#ppt_x"/>
                                          </p:val>
                                        </p:tav>
                                        <p:tav fmla="" tm="100000">
                                          <p:val>
                                            <p:strVal val="#ppt_x-1"/>
                                          </p:val>
                                        </p:tav>
                                      </p:tavLst>
                                    </p:anim>
                                    <p:set>
                                      <p:cBhvr>
                                        <p:cTn dur="1" fill="hold">
                                          <p:stCondLst>
                                            <p:cond delay="500"/>
                                          </p:stCondLst>
                                        </p:cTn>
                                        <p:tgtEl>
                                          <p:spTgt spid="349"/>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50"/>
                                        </p:tgtEl>
                                        <p:attrNameLst>
                                          <p:attrName>ppt_x</p:attrName>
                                        </p:attrNameLst>
                                      </p:cBhvr>
                                      <p:tavLst>
                                        <p:tav fmla="" tm="0">
                                          <p:val>
                                            <p:strVal val="#ppt_x"/>
                                          </p:val>
                                        </p:tav>
                                        <p:tav fmla="" tm="100000">
                                          <p:val>
                                            <p:strVal val="#ppt_x-1"/>
                                          </p:val>
                                        </p:tav>
                                      </p:tavLst>
                                    </p:anim>
                                    <p:set>
                                      <p:cBhvr>
                                        <p:cTn dur="1" fill="hold">
                                          <p:stCondLst>
                                            <p:cond delay="500"/>
                                          </p:stCondLst>
                                        </p:cTn>
                                        <p:tgtEl>
                                          <p:spTgt spid="350"/>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500"/>
                                        <p:tgtEl>
                                          <p:spTgt spid="3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Who am I??</a:t>
            </a:r>
            <a:endParaRPr/>
          </a:p>
        </p:txBody>
      </p:sp>
      <p:pic>
        <p:nvPicPr>
          <p:cNvPr id="136" name="Google Shape;136;p16"/>
          <p:cNvPicPr preferRelativeResize="0"/>
          <p:nvPr>
            <p:ph idx="1" type="body"/>
          </p:nvPr>
        </p:nvPicPr>
        <p:blipFill rotWithShape="1">
          <a:blip r:embed="rId3">
            <a:alphaModFix/>
          </a:blip>
          <a:srcRect b="25137" l="0" r="-1" t="0"/>
          <a:stretch/>
        </p:blipFill>
        <p:spPr>
          <a:xfrm>
            <a:off x="457200" y="1600200"/>
            <a:ext cx="4038600" cy="4525963"/>
          </a:xfrm>
          <a:prstGeom prst="rect">
            <a:avLst/>
          </a:prstGeom>
          <a:noFill/>
          <a:ln>
            <a:noFill/>
          </a:ln>
        </p:spPr>
      </p:pic>
      <p:sp>
        <p:nvSpPr>
          <p:cNvPr id="137" name="Google Shape;137;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Licensed Home Inspector</a:t>
            </a:r>
            <a:endParaRPr/>
          </a:p>
          <a:p>
            <a:pPr indent="-246887" lvl="1" marL="658368" rtl="0" algn="l">
              <a:spcBef>
                <a:spcPts val="300"/>
              </a:spcBef>
              <a:spcAft>
                <a:spcPts val="0"/>
              </a:spcAft>
              <a:buSzPts val="2600"/>
              <a:buChar char="▫"/>
            </a:pPr>
            <a:r>
              <a:rPr lang="en-US"/>
              <a:t>MA and NH</a:t>
            </a:r>
            <a:endParaRPr/>
          </a:p>
          <a:p>
            <a:pPr indent="-256032" lvl="0" marL="365760" rtl="0" algn="l">
              <a:spcBef>
                <a:spcPts val="0"/>
              </a:spcBef>
              <a:spcAft>
                <a:spcPts val="0"/>
              </a:spcAft>
              <a:buSzPts val="2800"/>
              <a:buChar char="•"/>
            </a:pPr>
            <a:r>
              <a:rPr lang="en-US"/>
              <a:t>Licensed Contractor</a:t>
            </a:r>
            <a:endParaRPr/>
          </a:p>
          <a:p>
            <a:pPr indent="-256032" lvl="0" marL="365760" rtl="0" algn="l">
              <a:spcBef>
                <a:spcPts val="300"/>
              </a:spcBef>
              <a:spcAft>
                <a:spcPts val="0"/>
              </a:spcAft>
              <a:buSzPts val="2800"/>
              <a:buChar char="•"/>
            </a:pPr>
            <a:r>
              <a:rPr lang="en-US"/>
              <a:t>Performed ~1,000 inspections, 3+ years</a:t>
            </a:r>
            <a:endParaRPr/>
          </a:p>
          <a:p>
            <a:pPr indent="-256032" lvl="0" marL="365760" rtl="0" algn="l">
              <a:spcBef>
                <a:spcPts val="300"/>
              </a:spcBef>
              <a:spcAft>
                <a:spcPts val="0"/>
              </a:spcAft>
              <a:buSzPts val="2800"/>
              <a:buChar char="•"/>
            </a:pPr>
            <a:r>
              <a:rPr lang="en-US"/>
              <a:t>Mold specialist</a:t>
            </a:r>
            <a:endParaRPr/>
          </a:p>
          <a:p>
            <a:pPr indent="-256032" lvl="0" marL="365760" rtl="0" algn="l">
              <a:spcBef>
                <a:spcPts val="300"/>
              </a:spcBef>
              <a:spcAft>
                <a:spcPts val="0"/>
              </a:spcAft>
              <a:buSzPts val="2800"/>
              <a:buChar char="•"/>
            </a:pPr>
            <a:r>
              <a:rPr lang="en-US"/>
              <a:t>InterNACHI CPI</a:t>
            </a:r>
            <a:endParaRPr/>
          </a:p>
          <a:p>
            <a:pPr indent="-246887" lvl="1" marL="658368" rtl="0" algn="l">
              <a:spcBef>
                <a:spcPts val="300"/>
              </a:spcBef>
              <a:spcAft>
                <a:spcPts val="0"/>
              </a:spcAft>
              <a:buSzPts val="2600"/>
              <a:buChar char="▫"/>
            </a:pPr>
            <a:r>
              <a:rPr lang="en-US"/>
              <a:t>Certified Professional Inspector</a:t>
            </a:r>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ph type="title"/>
          </p:nvPr>
        </p:nvSpPr>
        <p:spPr>
          <a:xfrm>
            <a:off x="45720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Electrical</a:t>
            </a:r>
            <a:endParaRPr/>
          </a:p>
        </p:txBody>
      </p:sp>
      <p:sp>
        <p:nvSpPr>
          <p:cNvPr id="357" name="Google Shape;357;p43"/>
          <p:cNvSpPr txBox="1"/>
          <p:nvPr>
            <p:ph idx="1" type="body"/>
          </p:nvPr>
        </p:nvSpPr>
        <p:spPr>
          <a:xfrm>
            <a:off x="457200" y="1752600"/>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400"/>
              <a:buChar char="•"/>
            </a:pPr>
            <a:r>
              <a:rPr lang="en-US" sz="2400"/>
              <a:t>Panels &amp; Breakers/Fuses</a:t>
            </a:r>
            <a:endParaRPr/>
          </a:p>
          <a:p>
            <a:pPr indent="-256032" lvl="0" marL="365760" rtl="0" algn="l">
              <a:spcBef>
                <a:spcPts val="300"/>
              </a:spcBef>
              <a:spcAft>
                <a:spcPts val="0"/>
              </a:spcAft>
              <a:buSzPts val="2400"/>
              <a:buChar char="•"/>
            </a:pPr>
            <a:r>
              <a:rPr lang="en-US" sz="2400"/>
              <a:t>Corrosion in panels</a:t>
            </a:r>
            <a:endParaRPr/>
          </a:p>
          <a:p>
            <a:pPr indent="-256032" lvl="0" marL="365760" rtl="0" algn="l">
              <a:spcBef>
                <a:spcPts val="300"/>
              </a:spcBef>
              <a:spcAft>
                <a:spcPts val="0"/>
              </a:spcAft>
              <a:buSzPts val="2400"/>
              <a:buChar char="•"/>
            </a:pPr>
            <a:r>
              <a:rPr lang="en-US" sz="2400"/>
              <a:t>Grounding</a:t>
            </a:r>
            <a:endParaRPr/>
          </a:p>
          <a:p>
            <a:pPr indent="-256032" lvl="0" marL="365760" rtl="0" algn="l">
              <a:spcBef>
                <a:spcPts val="300"/>
              </a:spcBef>
              <a:spcAft>
                <a:spcPts val="0"/>
              </a:spcAft>
              <a:buSzPts val="2400"/>
              <a:buChar char="•"/>
            </a:pPr>
            <a:r>
              <a:rPr lang="en-US" sz="2400"/>
              <a:t>GFCI</a:t>
            </a:r>
            <a:endParaRPr/>
          </a:p>
          <a:p>
            <a:pPr indent="-256032" lvl="0" marL="365760" rtl="0" algn="l">
              <a:spcBef>
                <a:spcPts val="300"/>
              </a:spcBef>
              <a:spcAft>
                <a:spcPts val="0"/>
              </a:spcAft>
              <a:buSzPts val="2400"/>
              <a:buChar char="•"/>
            </a:pPr>
            <a:r>
              <a:rPr lang="en-US" sz="2400"/>
              <a:t>Service &amp; Amperage</a:t>
            </a:r>
            <a:endParaRPr/>
          </a:p>
          <a:p>
            <a:pPr indent="-256032" lvl="0" marL="365760" rtl="0" algn="l">
              <a:spcBef>
                <a:spcPts val="300"/>
              </a:spcBef>
              <a:spcAft>
                <a:spcPts val="0"/>
              </a:spcAft>
              <a:buSzPts val="2400"/>
              <a:buChar char="•"/>
            </a:pPr>
            <a:r>
              <a:rPr lang="en-US" sz="2400"/>
              <a:t>Wiring</a:t>
            </a:r>
            <a:endParaRPr/>
          </a:p>
          <a:p>
            <a:pPr indent="-256032" lvl="0" marL="365760" rtl="0" algn="l">
              <a:spcBef>
                <a:spcPts val="300"/>
              </a:spcBef>
              <a:spcAft>
                <a:spcPts val="0"/>
              </a:spcAft>
              <a:buSzPts val="2400"/>
              <a:buChar char="•"/>
            </a:pPr>
            <a:r>
              <a:rPr lang="en-US" sz="2400"/>
              <a:t>Receptacles and Switches</a:t>
            </a:r>
            <a:endParaRPr/>
          </a:p>
          <a:p>
            <a:pPr indent="-256032" lvl="0" marL="365760" rtl="0" algn="l">
              <a:spcBef>
                <a:spcPts val="300"/>
              </a:spcBef>
              <a:spcAft>
                <a:spcPts val="0"/>
              </a:spcAft>
              <a:buSzPts val="2400"/>
              <a:buChar char="•"/>
            </a:pPr>
            <a:r>
              <a:rPr lang="en-US" sz="2400"/>
              <a:t>Fixtures &amp; Lighting</a:t>
            </a:r>
            <a:endParaRPr/>
          </a:p>
          <a:p>
            <a:pPr indent="-256032" lvl="0" marL="365760" rtl="0" algn="l">
              <a:spcBef>
                <a:spcPts val="300"/>
              </a:spcBef>
              <a:spcAft>
                <a:spcPts val="0"/>
              </a:spcAft>
              <a:buSzPts val="2400"/>
              <a:buChar char="•"/>
            </a:pPr>
            <a:r>
              <a:rPr lang="en-US" sz="2400"/>
              <a:t>SAFETY</a:t>
            </a:r>
            <a:endParaRPr/>
          </a:p>
        </p:txBody>
      </p:sp>
      <p:pic>
        <p:nvPicPr>
          <p:cNvPr descr="A person holding an object&#10;&#10;Description automatically generated with medium confidence" id="358" name="Google Shape;358;p43"/>
          <p:cNvPicPr preferRelativeResize="0"/>
          <p:nvPr>
            <p:ph idx="2" type="body"/>
          </p:nvPr>
        </p:nvPicPr>
        <p:blipFill rotWithShape="1">
          <a:blip r:embed="rId3">
            <a:alphaModFix/>
          </a:blip>
          <a:srcRect b="0" l="0" r="0" t="0"/>
          <a:stretch/>
        </p:blipFill>
        <p:spPr>
          <a:xfrm>
            <a:off x="4724400" y="764953"/>
            <a:ext cx="3962400" cy="2641600"/>
          </a:xfrm>
          <a:prstGeom prst="rect">
            <a:avLst/>
          </a:prstGeom>
          <a:noFill/>
          <a:ln>
            <a:noFill/>
          </a:ln>
        </p:spPr>
      </p:pic>
      <p:pic>
        <p:nvPicPr>
          <p:cNvPr descr="A person leaning against a wall&#10;&#10;Description automatically generated with medium confidence" id="359" name="Google Shape;359;p43"/>
          <p:cNvPicPr preferRelativeResize="0"/>
          <p:nvPr/>
        </p:nvPicPr>
        <p:blipFill rotWithShape="1">
          <a:blip r:embed="rId4">
            <a:alphaModFix/>
          </a:blip>
          <a:srcRect b="0" l="0" r="0" t="0"/>
          <a:stretch/>
        </p:blipFill>
        <p:spPr>
          <a:xfrm>
            <a:off x="4724400" y="3487478"/>
            <a:ext cx="3962400" cy="2641600"/>
          </a:xfrm>
          <a:prstGeom prst="rect">
            <a:avLst/>
          </a:prstGeom>
          <a:noFill/>
          <a:ln>
            <a:noFill/>
          </a:ln>
        </p:spPr>
      </p:pic>
      <p:pic>
        <p:nvPicPr>
          <p:cNvPr id="360" name="Google Shape;360;p43"/>
          <p:cNvPicPr preferRelativeResize="0"/>
          <p:nvPr/>
        </p:nvPicPr>
        <p:blipFill rotWithShape="1">
          <a:blip r:embed="rId5">
            <a:alphaModFix/>
          </a:blip>
          <a:srcRect b="0" l="0" r="0" t="0"/>
          <a:stretch/>
        </p:blipFill>
        <p:spPr>
          <a:xfrm>
            <a:off x="864170" y="6066466"/>
            <a:ext cx="7491860" cy="7491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4"/>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Electrical examples…</a:t>
            </a:r>
            <a:endParaRPr/>
          </a:p>
        </p:txBody>
      </p:sp>
      <p:pic>
        <p:nvPicPr>
          <p:cNvPr id="366" name="Google Shape;366;p44"/>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id="367" name="Google Shape;367;p44"/>
          <p:cNvPicPr preferRelativeResize="0"/>
          <p:nvPr/>
        </p:nvPicPr>
        <p:blipFill rotWithShape="1">
          <a:blip r:embed="rId4">
            <a:alphaModFix/>
          </a:blip>
          <a:srcRect b="0" l="0" r="0" t="0"/>
          <a:stretch/>
        </p:blipFill>
        <p:spPr>
          <a:xfrm>
            <a:off x="2743200" y="1394382"/>
            <a:ext cx="3807058" cy="5082618"/>
          </a:xfrm>
          <a:prstGeom prst="rect">
            <a:avLst/>
          </a:prstGeom>
          <a:noFill/>
          <a:ln>
            <a:noFill/>
          </a:ln>
        </p:spPr>
      </p:pic>
      <p:pic>
        <p:nvPicPr>
          <p:cNvPr id="368" name="Google Shape;368;p44"/>
          <p:cNvPicPr preferRelativeResize="0"/>
          <p:nvPr>
            <p:ph idx="1" type="body"/>
          </p:nvPr>
        </p:nvPicPr>
        <p:blipFill rotWithShape="1">
          <a:blip r:embed="rId5">
            <a:alphaModFix/>
          </a:blip>
          <a:srcRect b="0" l="0" r="0" t="0"/>
          <a:stretch/>
        </p:blipFill>
        <p:spPr>
          <a:xfrm>
            <a:off x="1143000" y="1459191"/>
            <a:ext cx="6604000" cy="4953000"/>
          </a:xfrm>
          <a:prstGeom prst="rect">
            <a:avLst/>
          </a:prstGeom>
          <a:noFill/>
          <a:ln>
            <a:noFill/>
          </a:ln>
        </p:spPr>
      </p:pic>
      <p:pic>
        <p:nvPicPr>
          <p:cNvPr id="369" name="Google Shape;369;p44"/>
          <p:cNvPicPr preferRelativeResize="0"/>
          <p:nvPr/>
        </p:nvPicPr>
        <p:blipFill rotWithShape="1">
          <a:blip r:embed="rId6">
            <a:alphaModFix/>
          </a:blip>
          <a:srcRect b="0" l="0" r="0" t="0"/>
          <a:stretch/>
        </p:blipFill>
        <p:spPr>
          <a:xfrm>
            <a:off x="1676400" y="1353275"/>
            <a:ext cx="5633433" cy="5269204"/>
          </a:xfrm>
          <a:prstGeom prst="rect">
            <a:avLst/>
          </a:prstGeom>
          <a:noFill/>
          <a:ln>
            <a:noFill/>
          </a:ln>
        </p:spPr>
      </p:pic>
      <p:pic>
        <p:nvPicPr>
          <p:cNvPr id="370" name="Google Shape;370;p44"/>
          <p:cNvPicPr preferRelativeResize="0"/>
          <p:nvPr/>
        </p:nvPicPr>
        <p:blipFill rotWithShape="1">
          <a:blip r:embed="rId7">
            <a:alphaModFix/>
          </a:blip>
          <a:srcRect b="0" l="0" r="0" t="0"/>
          <a:stretch/>
        </p:blipFill>
        <p:spPr>
          <a:xfrm>
            <a:off x="1676400" y="1614097"/>
            <a:ext cx="6026589" cy="4514125"/>
          </a:xfrm>
          <a:prstGeom prst="rect">
            <a:avLst/>
          </a:prstGeom>
          <a:noFill/>
          <a:ln>
            <a:noFill/>
          </a:ln>
        </p:spPr>
      </p:pic>
      <p:pic>
        <p:nvPicPr>
          <p:cNvPr id="371" name="Google Shape;371;p44"/>
          <p:cNvPicPr preferRelativeResize="0"/>
          <p:nvPr/>
        </p:nvPicPr>
        <p:blipFill rotWithShape="1">
          <a:blip r:embed="rId8">
            <a:alphaModFix/>
          </a:blip>
          <a:srcRect b="0" l="0" r="0" t="0"/>
          <a:stretch/>
        </p:blipFill>
        <p:spPr>
          <a:xfrm>
            <a:off x="1178899" y="1353274"/>
            <a:ext cx="6628433" cy="4971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67"/>
                                        </p:tgtEl>
                                        <p:attrNameLst>
                                          <p:attrName>ppt_x</p:attrName>
                                        </p:attrNameLst>
                                      </p:cBhvr>
                                      <p:tavLst>
                                        <p:tav fmla="" tm="0">
                                          <p:val>
                                            <p:strVal val="#ppt_x"/>
                                          </p:val>
                                        </p:tav>
                                        <p:tav fmla="" tm="100000">
                                          <p:val>
                                            <p:strVal val="#ppt_x-1"/>
                                          </p:val>
                                        </p:tav>
                                      </p:tavLst>
                                    </p:anim>
                                    <p:set>
                                      <p:cBhvr>
                                        <p:cTn dur="1" fill="hold">
                                          <p:stCondLst>
                                            <p:cond delay="500"/>
                                          </p:stCondLst>
                                        </p:cTn>
                                        <p:tgtEl>
                                          <p:spTgt spid="367"/>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69"/>
                                        </p:tgtEl>
                                        <p:attrNameLst>
                                          <p:attrName>ppt_x</p:attrName>
                                        </p:attrNameLst>
                                      </p:cBhvr>
                                      <p:tavLst>
                                        <p:tav fmla="" tm="0">
                                          <p:val>
                                            <p:strVal val="#ppt_x"/>
                                          </p:val>
                                        </p:tav>
                                        <p:tav fmla="" tm="100000">
                                          <p:val>
                                            <p:strVal val="#ppt_x-1"/>
                                          </p:val>
                                        </p:tav>
                                      </p:tavLst>
                                    </p:anim>
                                    <p:set>
                                      <p:cBhvr>
                                        <p:cTn dur="1" fill="hold">
                                          <p:stCondLst>
                                            <p:cond delay="500"/>
                                          </p:stCondLst>
                                        </p:cTn>
                                        <p:tgtEl>
                                          <p:spTgt spid="369"/>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70"/>
                                        </p:tgtEl>
                                        <p:attrNameLst>
                                          <p:attrName>ppt_x</p:attrName>
                                        </p:attrNameLst>
                                      </p:cBhvr>
                                      <p:tavLst>
                                        <p:tav fmla="" tm="0">
                                          <p:val>
                                            <p:strVal val="#ppt_x"/>
                                          </p:val>
                                        </p:tav>
                                        <p:tav fmla="" tm="100000">
                                          <p:val>
                                            <p:strVal val="#ppt_x-1"/>
                                          </p:val>
                                        </p:tav>
                                      </p:tavLst>
                                    </p:anim>
                                    <p:set>
                                      <p:cBhvr>
                                        <p:cTn dur="1" fill="hold">
                                          <p:stCondLst>
                                            <p:cond delay="500"/>
                                          </p:stCondLst>
                                        </p:cTn>
                                        <p:tgtEl>
                                          <p:spTgt spid="370"/>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500"/>
                                        <p:tgtEl>
                                          <p:spTgt spid="3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68"/>
                                        </p:tgtEl>
                                        <p:attrNameLst>
                                          <p:attrName>ppt_x</p:attrName>
                                        </p:attrNameLst>
                                      </p:cBhvr>
                                      <p:tavLst>
                                        <p:tav fmla="" tm="0">
                                          <p:val>
                                            <p:strVal val="#ppt_x"/>
                                          </p:val>
                                        </p:tav>
                                        <p:tav fmla="" tm="100000">
                                          <p:val>
                                            <p:strVal val="#ppt_x-1"/>
                                          </p:val>
                                        </p:tav>
                                      </p:tavLst>
                                    </p:anim>
                                    <p:set>
                                      <p:cBhvr>
                                        <p:cTn dur="1" fill="hold">
                                          <p:stCondLst>
                                            <p:cond delay="500"/>
                                          </p:stCondLst>
                                        </p:cTn>
                                        <p:tgtEl>
                                          <p:spTgt spid="368"/>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500"/>
                                        <p:tgtEl>
                                          <p:spTgt spid="3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5"/>
          <p:cNvSpPr txBox="1"/>
          <p:nvPr>
            <p:ph type="title"/>
          </p:nvPr>
        </p:nvSpPr>
        <p:spPr>
          <a:xfrm>
            <a:off x="457200"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Structure &amp; Foundation</a:t>
            </a:r>
            <a:endParaRPr/>
          </a:p>
        </p:txBody>
      </p:sp>
      <p:sp>
        <p:nvSpPr>
          <p:cNvPr id="377" name="Google Shape;377;p45"/>
          <p:cNvSpPr txBox="1"/>
          <p:nvPr>
            <p:ph idx="1" type="body"/>
          </p:nvPr>
        </p:nvSpPr>
        <p:spPr>
          <a:xfrm>
            <a:off x="381000" y="1662824"/>
            <a:ext cx="4038600" cy="4525963"/>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400"/>
              <a:buChar char="•"/>
            </a:pPr>
            <a:r>
              <a:rPr lang="en-US" sz="2400"/>
              <a:t>Walls</a:t>
            </a:r>
            <a:endParaRPr/>
          </a:p>
          <a:p>
            <a:pPr indent="-256032" lvl="0" marL="365760" rtl="0" algn="l">
              <a:spcBef>
                <a:spcPts val="300"/>
              </a:spcBef>
              <a:spcAft>
                <a:spcPts val="0"/>
              </a:spcAft>
              <a:buSzPts val="2400"/>
              <a:buChar char="•"/>
            </a:pPr>
            <a:r>
              <a:rPr lang="en-US" sz="2400"/>
              <a:t>Framing/Beams</a:t>
            </a:r>
            <a:endParaRPr/>
          </a:p>
          <a:p>
            <a:pPr indent="-256032" lvl="0" marL="365760" rtl="0" algn="l">
              <a:spcBef>
                <a:spcPts val="300"/>
              </a:spcBef>
              <a:spcAft>
                <a:spcPts val="0"/>
              </a:spcAft>
              <a:buSzPts val="2400"/>
              <a:buChar char="•"/>
            </a:pPr>
            <a:r>
              <a:rPr lang="en-US" sz="2400"/>
              <a:t>Floors</a:t>
            </a:r>
            <a:endParaRPr/>
          </a:p>
          <a:p>
            <a:pPr indent="-256032" lvl="0" marL="365760" rtl="0" algn="l">
              <a:spcBef>
                <a:spcPts val="300"/>
              </a:spcBef>
              <a:spcAft>
                <a:spcPts val="0"/>
              </a:spcAft>
              <a:buSzPts val="2400"/>
              <a:buChar char="•"/>
            </a:pPr>
            <a:r>
              <a:rPr lang="en-US" sz="2400"/>
              <a:t>Sills </a:t>
            </a:r>
            <a:endParaRPr/>
          </a:p>
          <a:p>
            <a:pPr indent="-256032" lvl="0" marL="365760" rtl="0" algn="l">
              <a:spcBef>
                <a:spcPts val="300"/>
              </a:spcBef>
              <a:spcAft>
                <a:spcPts val="0"/>
              </a:spcAft>
              <a:buSzPts val="2400"/>
              <a:buChar char="•"/>
            </a:pPr>
            <a:r>
              <a:rPr lang="en-US" sz="2400"/>
              <a:t>Support Columns</a:t>
            </a:r>
            <a:endParaRPr/>
          </a:p>
          <a:p>
            <a:pPr indent="-256032" lvl="0" marL="365760" rtl="0" algn="l">
              <a:spcBef>
                <a:spcPts val="300"/>
              </a:spcBef>
              <a:spcAft>
                <a:spcPts val="0"/>
              </a:spcAft>
              <a:buSzPts val="2400"/>
              <a:buChar char="•"/>
            </a:pPr>
            <a:r>
              <a:rPr lang="en-US" sz="2400"/>
              <a:t>Water Seepage</a:t>
            </a:r>
            <a:endParaRPr/>
          </a:p>
          <a:p>
            <a:pPr indent="-256032" lvl="0" marL="365760" rtl="0" algn="l">
              <a:spcBef>
                <a:spcPts val="300"/>
              </a:spcBef>
              <a:spcAft>
                <a:spcPts val="0"/>
              </a:spcAft>
              <a:buSzPts val="2400"/>
              <a:buChar char="•"/>
            </a:pPr>
            <a:r>
              <a:rPr lang="en-US" sz="2400"/>
              <a:t>Insulation</a:t>
            </a:r>
            <a:endParaRPr/>
          </a:p>
          <a:p>
            <a:pPr indent="-256032" lvl="0" marL="365760" rtl="0" algn="l">
              <a:spcBef>
                <a:spcPts val="300"/>
              </a:spcBef>
              <a:spcAft>
                <a:spcPts val="0"/>
              </a:spcAft>
              <a:buSzPts val="2400"/>
              <a:buChar char="•"/>
            </a:pPr>
            <a:r>
              <a:rPr lang="en-US" sz="2400"/>
              <a:t>Ventilation</a:t>
            </a:r>
            <a:endParaRPr/>
          </a:p>
          <a:p>
            <a:pPr indent="-256032" lvl="0" marL="365760" rtl="0" algn="l">
              <a:spcBef>
                <a:spcPts val="300"/>
              </a:spcBef>
              <a:spcAft>
                <a:spcPts val="0"/>
              </a:spcAft>
              <a:buSzPts val="2400"/>
              <a:buChar char="•"/>
            </a:pPr>
            <a:r>
              <a:rPr lang="en-US" sz="2400"/>
              <a:t>Sump pumps</a:t>
            </a:r>
            <a:endParaRPr/>
          </a:p>
          <a:p>
            <a:pPr indent="-256032" lvl="0" marL="365760" rtl="0" algn="l">
              <a:spcBef>
                <a:spcPts val="300"/>
              </a:spcBef>
              <a:spcAft>
                <a:spcPts val="0"/>
              </a:spcAft>
              <a:buSzPts val="2400"/>
              <a:buChar char="•"/>
            </a:pPr>
            <a:r>
              <a:rPr lang="en-US" sz="2400"/>
              <a:t>Chimney</a:t>
            </a:r>
            <a:endParaRPr/>
          </a:p>
          <a:p>
            <a:pPr indent="-129032" lvl="0" marL="365760" rtl="0" algn="l">
              <a:spcBef>
                <a:spcPts val="300"/>
              </a:spcBef>
              <a:spcAft>
                <a:spcPts val="0"/>
              </a:spcAft>
              <a:buSzPts val="2000"/>
              <a:buNone/>
            </a:pPr>
            <a:r>
              <a:t/>
            </a:r>
            <a:endParaRPr/>
          </a:p>
        </p:txBody>
      </p:sp>
      <p:pic>
        <p:nvPicPr>
          <p:cNvPr descr="A picture containing building, person, outdoor, person&#10;&#10;Description automatically generated" id="378" name="Google Shape;378;p45"/>
          <p:cNvPicPr preferRelativeResize="0"/>
          <p:nvPr>
            <p:ph idx="2" type="body"/>
          </p:nvPr>
        </p:nvPicPr>
        <p:blipFill rotWithShape="1">
          <a:blip r:embed="rId3">
            <a:alphaModFix/>
          </a:blip>
          <a:srcRect b="0" l="0" r="0" t="0"/>
          <a:stretch/>
        </p:blipFill>
        <p:spPr>
          <a:xfrm>
            <a:off x="4191000" y="1905000"/>
            <a:ext cx="4572000" cy="3048000"/>
          </a:xfrm>
          <a:prstGeom prst="rect">
            <a:avLst/>
          </a:prstGeom>
          <a:noFill/>
          <a:ln>
            <a:noFill/>
          </a:ln>
        </p:spPr>
      </p:pic>
      <p:pic>
        <p:nvPicPr>
          <p:cNvPr descr="Text&#10;&#10;Description automatically generated" id="379" name="Google Shape;379;p45"/>
          <p:cNvPicPr preferRelativeResize="0"/>
          <p:nvPr/>
        </p:nvPicPr>
        <p:blipFill rotWithShape="1">
          <a:blip r:embed="rId4">
            <a:alphaModFix/>
          </a:blip>
          <a:srcRect b="0" l="0" r="0" t="0"/>
          <a:stretch/>
        </p:blipFill>
        <p:spPr>
          <a:xfrm>
            <a:off x="6172200" y="5655387"/>
            <a:ext cx="2710592" cy="106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Foundation cracks…</a:t>
            </a:r>
            <a:endParaRPr/>
          </a:p>
        </p:txBody>
      </p:sp>
      <p:pic>
        <p:nvPicPr>
          <p:cNvPr id="385" name="Google Shape;385;p46"/>
          <p:cNvPicPr preferRelativeResize="0"/>
          <p:nvPr>
            <p:ph idx="1" type="body"/>
          </p:nvPr>
        </p:nvPicPr>
        <p:blipFill rotWithShape="1">
          <a:blip r:embed="rId3">
            <a:alphaModFix/>
          </a:blip>
          <a:srcRect b="0" l="0" r="0" t="0"/>
          <a:stretch/>
        </p:blipFill>
        <p:spPr>
          <a:xfrm>
            <a:off x="2362200" y="1295400"/>
            <a:ext cx="3958828" cy="5278438"/>
          </a:xfrm>
          <a:prstGeom prst="rect">
            <a:avLst/>
          </a:prstGeom>
          <a:noFill/>
          <a:ln>
            <a:noFill/>
          </a:ln>
        </p:spPr>
      </p:pic>
      <p:pic>
        <p:nvPicPr>
          <p:cNvPr id="386" name="Google Shape;386;p46"/>
          <p:cNvPicPr preferRelativeResize="0"/>
          <p:nvPr/>
        </p:nvPicPr>
        <p:blipFill rotWithShape="1">
          <a:blip r:embed="rId4">
            <a:alphaModFix/>
          </a:blip>
          <a:srcRect b="0" l="0" r="0" t="0"/>
          <a:stretch/>
        </p:blipFill>
        <p:spPr>
          <a:xfrm>
            <a:off x="8001000" y="5562600"/>
            <a:ext cx="947928" cy="1139952"/>
          </a:xfrm>
          <a:prstGeom prst="rect">
            <a:avLst/>
          </a:prstGeom>
          <a:noFill/>
          <a:ln>
            <a:noFill/>
          </a:ln>
        </p:spPr>
      </p:pic>
      <p:pic>
        <p:nvPicPr>
          <p:cNvPr id="387" name="Google Shape;387;p46"/>
          <p:cNvPicPr preferRelativeResize="0"/>
          <p:nvPr/>
        </p:nvPicPr>
        <p:blipFill rotWithShape="1">
          <a:blip r:embed="rId5">
            <a:alphaModFix/>
          </a:blip>
          <a:srcRect b="0" l="0" r="0" t="0"/>
          <a:stretch/>
        </p:blipFill>
        <p:spPr>
          <a:xfrm>
            <a:off x="1066800" y="1314994"/>
            <a:ext cx="6807200" cy="5084128"/>
          </a:xfrm>
          <a:prstGeom prst="rect">
            <a:avLst/>
          </a:prstGeom>
          <a:noFill/>
          <a:ln>
            <a:noFill/>
          </a:ln>
        </p:spPr>
      </p:pic>
      <p:pic>
        <p:nvPicPr>
          <p:cNvPr id="388" name="Google Shape;388;p46"/>
          <p:cNvPicPr preferRelativeResize="0"/>
          <p:nvPr/>
        </p:nvPicPr>
        <p:blipFill rotWithShape="1">
          <a:blip r:embed="rId6">
            <a:alphaModFix/>
          </a:blip>
          <a:srcRect b="0" l="0" r="0" t="0"/>
          <a:stretch/>
        </p:blipFill>
        <p:spPr>
          <a:xfrm>
            <a:off x="1100968" y="1319348"/>
            <a:ext cx="6773032" cy="5079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85"/>
                                        </p:tgtEl>
                                        <p:attrNameLst>
                                          <p:attrName>ppt_x</p:attrName>
                                        </p:attrNameLst>
                                      </p:cBhvr>
                                      <p:tavLst>
                                        <p:tav fmla="" tm="0">
                                          <p:val>
                                            <p:strVal val="#ppt_x"/>
                                          </p:val>
                                        </p:tav>
                                        <p:tav fmla="" tm="100000">
                                          <p:val>
                                            <p:strVal val="#ppt_x-1"/>
                                          </p:val>
                                        </p:tav>
                                      </p:tavLst>
                                    </p:anim>
                                    <p:set>
                                      <p:cBhvr>
                                        <p:cTn dur="1" fill="hold">
                                          <p:stCondLst>
                                            <p:cond delay="500"/>
                                          </p:stCondLst>
                                        </p:cTn>
                                        <p:tgtEl>
                                          <p:spTgt spid="385"/>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387"/>
                                        </p:tgtEl>
                                        <p:attrNameLst>
                                          <p:attrName>ppt_x</p:attrName>
                                        </p:attrNameLst>
                                      </p:cBhvr>
                                      <p:tavLst>
                                        <p:tav fmla="" tm="0">
                                          <p:val>
                                            <p:strVal val="#ppt_x"/>
                                          </p:val>
                                        </p:tav>
                                        <p:tav fmla="" tm="100000">
                                          <p:val>
                                            <p:strVal val="#ppt_x-1"/>
                                          </p:val>
                                        </p:tav>
                                      </p:tavLst>
                                    </p:anim>
                                    <p:set>
                                      <p:cBhvr>
                                        <p:cTn dur="1" fill="hold">
                                          <p:stCondLst>
                                            <p:cond delay="500"/>
                                          </p:stCondLst>
                                        </p:cTn>
                                        <p:tgtEl>
                                          <p:spTgt spid="387"/>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7"/>
          <p:cNvSpPr txBox="1"/>
          <p:nvPr>
            <p:ph type="title"/>
          </p:nvPr>
        </p:nvSpPr>
        <p:spPr>
          <a:xfrm>
            <a:off x="414882" y="457200"/>
            <a:ext cx="8229600" cy="10668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2"/>
              </a:buClr>
              <a:buSzPct val="100000"/>
              <a:buFont typeface="Trebuchet MS"/>
              <a:buNone/>
            </a:pPr>
            <a:r>
              <a:rPr lang="en-US"/>
              <a:t>Foundation Issues in CT &amp; Southern MA</a:t>
            </a:r>
            <a:endParaRPr/>
          </a:p>
        </p:txBody>
      </p:sp>
      <p:sp>
        <p:nvSpPr>
          <p:cNvPr id="394" name="Google Shape;394;p47"/>
          <p:cNvSpPr txBox="1"/>
          <p:nvPr>
            <p:ph idx="1" type="body"/>
          </p:nvPr>
        </p:nvSpPr>
        <p:spPr>
          <a:xfrm>
            <a:off x="445008" y="1360452"/>
            <a:ext cx="8229600" cy="4572000"/>
          </a:xfrm>
          <a:prstGeom prst="rect">
            <a:avLst/>
          </a:prstGeom>
          <a:noFill/>
          <a:ln>
            <a:noFill/>
          </a:ln>
        </p:spPr>
        <p:txBody>
          <a:bodyPr anchorCtr="0" anchor="t" bIns="45700" lIns="91425" spcFirstLastPara="1" rIns="91425" wrap="square" tIns="45700">
            <a:normAutofit fontScale="92500"/>
          </a:bodyPr>
          <a:lstStyle/>
          <a:p>
            <a:pPr indent="-256032" lvl="0" marL="365760" rtl="0" algn="l">
              <a:spcBef>
                <a:spcPts val="0"/>
              </a:spcBef>
              <a:spcAft>
                <a:spcPts val="0"/>
              </a:spcAft>
              <a:buSzPct val="100000"/>
              <a:buChar char="•"/>
            </a:pPr>
            <a:r>
              <a:rPr lang="en-US"/>
              <a:t>Any house built from 1983-present</a:t>
            </a:r>
            <a:endParaRPr/>
          </a:p>
          <a:p>
            <a:pPr indent="-246887" lvl="1" marL="658368" rtl="0" algn="l">
              <a:spcBef>
                <a:spcPts val="300"/>
              </a:spcBef>
              <a:spcAft>
                <a:spcPts val="0"/>
              </a:spcAft>
              <a:buSzPct val="100000"/>
              <a:buChar char="▫"/>
            </a:pPr>
            <a:r>
              <a:rPr lang="en-US"/>
              <a:t>Can take 5-50 yrs to present problem</a:t>
            </a:r>
            <a:endParaRPr/>
          </a:p>
          <a:p>
            <a:pPr indent="-246887" lvl="1" marL="658368" rtl="0" algn="l">
              <a:spcBef>
                <a:spcPts val="300"/>
              </a:spcBef>
              <a:spcAft>
                <a:spcPts val="0"/>
              </a:spcAft>
              <a:buSzPct val="100000"/>
              <a:buChar char="▫"/>
            </a:pPr>
            <a:r>
              <a:rPr lang="en-US"/>
              <a:t>Moisture + pyrrhotite causes iron sulfide</a:t>
            </a:r>
            <a:endParaRPr/>
          </a:p>
          <a:p>
            <a:pPr indent="-219455" lvl="2" marL="923544" rtl="0" algn="l">
              <a:spcBef>
                <a:spcPts val="300"/>
              </a:spcBef>
              <a:spcAft>
                <a:spcPts val="0"/>
              </a:spcAft>
              <a:buSzPct val="100000"/>
              <a:buChar char="●"/>
            </a:pPr>
            <a:r>
              <a:rPr lang="en-US"/>
              <a:t>Deteriorates concrete</a:t>
            </a:r>
            <a:endParaRPr/>
          </a:p>
          <a:p>
            <a:pPr indent="-256032" lvl="0" marL="365760" rtl="0" algn="l">
              <a:spcBef>
                <a:spcPts val="300"/>
              </a:spcBef>
              <a:spcAft>
                <a:spcPts val="0"/>
              </a:spcAft>
              <a:buSzPct val="100000"/>
              <a:buChar char="•"/>
            </a:pPr>
            <a:r>
              <a:rPr lang="en-US"/>
              <a:t>ALL areas of CT </a:t>
            </a:r>
            <a:endParaRPr/>
          </a:p>
          <a:p>
            <a:pPr indent="-246887" lvl="1" marL="658368" rtl="0" algn="l">
              <a:spcBef>
                <a:spcPts val="300"/>
              </a:spcBef>
              <a:spcAft>
                <a:spcPts val="0"/>
              </a:spcAft>
              <a:buSzPct val="100000"/>
              <a:buChar char="▫"/>
            </a:pPr>
            <a:r>
              <a:rPr lang="en-US"/>
              <a:t>Must have certified foundation specialist evaluate</a:t>
            </a:r>
            <a:endParaRPr/>
          </a:p>
          <a:p>
            <a:pPr indent="-246887" lvl="1" marL="658368" rtl="0" algn="l">
              <a:spcBef>
                <a:spcPts val="300"/>
              </a:spcBef>
              <a:spcAft>
                <a:spcPts val="0"/>
              </a:spcAft>
              <a:buSzPct val="100000"/>
              <a:buChar char="▫"/>
            </a:pPr>
            <a:r>
              <a:rPr lang="en-US"/>
              <a:t>If not, they waive all rights to CFSIC </a:t>
            </a:r>
            <a:endParaRPr/>
          </a:p>
          <a:p>
            <a:pPr indent="-219455" lvl="2" marL="923544" rtl="0" algn="l">
              <a:spcBef>
                <a:spcPts val="300"/>
              </a:spcBef>
              <a:spcAft>
                <a:spcPts val="0"/>
              </a:spcAft>
              <a:buSzPct val="100000"/>
              <a:buChar char="●"/>
            </a:pPr>
            <a:r>
              <a:rPr lang="en-US"/>
              <a:t>Conn Foundation Solutions Indemnity Company</a:t>
            </a:r>
            <a:endParaRPr/>
          </a:p>
          <a:p>
            <a:pPr indent="-201167" lvl="3" marL="1179576" rtl="0" algn="l">
              <a:spcBef>
                <a:spcPts val="300"/>
              </a:spcBef>
              <a:spcAft>
                <a:spcPts val="0"/>
              </a:spcAft>
              <a:buSzPct val="100000"/>
              <a:buChar char="●"/>
            </a:pPr>
            <a:r>
              <a:rPr lang="en-US"/>
              <a:t>Auto funded by homeowners policies</a:t>
            </a:r>
            <a:endParaRPr/>
          </a:p>
          <a:p>
            <a:pPr indent="-256032" lvl="0" marL="365760" rtl="0" algn="l">
              <a:spcBef>
                <a:spcPts val="300"/>
              </a:spcBef>
              <a:spcAft>
                <a:spcPts val="0"/>
              </a:spcAft>
              <a:buSzPct val="100000"/>
              <a:buChar char="•"/>
            </a:pPr>
            <a:r>
              <a:rPr lang="en-US"/>
              <a:t>Southern &amp; Western MA (south of 90 west of 495)</a:t>
            </a:r>
            <a:endParaRPr/>
          </a:p>
          <a:p>
            <a:pPr indent="-246887" lvl="1" marL="658368" rtl="0" algn="l">
              <a:spcBef>
                <a:spcPts val="300"/>
              </a:spcBef>
              <a:spcAft>
                <a:spcPts val="0"/>
              </a:spcAft>
              <a:buSzPct val="100000"/>
              <a:buChar char="▫"/>
            </a:pPr>
            <a:r>
              <a:rPr lang="en-US"/>
              <a:t>Now found in Worcester area</a:t>
            </a:r>
            <a:endParaRPr/>
          </a:p>
          <a:p>
            <a:pPr indent="-91566" lvl="0" marL="365760" rtl="0" algn="l">
              <a:spcBef>
                <a:spcPts val="300"/>
              </a:spcBef>
              <a:spcAft>
                <a:spcPts val="0"/>
              </a:spcAft>
              <a:buSzPct val="100000"/>
              <a:buNone/>
            </a:pPr>
            <a:r>
              <a:t/>
            </a:r>
            <a:endParaRPr/>
          </a:p>
        </p:txBody>
      </p:sp>
      <p:pic>
        <p:nvPicPr>
          <p:cNvPr id="395" name="Google Shape;395;p47"/>
          <p:cNvPicPr preferRelativeResize="0"/>
          <p:nvPr/>
        </p:nvPicPr>
        <p:blipFill rotWithShape="1">
          <a:blip r:embed="rId3">
            <a:alphaModFix/>
          </a:blip>
          <a:srcRect b="0" l="0" r="0" t="0"/>
          <a:stretch/>
        </p:blipFill>
        <p:spPr>
          <a:xfrm>
            <a:off x="912195" y="5932452"/>
            <a:ext cx="7491860" cy="7491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8"/>
          <p:cNvSpPr txBox="1"/>
          <p:nvPr>
            <p:ph type="title"/>
          </p:nvPr>
        </p:nvSpPr>
        <p:spPr>
          <a:xfrm>
            <a:off x="457200" y="6096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Attics</a:t>
            </a:r>
            <a:endParaRPr/>
          </a:p>
        </p:txBody>
      </p:sp>
      <p:sp>
        <p:nvSpPr>
          <p:cNvPr id="401" name="Google Shape;401;p48"/>
          <p:cNvSpPr txBox="1"/>
          <p:nvPr>
            <p:ph idx="1" type="body"/>
          </p:nvPr>
        </p:nvSpPr>
        <p:spPr>
          <a:xfrm>
            <a:off x="381000" y="1478209"/>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Structure</a:t>
            </a:r>
            <a:endParaRPr/>
          </a:p>
          <a:p>
            <a:pPr indent="-246887" lvl="1" marL="658368" rtl="0" algn="l">
              <a:spcBef>
                <a:spcPts val="300"/>
              </a:spcBef>
              <a:spcAft>
                <a:spcPts val="0"/>
              </a:spcAft>
              <a:buSzPts val="2600"/>
              <a:buChar char="▫"/>
            </a:pPr>
            <a:r>
              <a:rPr lang="en-US"/>
              <a:t>Trusses, rafters, etc.</a:t>
            </a:r>
            <a:endParaRPr/>
          </a:p>
          <a:p>
            <a:pPr indent="-256032" lvl="0" marL="365760" rtl="0" algn="l">
              <a:spcBef>
                <a:spcPts val="300"/>
              </a:spcBef>
              <a:spcAft>
                <a:spcPts val="0"/>
              </a:spcAft>
              <a:buSzPts val="2800"/>
              <a:buChar char="•"/>
            </a:pPr>
            <a:r>
              <a:rPr lang="en-US"/>
              <a:t>Insulation</a:t>
            </a:r>
            <a:endParaRPr/>
          </a:p>
          <a:p>
            <a:pPr indent="-246887" lvl="1" marL="658368" rtl="0" algn="l">
              <a:spcBef>
                <a:spcPts val="300"/>
              </a:spcBef>
              <a:spcAft>
                <a:spcPts val="0"/>
              </a:spcAft>
              <a:buSzPts val="2600"/>
              <a:buChar char="▫"/>
            </a:pPr>
            <a:r>
              <a:rPr lang="en-US"/>
              <a:t>Vermiculite?</a:t>
            </a:r>
            <a:endParaRPr/>
          </a:p>
          <a:p>
            <a:pPr indent="-256032" lvl="0" marL="365760" rtl="0" algn="l">
              <a:spcBef>
                <a:spcPts val="300"/>
              </a:spcBef>
              <a:spcAft>
                <a:spcPts val="0"/>
              </a:spcAft>
              <a:buSzPts val="2800"/>
              <a:buChar char="•"/>
            </a:pPr>
            <a:r>
              <a:rPr lang="en-US"/>
              <a:t>Ventilation</a:t>
            </a:r>
            <a:endParaRPr/>
          </a:p>
          <a:p>
            <a:pPr indent="-256032" lvl="0" marL="365760" rtl="0" algn="l">
              <a:spcBef>
                <a:spcPts val="300"/>
              </a:spcBef>
              <a:spcAft>
                <a:spcPts val="0"/>
              </a:spcAft>
              <a:buSzPts val="2800"/>
              <a:buChar char="•"/>
            </a:pPr>
            <a:r>
              <a:rPr lang="en-US"/>
              <a:t>Sheathing</a:t>
            </a:r>
            <a:endParaRPr/>
          </a:p>
          <a:p>
            <a:pPr indent="-256032" lvl="0" marL="365760" rtl="0" algn="l">
              <a:spcBef>
                <a:spcPts val="300"/>
              </a:spcBef>
              <a:spcAft>
                <a:spcPts val="0"/>
              </a:spcAft>
              <a:buSzPts val="2800"/>
              <a:buChar char="•"/>
            </a:pPr>
            <a:r>
              <a:rPr lang="en-US"/>
              <a:t>Water penetration</a:t>
            </a:r>
            <a:endParaRPr/>
          </a:p>
          <a:p>
            <a:pPr indent="-256032" lvl="0" marL="365760" rtl="0" algn="l">
              <a:spcBef>
                <a:spcPts val="300"/>
              </a:spcBef>
              <a:spcAft>
                <a:spcPts val="0"/>
              </a:spcAft>
              <a:buSzPts val="2800"/>
              <a:buChar char="•"/>
            </a:pPr>
            <a:r>
              <a:rPr lang="en-US"/>
              <a:t>Chimneys</a:t>
            </a:r>
            <a:endParaRPr/>
          </a:p>
          <a:p>
            <a:pPr indent="-78232" lvl="0" marL="365760" rtl="0" algn="l">
              <a:spcBef>
                <a:spcPts val="300"/>
              </a:spcBef>
              <a:spcAft>
                <a:spcPts val="0"/>
              </a:spcAft>
              <a:buSzPts val="2800"/>
              <a:buNone/>
            </a:pPr>
            <a:r>
              <a:t/>
            </a:r>
            <a:endParaRPr/>
          </a:p>
          <a:p>
            <a:pPr indent="-78232" lvl="0" marL="365760" rtl="0" algn="l">
              <a:spcBef>
                <a:spcPts val="300"/>
              </a:spcBef>
              <a:spcAft>
                <a:spcPts val="0"/>
              </a:spcAft>
              <a:buSzPts val="2800"/>
              <a:buNone/>
            </a:pPr>
            <a:r>
              <a:t/>
            </a:r>
            <a:endParaRPr/>
          </a:p>
        </p:txBody>
      </p:sp>
      <p:pic>
        <p:nvPicPr>
          <p:cNvPr id="402" name="Google Shape;402;p48"/>
          <p:cNvPicPr preferRelativeResize="0"/>
          <p:nvPr/>
        </p:nvPicPr>
        <p:blipFill rotWithShape="1">
          <a:blip r:embed="rId3">
            <a:alphaModFix/>
          </a:blip>
          <a:srcRect b="0" l="0" r="0" t="0"/>
          <a:stretch/>
        </p:blipFill>
        <p:spPr>
          <a:xfrm>
            <a:off x="912195" y="5932452"/>
            <a:ext cx="7491860" cy="749186"/>
          </a:xfrm>
          <a:prstGeom prst="rect">
            <a:avLst/>
          </a:prstGeom>
          <a:noFill/>
          <a:ln>
            <a:noFill/>
          </a:ln>
        </p:spPr>
      </p:pic>
      <p:pic>
        <p:nvPicPr>
          <p:cNvPr descr="A picture containing person, person, cooked&#10;&#10;Description automatically generated" id="403" name="Google Shape;403;p48"/>
          <p:cNvPicPr preferRelativeResize="0"/>
          <p:nvPr/>
        </p:nvPicPr>
        <p:blipFill rotWithShape="1">
          <a:blip r:embed="rId4">
            <a:alphaModFix/>
          </a:blip>
          <a:srcRect b="0" l="0" r="0" t="0"/>
          <a:stretch/>
        </p:blipFill>
        <p:spPr>
          <a:xfrm>
            <a:off x="4191000" y="1676400"/>
            <a:ext cx="4572000" cy="304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9"/>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Attic</a:t>
            </a:r>
            <a:endParaRPr/>
          </a:p>
        </p:txBody>
      </p:sp>
      <p:sp>
        <p:nvSpPr>
          <p:cNvPr id="409" name="Google Shape;409;p49"/>
          <p:cNvSpPr txBox="1"/>
          <p:nvPr>
            <p:ph idx="1" type="body"/>
          </p:nvPr>
        </p:nvSpPr>
        <p:spPr>
          <a:xfrm>
            <a:off x="457200" y="1380744"/>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Blackness on sheathing?</a:t>
            </a:r>
            <a:endParaRPr/>
          </a:p>
          <a:p>
            <a:pPr indent="-246887" lvl="1" marL="658368" rtl="0" algn="l">
              <a:spcBef>
                <a:spcPts val="300"/>
              </a:spcBef>
              <a:spcAft>
                <a:spcPts val="0"/>
              </a:spcAft>
              <a:buSzPts val="2600"/>
              <a:buChar char="▫"/>
            </a:pPr>
            <a:r>
              <a:rPr lang="en-US"/>
              <a:t>Black spots?</a:t>
            </a:r>
            <a:endParaRPr/>
          </a:p>
          <a:p>
            <a:pPr indent="-246887" lvl="1" marL="658368" rtl="0" algn="l">
              <a:spcBef>
                <a:spcPts val="300"/>
              </a:spcBef>
              <a:spcAft>
                <a:spcPts val="0"/>
              </a:spcAft>
              <a:buSzPts val="2600"/>
              <a:buChar char="▫"/>
            </a:pPr>
            <a:r>
              <a:rPr lang="en-US"/>
              <a:t>Potential MOLD!</a:t>
            </a:r>
            <a:endParaRPr/>
          </a:p>
          <a:p>
            <a:pPr indent="-81787" lvl="1" marL="658368" rtl="0" algn="l">
              <a:spcBef>
                <a:spcPts val="300"/>
              </a:spcBef>
              <a:spcAft>
                <a:spcPts val="0"/>
              </a:spcAft>
              <a:buSzPts val="2600"/>
              <a:buNone/>
            </a:pPr>
            <a:r>
              <a:t/>
            </a:r>
            <a:endParaRPr/>
          </a:p>
        </p:txBody>
      </p:sp>
      <p:pic>
        <p:nvPicPr>
          <p:cNvPr id="410" name="Google Shape;410;p49"/>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descr="A picture containing wooden, wood, table&#10;&#10;Description automatically generated" id="411" name="Google Shape;411;p49"/>
          <p:cNvPicPr preferRelativeResize="0"/>
          <p:nvPr/>
        </p:nvPicPr>
        <p:blipFill rotWithShape="1">
          <a:blip r:embed="rId4">
            <a:alphaModFix/>
          </a:blip>
          <a:srcRect b="0" l="0" r="0" t="0"/>
          <a:stretch/>
        </p:blipFill>
        <p:spPr>
          <a:xfrm>
            <a:off x="380999" y="3124199"/>
            <a:ext cx="6293261" cy="3266123"/>
          </a:xfrm>
          <a:prstGeom prst="rect">
            <a:avLst/>
          </a:prstGeom>
          <a:noFill/>
          <a:ln>
            <a:noFill/>
          </a:ln>
        </p:spPr>
      </p:pic>
      <p:pic>
        <p:nvPicPr>
          <p:cNvPr descr="A picture containing wooden, wood, lumber&#10;&#10;Description automatically generated" id="412" name="Google Shape;412;p49"/>
          <p:cNvPicPr preferRelativeResize="0"/>
          <p:nvPr/>
        </p:nvPicPr>
        <p:blipFill rotWithShape="1">
          <a:blip r:embed="rId5">
            <a:alphaModFix/>
          </a:blip>
          <a:srcRect b="0" l="0" r="0" t="0"/>
          <a:stretch/>
        </p:blipFill>
        <p:spPr>
          <a:xfrm>
            <a:off x="4869448" y="696277"/>
            <a:ext cx="4204004" cy="3266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anim calcmode="lin" valueType="num">
                                      <p:cBhvr additive="base">
                                        <p:cTn dur="500"/>
                                        <p:tgtEl>
                                          <p:spTgt spid="4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anim calcmode="lin" valueType="num">
                                      <p:cBhvr additive="base">
                                        <p:cTn dur="500"/>
                                        <p:tgtEl>
                                          <p:spTgt spid="40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anim calcmode="lin" valueType="num">
                                      <p:cBhvr additive="base">
                                        <p:cTn dur="500"/>
                                        <p:tgtEl>
                                          <p:spTgt spid="40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anim calcmode="lin" valueType="num">
                                      <p:cBhvr additive="base">
                                        <p:cTn dur="500"/>
                                        <p:tgtEl>
                                          <p:spTgt spid="40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0"/>
          <p:cNvSpPr txBox="1"/>
          <p:nvPr>
            <p:ph type="title"/>
          </p:nvPr>
        </p:nvSpPr>
        <p:spPr>
          <a:xfrm>
            <a:off x="451207"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Additional Tests &amp; Inspections</a:t>
            </a:r>
            <a:endParaRPr/>
          </a:p>
        </p:txBody>
      </p:sp>
      <p:sp>
        <p:nvSpPr>
          <p:cNvPr id="418" name="Google Shape;418;p50"/>
          <p:cNvSpPr txBox="1"/>
          <p:nvPr>
            <p:ph idx="1" type="body"/>
          </p:nvPr>
        </p:nvSpPr>
        <p:spPr>
          <a:xfrm>
            <a:off x="426378" y="1600200"/>
            <a:ext cx="8229600" cy="4325112"/>
          </a:xfrm>
          <a:prstGeom prst="rect">
            <a:avLst/>
          </a:prstGeom>
          <a:noFill/>
          <a:ln>
            <a:noFill/>
          </a:ln>
        </p:spPr>
        <p:txBody>
          <a:bodyPr anchorCtr="0" anchor="t" bIns="45700" lIns="91425" spcFirstLastPara="1" rIns="91425" wrap="square" tIns="45700">
            <a:normAutofit lnSpcReduction="10000"/>
          </a:bodyPr>
          <a:lstStyle/>
          <a:p>
            <a:pPr indent="-256032" lvl="0" marL="365760" rtl="0" algn="l">
              <a:spcBef>
                <a:spcPts val="0"/>
              </a:spcBef>
              <a:spcAft>
                <a:spcPts val="0"/>
              </a:spcAft>
              <a:buSzPts val="2800"/>
              <a:buChar char="•"/>
            </a:pPr>
            <a:r>
              <a:rPr lang="en-US"/>
              <a:t>Wood destroying insects</a:t>
            </a:r>
            <a:endParaRPr/>
          </a:p>
          <a:p>
            <a:pPr indent="-246887" lvl="1" marL="658368" rtl="0" algn="l">
              <a:spcBef>
                <a:spcPts val="300"/>
              </a:spcBef>
              <a:spcAft>
                <a:spcPts val="0"/>
              </a:spcAft>
              <a:buSzPts val="2600"/>
              <a:buChar char="▫"/>
            </a:pPr>
            <a:r>
              <a:rPr lang="en-US"/>
              <a:t>Included with home inspection?</a:t>
            </a:r>
            <a:endParaRPr/>
          </a:p>
          <a:p>
            <a:pPr indent="-256032" lvl="0" marL="365760" rtl="0" algn="l">
              <a:spcBef>
                <a:spcPts val="300"/>
              </a:spcBef>
              <a:spcAft>
                <a:spcPts val="0"/>
              </a:spcAft>
              <a:buSzPts val="2800"/>
              <a:buChar char="•"/>
            </a:pPr>
            <a:r>
              <a:rPr lang="en-US"/>
              <a:t>Mold Testing</a:t>
            </a:r>
            <a:endParaRPr/>
          </a:p>
          <a:p>
            <a:pPr indent="-256032" lvl="0" marL="365760" rtl="0" algn="l">
              <a:spcBef>
                <a:spcPts val="300"/>
              </a:spcBef>
              <a:spcAft>
                <a:spcPts val="0"/>
              </a:spcAft>
              <a:buSzPts val="2800"/>
              <a:buChar char="•"/>
            </a:pPr>
            <a:r>
              <a:rPr lang="en-US"/>
              <a:t>Indoor air quality</a:t>
            </a:r>
            <a:endParaRPr/>
          </a:p>
          <a:p>
            <a:pPr indent="-256032" lvl="0" marL="365760" rtl="0" algn="l">
              <a:spcBef>
                <a:spcPts val="300"/>
              </a:spcBef>
              <a:spcAft>
                <a:spcPts val="0"/>
              </a:spcAft>
              <a:buSzPts val="2800"/>
              <a:buChar char="•"/>
            </a:pPr>
            <a:r>
              <a:rPr lang="en-US"/>
              <a:t>Water quality testing</a:t>
            </a:r>
            <a:endParaRPr/>
          </a:p>
          <a:p>
            <a:pPr indent="-246887" lvl="1" marL="658368" rtl="0" algn="l">
              <a:spcBef>
                <a:spcPts val="300"/>
              </a:spcBef>
              <a:spcAft>
                <a:spcPts val="0"/>
              </a:spcAft>
              <a:buSzPts val="2600"/>
              <a:buChar char="▫"/>
            </a:pPr>
            <a:r>
              <a:rPr lang="en-US"/>
              <a:t>Is house on a well? VA/FHA loan?</a:t>
            </a:r>
            <a:endParaRPr/>
          </a:p>
          <a:p>
            <a:pPr indent="-256032" lvl="0" marL="365760" rtl="0" algn="l">
              <a:spcBef>
                <a:spcPts val="300"/>
              </a:spcBef>
              <a:spcAft>
                <a:spcPts val="0"/>
              </a:spcAft>
              <a:buSzPts val="2800"/>
              <a:buChar char="•"/>
            </a:pPr>
            <a:r>
              <a:rPr lang="en-US"/>
              <a:t>Sewer scopes</a:t>
            </a:r>
            <a:endParaRPr/>
          </a:p>
          <a:p>
            <a:pPr indent="-256032" lvl="0" marL="365760" rtl="0" algn="l">
              <a:spcBef>
                <a:spcPts val="300"/>
              </a:spcBef>
              <a:spcAft>
                <a:spcPts val="0"/>
              </a:spcAft>
              <a:buSzPts val="2800"/>
              <a:buChar char="•"/>
            </a:pPr>
            <a:r>
              <a:rPr lang="en-US"/>
              <a:t>RADON</a:t>
            </a:r>
            <a:endParaRPr/>
          </a:p>
          <a:p>
            <a:pPr indent="-246887" lvl="1" marL="658368" rtl="0" algn="l">
              <a:spcBef>
                <a:spcPts val="300"/>
              </a:spcBef>
              <a:spcAft>
                <a:spcPts val="0"/>
              </a:spcAft>
              <a:buSzPts val="2600"/>
              <a:buChar char="▫"/>
            </a:pPr>
            <a:r>
              <a:rPr lang="en-US"/>
              <a:t>Radon is responsible for about 21,000 lung cancer deaths a year</a:t>
            </a:r>
            <a:endParaRPr/>
          </a:p>
        </p:txBody>
      </p:sp>
      <p:pic>
        <p:nvPicPr>
          <p:cNvPr id="419" name="Google Shape;419;p50"/>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Map&#10;&#10;Description automatically generated" id="424" name="Google Shape;424;p51"/>
          <p:cNvPicPr preferRelativeResize="0"/>
          <p:nvPr/>
        </p:nvPicPr>
        <p:blipFill rotWithShape="1">
          <a:blip r:embed="rId3">
            <a:alphaModFix/>
          </a:blip>
          <a:srcRect b="0" l="0" r="0" t="0"/>
          <a:stretch/>
        </p:blipFill>
        <p:spPr>
          <a:xfrm>
            <a:off x="-220027" y="811754"/>
            <a:ext cx="9364027" cy="5360445"/>
          </a:xfrm>
          <a:prstGeom prst="rect">
            <a:avLst/>
          </a:prstGeom>
          <a:noFill/>
          <a:ln>
            <a:noFill/>
          </a:ln>
        </p:spPr>
      </p:pic>
      <p:pic>
        <p:nvPicPr>
          <p:cNvPr id="425" name="Google Shape;425;p51"/>
          <p:cNvPicPr preferRelativeResize="0"/>
          <p:nvPr/>
        </p:nvPicPr>
        <p:blipFill rotWithShape="1">
          <a:blip r:embed="rId4">
            <a:alphaModFix/>
          </a:blip>
          <a:srcRect b="0" l="0" r="0" t="0"/>
          <a:stretch/>
        </p:blipFill>
        <p:spPr>
          <a:xfrm>
            <a:off x="8001000" y="5562600"/>
            <a:ext cx="947928" cy="11399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2"/>
          <p:cNvSpPr txBox="1"/>
          <p:nvPr>
            <p:ph type="title"/>
          </p:nvPr>
        </p:nvSpPr>
        <p:spPr>
          <a:xfrm>
            <a:off x="374535" y="294539"/>
            <a:ext cx="8382000" cy="106984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Radon Testing </a:t>
            </a:r>
            <a:endParaRPr/>
          </a:p>
        </p:txBody>
      </p:sp>
      <p:sp>
        <p:nvSpPr>
          <p:cNvPr id="431" name="Google Shape;431;p52"/>
          <p:cNvSpPr txBox="1"/>
          <p:nvPr>
            <p:ph idx="1" type="body"/>
          </p:nvPr>
        </p:nvSpPr>
        <p:spPr>
          <a:xfrm>
            <a:off x="404037" y="1395336"/>
            <a:ext cx="4041648" cy="457200"/>
          </a:xfrm>
          <a:prstGeom prst="rect">
            <a:avLst/>
          </a:prstGeom>
          <a:solidFill>
            <a:srgbClr val="2180F6">
              <a:alpha val="25098"/>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45720" rtl="0" algn="l">
              <a:spcBef>
                <a:spcPts val="0"/>
              </a:spcBef>
              <a:spcAft>
                <a:spcPts val="0"/>
              </a:spcAft>
              <a:buSzPts val="1900"/>
              <a:buNone/>
            </a:pPr>
            <a:r>
              <a:rPr lang="en-US"/>
              <a:t>Electronic Continuous Monitor</a:t>
            </a:r>
            <a:endParaRPr/>
          </a:p>
        </p:txBody>
      </p:sp>
      <p:sp>
        <p:nvSpPr>
          <p:cNvPr id="432" name="Google Shape;432;p52"/>
          <p:cNvSpPr txBox="1"/>
          <p:nvPr>
            <p:ph idx="2" type="body"/>
          </p:nvPr>
        </p:nvSpPr>
        <p:spPr>
          <a:xfrm>
            <a:off x="4718304" y="1395336"/>
            <a:ext cx="4041775" cy="457200"/>
          </a:xfrm>
          <a:prstGeom prst="rect">
            <a:avLst/>
          </a:prstGeom>
          <a:solidFill>
            <a:srgbClr val="2180F6">
              <a:alpha val="25098"/>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45720" rtl="0" algn="l">
              <a:spcBef>
                <a:spcPts val="0"/>
              </a:spcBef>
              <a:spcAft>
                <a:spcPts val="0"/>
              </a:spcAft>
              <a:buSzPts val="1900"/>
              <a:buNone/>
            </a:pPr>
            <a:r>
              <a:rPr lang="en-US"/>
              <a:t>Charcoal Cannister or Vials</a:t>
            </a:r>
            <a:endParaRPr/>
          </a:p>
        </p:txBody>
      </p:sp>
      <p:sp>
        <p:nvSpPr>
          <p:cNvPr id="433" name="Google Shape;433;p52"/>
          <p:cNvSpPr txBox="1"/>
          <p:nvPr>
            <p:ph idx="3" type="body"/>
          </p:nvPr>
        </p:nvSpPr>
        <p:spPr>
          <a:xfrm>
            <a:off x="404037" y="1888801"/>
            <a:ext cx="4041648" cy="3886200"/>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000"/>
              <a:buChar char="•"/>
            </a:pPr>
            <a:r>
              <a:rPr lang="en-US"/>
              <a:t>Hourly radon readings along with average</a:t>
            </a:r>
            <a:endParaRPr/>
          </a:p>
          <a:p>
            <a:pPr indent="-256032" lvl="0" marL="365760" rtl="0" algn="l">
              <a:spcBef>
                <a:spcPts val="300"/>
              </a:spcBef>
              <a:spcAft>
                <a:spcPts val="0"/>
              </a:spcAft>
              <a:buSzPts val="2000"/>
              <a:buChar char="•"/>
            </a:pPr>
            <a:r>
              <a:rPr lang="en-US"/>
              <a:t>Measure's temp, pressure, humidity</a:t>
            </a:r>
            <a:endParaRPr/>
          </a:p>
          <a:p>
            <a:pPr indent="-256032" lvl="0" marL="365760" rtl="0" algn="l">
              <a:spcBef>
                <a:spcPts val="300"/>
              </a:spcBef>
              <a:spcAft>
                <a:spcPts val="0"/>
              </a:spcAft>
              <a:buSzPts val="2000"/>
              <a:buChar char="•"/>
            </a:pPr>
            <a:r>
              <a:rPr lang="en-US"/>
              <a:t>Motion sensors to affirm no tempering</a:t>
            </a:r>
            <a:endParaRPr/>
          </a:p>
          <a:p>
            <a:pPr indent="-256032" lvl="0" marL="365760" rtl="0" algn="l">
              <a:spcBef>
                <a:spcPts val="300"/>
              </a:spcBef>
              <a:spcAft>
                <a:spcPts val="0"/>
              </a:spcAft>
              <a:buSzPts val="2000"/>
              <a:buChar char="•"/>
            </a:pPr>
            <a:r>
              <a:rPr lang="en-US"/>
              <a:t>Instant Results</a:t>
            </a:r>
            <a:endParaRPr/>
          </a:p>
          <a:p>
            <a:pPr indent="-256032" lvl="0" marL="365760" rtl="0" algn="l">
              <a:spcBef>
                <a:spcPts val="300"/>
              </a:spcBef>
              <a:spcAft>
                <a:spcPts val="0"/>
              </a:spcAft>
              <a:buSzPts val="2000"/>
              <a:buChar char="•"/>
            </a:pPr>
            <a:r>
              <a:rPr lang="en-US"/>
              <a:t>Always picked up by inspector</a:t>
            </a:r>
            <a:endParaRPr/>
          </a:p>
        </p:txBody>
      </p:sp>
      <p:sp>
        <p:nvSpPr>
          <p:cNvPr id="434" name="Google Shape;434;p52"/>
          <p:cNvSpPr txBox="1"/>
          <p:nvPr>
            <p:ph idx="4" type="body"/>
          </p:nvPr>
        </p:nvSpPr>
        <p:spPr>
          <a:xfrm>
            <a:off x="4718304" y="1852536"/>
            <a:ext cx="4041775" cy="3886200"/>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000"/>
              <a:buChar char="•"/>
            </a:pPr>
            <a:r>
              <a:rPr lang="en-US"/>
              <a:t>Gives average of radon level</a:t>
            </a:r>
            <a:endParaRPr/>
          </a:p>
          <a:p>
            <a:pPr indent="-129032" lvl="0" marL="365760" rtl="0" algn="l">
              <a:spcBef>
                <a:spcPts val="300"/>
              </a:spcBef>
              <a:spcAft>
                <a:spcPts val="0"/>
              </a:spcAft>
              <a:buSzPts val="2000"/>
              <a:buNone/>
            </a:pPr>
            <a:r>
              <a:t/>
            </a:r>
            <a:endParaRPr/>
          </a:p>
          <a:p>
            <a:pPr indent="-256032" lvl="0" marL="365760" rtl="0" algn="l">
              <a:spcBef>
                <a:spcPts val="300"/>
              </a:spcBef>
              <a:spcAft>
                <a:spcPts val="0"/>
              </a:spcAft>
              <a:buSzPts val="2000"/>
              <a:buChar char="•"/>
            </a:pPr>
            <a:r>
              <a:rPr lang="en-US"/>
              <a:t>Measures Radon Only</a:t>
            </a:r>
            <a:endParaRPr/>
          </a:p>
          <a:p>
            <a:pPr indent="-129032" lvl="0" marL="365760" rtl="0" algn="l">
              <a:spcBef>
                <a:spcPts val="300"/>
              </a:spcBef>
              <a:spcAft>
                <a:spcPts val="0"/>
              </a:spcAft>
              <a:buSzPts val="2000"/>
              <a:buNone/>
            </a:pPr>
            <a:r>
              <a:t/>
            </a:r>
            <a:endParaRPr/>
          </a:p>
          <a:p>
            <a:pPr indent="-256032" lvl="0" marL="365760" rtl="0" algn="l">
              <a:spcBef>
                <a:spcPts val="300"/>
              </a:spcBef>
              <a:spcAft>
                <a:spcPts val="0"/>
              </a:spcAft>
              <a:buSzPts val="2000"/>
              <a:buChar char="•"/>
            </a:pPr>
            <a:r>
              <a:rPr lang="en-US"/>
              <a:t>Unknown movement of test</a:t>
            </a:r>
            <a:endParaRPr/>
          </a:p>
          <a:p>
            <a:pPr indent="-256032" lvl="0" marL="365760" rtl="0" algn="l">
              <a:spcBef>
                <a:spcPts val="300"/>
              </a:spcBef>
              <a:spcAft>
                <a:spcPts val="0"/>
              </a:spcAft>
              <a:buSzPts val="2000"/>
              <a:buChar char="•"/>
            </a:pPr>
            <a:r>
              <a:rPr lang="en-US"/>
              <a:t>Brought to a lab and processed</a:t>
            </a:r>
            <a:endParaRPr/>
          </a:p>
          <a:p>
            <a:pPr indent="-256032" lvl="0" marL="365760" rtl="0" algn="l">
              <a:spcBef>
                <a:spcPts val="300"/>
              </a:spcBef>
              <a:spcAft>
                <a:spcPts val="0"/>
              </a:spcAft>
              <a:buSzPts val="2000"/>
              <a:buChar char="•"/>
            </a:pPr>
            <a:r>
              <a:rPr lang="en-US"/>
              <a:t>Picked up by client, inspector, or realtor</a:t>
            </a:r>
            <a:endParaRPr/>
          </a:p>
          <a:p>
            <a:pPr indent="-129032" lvl="0" marL="365760" rtl="0" algn="l">
              <a:spcBef>
                <a:spcPts val="300"/>
              </a:spcBef>
              <a:spcAft>
                <a:spcPts val="0"/>
              </a:spcAft>
              <a:buSzPts val="2000"/>
              <a:buNone/>
            </a:pPr>
            <a:r>
              <a:t/>
            </a:r>
            <a:endParaRPr/>
          </a:p>
        </p:txBody>
      </p:sp>
      <p:pic>
        <p:nvPicPr>
          <p:cNvPr id="435" name="Google Shape;435;p52"/>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pic>
        <p:nvPicPr>
          <p:cNvPr descr="Graphical user interface&#10;&#10;Description automatically generated" id="436" name="Google Shape;436;p52"/>
          <p:cNvPicPr preferRelativeResize="0"/>
          <p:nvPr/>
        </p:nvPicPr>
        <p:blipFill rotWithShape="1">
          <a:blip r:embed="rId4">
            <a:alphaModFix/>
          </a:blip>
          <a:srcRect b="0" l="0" r="0" t="0"/>
          <a:stretch/>
        </p:blipFill>
        <p:spPr>
          <a:xfrm>
            <a:off x="1278628" y="4579921"/>
            <a:ext cx="2292465" cy="2088262"/>
          </a:xfrm>
          <a:prstGeom prst="rect">
            <a:avLst/>
          </a:prstGeom>
          <a:noFill/>
          <a:ln>
            <a:noFill/>
          </a:ln>
        </p:spPr>
      </p:pic>
      <p:pic>
        <p:nvPicPr>
          <p:cNvPr descr="A picture containing text, indoor, honey&#10;&#10;Description automatically generated" id="437" name="Google Shape;437;p52"/>
          <p:cNvPicPr preferRelativeResize="0"/>
          <p:nvPr/>
        </p:nvPicPr>
        <p:blipFill rotWithShape="1">
          <a:blip r:embed="rId5">
            <a:alphaModFix/>
          </a:blip>
          <a:srcRect b="0" l="0" r="0" t="0"/>
          <a:stretch/>
        </p:blipFill>
        <p:spPr>
          <a:xfrm>
            <a:off x="5052934" y="4583315"/>
            <a:ext cx="2759217" cy="21210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7"/>
          <p:cNvSpPr txBox="1"/>
          <p:nvPr>
            <p:ph type="title"/>
          </p:nvPr>
        </p:nvSpPr>
        <p:spPr>
          <a:xfrm>
            <a:off x="447782" y="685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 Home Inspection IS….</a:t>
            </a:r>
            <a:endParaRPr/>
          </a:p>
        </p:txBody>
      </p:sp>
      <p:sp>
        <p:nvSpPr>
          <p:cNvPr id="143" name="Google Shape;143;p17"/>
          <p:cNvSpPr txBox="1"/>
          <p:nvPr>
            <p:ph idx="1" type="body"/>
          </p:nvPr>
        </p:nvSpPr>
        <p:spPr>
          <a:xfrm>
            <a:off x="457200" y="1722634"/>
            <a:ext cx="8229600" cy="4325112"/>
          </a:xfrm>
          <a:prstGeom prst="rect">
            <a:avLst/>
          </a:prstGeom>
          <a:noFill/>
          <a:ln>
            <a:noFill/>
          </a:ln>
        </p:spPr>
        <p:txBody>
          <a:bodyPr anchorCtr="0" anchor="t" bIns="45700" lIns="91425" spcFirstLastPara="1" rIns="91425" wrap="square" tIns="45700">
            <a:normAutofit/>
          </a:bodyPr>
          <a:lstStyle/>
          <a:p>
            <a:pPr indent="-256032" lvl="0" marL="365760" rtl="0" algn="l">
              <a:spcBef>
                <a:spcPts val="0"/>
              </a:spcBef>
              <a:spcAft>
                <a:spcPts val="0"/>
              </a:spcAft>
              <a:buSzPts val="2800"/>
              <a:buChar char="•"/>
            </a:pPr>
            <a:r>
              <a:rPr lang="en-US"/>
              <a:t>A </a:t>
            </a:r>
            <a:r>
              <a:rPr b="1" lang="en-US"/>
              <a:t>general</a:t>
            </a:r>
            <a:r>
              <a:rPr lang="en-US"/>
              <a:t>, </a:t>
            </a:r>
            <a:r>
              <a:rPr b="1" lang="en-US"/>
              <a:t>visual</a:t>
            </a:r>
            <a:r>
              <a:rPr lang="en-US"/>
              <a:t> inspection of </a:t>
            </a:r>
            <a:r>
              <a:rPr lang="en-US" u="sng"/>
              <a:t>readily accessible</a:t>
            </a:r>
            <a:r>
              <a:rPr lang="en-US"/>
              <a:t>  and </a:t>
            </a:r>
            <a:r>
              <a:rPr lang="en-US" u="sng"/>
              <a:t>observable areas</a:t>
            </a:r>
            <a:endParaRPr/>
          </a:p>
          <a:p>
            <a:pPr indent="-256032" lvl="0" marL="365760" rtl="0" algn="l">
              <a:spcBef>
                <a:spcPts val="300"/>
              </a:spcBef>
              <a:spcAft>
                <a:spcPts val="0"/>
              </a:spcAft>
              <a:buSzPts val="2800"/>
              <a:buChar char="•"/>
            </a:pPr>
            <a:r>
              <a:rPr lang="en-US"/>
              <a:t>A“snapshot in time of the condition of a home”</a:t>
            </a:r>
            <a:endParaRPr/>
          </a:p>
          <a:p>
            <a:pPr indent="-256032" lvl="0" marL="365760" rtl="0" algn="l">
              <a:spcBef>
                <a:spcPts val="300"/>
              </a:spcBef>
              <a:spcAft>
                <a:spcPts val="0"/>
              </a:spcAft>
              <a:buSzPts val="2800"/>
              <a:buChar char="•"/>
            </a:pPr>
            <a:r>
              <a:rPr lang="en-US"/>
              <a:t>A general inspection of the major systems and components of a home, quite like a medical examination by a general practitioner or MD</a:t>
            </a:r>
            <a:endParaRPr/>
          </a:p>
          <a:p>
            <a:pPr indent="-256032" lvl="0" marL="365760" rtl="0" algn="l">
              <a:spcBef>
                <a:spcPts val="300"/>
              </a:spcBef>
              <a:spcAft>
                <a:spcPts val="0"/>
              </a:spcAft>
              <a:buSzPts val="2800"/>
              <a:buChar char="•"/>
            </a:pPr>
            <a:r>
              <a:rPr lang="en-US"/>
              <a:t>Must conform to the standards of practice required by the board of registration of home inspectors.</a:t>
            </a:r>
            <a:endParaRPr/>
          </a:p>
        </p:txBody>
      </p:sp>
      <p:pic>
        <p:nvPicPr>
          <p:cNvPr descr="Text&#10;&#10;Description automatically generated" id="144" name="Google Shape;144;p17"/>
          <p:cNvPicPr preferRelativeResize="0"/>
          <p:nvPr/>
        </p:nvPicPr>
        <p:blipFill rotWithShape="1">
          <a:blip r:embed="rId3">
            <a:alphaModFix/>
          </a:blip>
          <a:srcRect b="0" l="0" r="0" t="0"/>
          <a:stretch/>
        </p:blipFill>
        <p:spPr>
          <a:xfrm>
            <a:off x="6324759" y="5791200"/>
            <a:ext cx="2710592" cy="106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3"/>
          <p:cNvSpPr txBox="1"/>
          <p:nvPr>
            <p:ph type="ctrTitle"/>
          </p:nvPr>
        </p:nvSpPr>
        <p:spPr>
          <a:xfrm>
            <a:off x="342900" y="609600"/>
            <a:ext cx="8458200" cy="1470025"/>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400"/>
              <a:buFont typeface="Trebuchet MS"/>
              <a:buNone/>
            </a:pPr>
            <a:r>
              <a:rPr lang="en-US"/>
              <a:t>THANK YOU!!!!!</a:t>
            </a:r>
            <a:endParaRPr/>
          </a:p>
        </p:txBody>
      </p:sp>
      <p:sp>
        <p:nvSpPr>
          <p:cNvPr id="443" name="Google Shape;443;p53"/>
          <p:cNvSpPr txBox="1"/>
          <p:nvPr>
            <p:ph idx="1" type="subTitle"/>
          </p:nvPr>
        </p:nvSpPr>
        <p:spPr>
          <a:xfrm>
            <a:off x="2057400" y="2362200"/>
            <a:ext cx="4953000" cy="1752600"/>
          </a:xfrm>
          <a:prstGeom prst="rect">
            <a:avLst/>
          </a:prstGeom>
          <a:noFill/>
          <a:ln>
            <a:noFill/>
          </a:ln>
        </p:spPr>
        <p:txBody>
          <a:bodyPr anchorCtr="0" anchor="t" bIns="45700" lIns="91425" spcFirstLastPara="1" rIns="91425" wrap="square" tIns="45700">
            <a:normAutofit/>
          </a:bodyPr>
          <a:lstStyle/>
          <a:p>
            <a:pPr indent="0" lvl="0" marL="64008" rtl="0" algn="ctr">
              <a:spcBef>
                <a:spcPts val="0"/>
              </a:spcBef>
              <a:spcAft>
                <a:spcPts val="0"/>
              </a:spcAft>
              <a:buSzPts val="4000"/>
              <a:buNone/>
            </a:pPr>
            <a:r>
              <a:rPr lang="en-US" sz="4000">
                <a:solidFill>
                  <a:schemeClr val="lt1"/>
                </a:solidFill>
              </a:rPr>
              <a:t>Questions???</a:t>
            </a:r>
            <a:endParaRPr/>
          </a:p>
        </p:txBody>
      </p:sp>
      <p:pic>
        <p:nvPicPr>
          <p:cNvPr descr="Text&#10;&#10;Description automatically generated" id="444" name="Google Shape;444;p53"/>
          <p:cNvPicPr preferRelativeResize="0"/>
          <p:nvPr/>
        </p:nvPicPr>
        <p:blipFill rotWithShape="1">
          <a:blip r:embed="rId3">
            <a:alphaModFix/>
          </a:blip>
          <a:srcRect b="0" l="0" r="0" t="0"/>
          <a:stretch/>
        </p:blipFill>
        <p:spPr>
          <a:xfrm>
            <a:off x="685800" y="3939474"/>
            <a:ext cx="7415574" cy="2918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8"/>
          <p:cNvSpPr txBox="1"/>
          <p:nvPr>
            <p:ph type="title"/>
          </p:nvPr>
        </p:nvSpPr>
        <p:spPr>
          <a:xfrm>
            <a:off x="457200" y="6096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A Home Inspection is NOT….</a:t>
            </a:r>
            <a:endParaRPr/>
          </a:p>
        </p:txBody>
      </p:sp>
      <p:sp>
        <p:nvSpPr>
          <p:cNvPr id="150" name="Google Shape;150;p18"/>
          <p:cNvSpPr txBox="1"/>
          <p:nvPr>
            <p:ph idx="1" type="body"/>
          </p:nvPr>
        </p:nvSpPr>
        <p:spPr>
          <a:xfrm>
            <a:off x="457200" y="1676400"/>
            <a:ext cx="8229600" cy="4724400"/>
          </a:xfrm>
          <a:prstGeom prst="rect">
            <a:avLst/>
          </a:prstGeom>
          <a:noFill/>
          <a:ln>
            <a:noFill/>
          </a:ln>
        </p:spPr>
        <p:txBody>
          <a:bodyPr anchorCtr="0" anchor="t" bIns="45700" lIns="91425" spcFirstLastPara="1" rIns="91425" wrap="square" tIns="45700">
            <a:normAutofit fontScale="92500" lnSpcReduction="10000"/>
          </a:bodyPr>
          <a:lstStyle/>
          <a:p>
            <a:pPr indent="0" lvl="0" marL="109728" rtl="0" algn="l">
              <a:spcBef>
                <a:spcPts val="0"/>
              </a:spcBef>
              <a:spcAft>
                <a:spcPts val="0"/>
              </a:spcAft>
              <a:buSzPct val="100000"/>
              <a:buNone/>
            </a:pPr>
            <a:r>
              <a:rPr lang="en-US"/>
              <a:t>Per the standards of practice</a:t>
            </a:r>
            <a:endParaRPr/>
          </a:p>
          <a:p>
            <a:pPr indent="0" lvl="0" marL="109728" rtl="0" algn="l">
              <a:spcBef>
                <a:spcPts val="300"/>
              </a:spcBef>
              <a:spcAft>
                <a:spcPts val="0"/>
              </a:spcAft>
              <a:buSzPct val="100000"/>
              <a:buNone/>
            </a:pPr>
            <a:r>
              <a:t/>
            </a:r>
            <a:endParaRPr/>
          </a:p>
          <a:p>
            <a:pPr indent="-256032" lvl="0" marL="365760" rtl="0" algn="l">
              <a:spcBef>
                <a:spcPts val="300"/>
              </a:spcBef>
              <a:spcAft>
                <a:spcPts val="0"/>
              </a:spcAft>
              <a:buSzPct val="100000"/>
              <a:buChar char="•"/>
            </a:pPr>
            <a:r>
              <a:rPr lang="en-US"/>
              <a:t>A comprehensive Architectural and/or Engineering study </a:t>
            </a:r>
            <a:endParaRPr/>
          </a:p>
          <a:p>
            <a:pPr indent="-256032" lvl="0" marL="365760" rtl="0" algn="l">
              <a:spcBef>
                <a:spcPts val="300"/>
              </a:spcBef>
              <a:spcAft>
                <a:spcPts val="0"/>
              </a:spcAft>
              <a:buSzPct val="100000"/>
              <a:buChar char="•"/>
            </a:pPr>
            <a:r>
              <a:rPr lang="en-US"/>
              <a:t>Technically exhaustive</a:t>
            </a:r>
            <a:endParaRPr/>
          </a:p>
          <a:p>
            <a:pPr indent="-256032" lvl="0" marL="365760" rtl="0" algn="l">
              <a:spcBef>
                <a:spcPts val="300"/>
              </a:spcBef>
              <a:spcAft>
                <a:spcPts val="0"/>
              </a:spcAft>
              <a:buSzPct val="100000"/>
              <a:buChar char="•"/>
            </a:pPr>
            <a:r>
              <a:rPr lang="en-US"/>
              <a:t>A Pass Fail test</a:t>
            </a:r>
            <a:endParaRPr/>
          </a:p>
          <a:p>
            <a:pPr indent="-256032" lvl="0" marL="365760" rtl="0" algn="l">
              <a:spcBef>
                <a:spcPts val="300"/>
              </a:spcBef>
              <a:spcAft>
                <a:spcPts val="0"/>
              </a:spcAft>
              <a:buSzPct val="100000"/>
              <a:buChar char="•"/>
            </a:pPr>
            <a:r>
              <a:rPr lang="en-US"/>
              <a:t>For Insurance</a:t>
            </a:r>
            <a:endParaRPr/>
          </a:p>
          <a:p>
            <a:pPr indent="-256032" lvl="0" marL="365760" rtl="0" algn="l">
              <a:spcBef>
                <a:spcPts val="300"/>
              </a:spcBef>
              <a:spcAft>
                <a:spcPts val="0"/>
              </a:spcAft>
              <a:buSzPct val="100000"/>
              <a:buChar char="•"/>
            </a:pPr>
            <a:r>
              <a:rPr lang="en-US"/>
              <a:t>It does not eliminate all the risk in home ownership</a:t>
            </a:r>
            <a:endParaRPr/>
          </a:p>
          <a:p>
            <a:pPr indent="-256032" lvl="0" marL="365760" rtl="0" algn="l">
              <a:spcBef>
                <a:spcPts val="300"/>
              </a:spcBef>
              <a:spcAft>
                <a:spcPts val="0"/>
              </a:spcAft>
              <a:buSzPct val="100000"/>
              <a:buChar char="•"/>
            </a:pPr>
            <a:r>
              <a:rPr lang="en-US"/>
              <a:t>Overly Intrusive to the home</a:t>
            </a:r>
            <a:endParaRPr/>
          </a:p>
          <a:p>
            <a:pPr indent="-246887" lvl="1" marL="658368" rtl="0" algn="l">
              <a:spcBef>
                <a:spcPts val="300"/>
              </a:spcBef>
              <a:spcAft>
                <a:spcPts val="0"/>
              </a:spcAft>
              <a:buSzPct val="100000"/>
              <a:buChar char="▫"/>
            </a:pPr>
            <a:r>
              <a:rPr lang="en-US"/>
              <a:t>We are guests in the home</a:t>
            </a:r>
            <a:endParaRPr/>
          </a:p>
          <a:p>
            <a:pPr indent="-256032" lvl="0" marL="365760" rtl="0" algn="l">
              <a:spcBef>
                <a:spcPts val="300"/>
              </a:spcBef>
              <a:spcAft>
                <a:spcPts val="0"/>
              </a:spcAft>
              <a:buSzPct val="100000"/>
              <a:buChar char="•"/>
            </a:pPr>
            <a:r>
              <a:rPr lang="en-US"/>
              <a:t>A code inspection</a:t>
            </a:r>
            <a:endParaRPr/>
          </a:p>
          <a:p>
            <a:pPr indent="-256032" lvl="0" marL="365760" rtl="0" algn="l">
              <a:spcBef>
                <a:spcPts val="300"/>
              </a:spcBef>
              <a:spcAft>
                <a:spcPts val="0"/>
              </a:spcAft>
              <a:buSzPct val="100000"/>
              <a:buChar char="•"/>
            </a:pPr>
            <a:r>
              <a:rPr lang="en-US"/>
              <a:t>A prediction of the future</a:t>
            </a:r>
            <a:endParaRPr/>
          </a:p>
        </p:txBody>
      </p:sp>
      <p:pic>
        <p:nvPicPr>
          <p:cNvPr id="151" name="Google Shape;151;p18"/>
          <p:cNvPicPr preferRelativeResize="0"/>
          <p:nvPr/>
        </p:nvPicPr>
        <p:blipFill rotWithShape="1">
          <a:blip r:embed="rId3">
            <a:alphaModFix/>
          </a:blip>
          <a:srcRect b="0" l="0" r="0" t="0"/>
          <a:stretch/>
        </p:blipFill>
        <p:spPr>
          <a:xfrm>
            <a:off x="7391400" y="5001476"/>
            <a:ext cx="1625089" cy="16250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ph type="title"/>
          </p:nvPr>
        </p:nvSpPr>
        <p:spPr>
          <a:xfrm>
            <a:off x="4572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Inspector is PROHIBITED from…</a:t>
            </a:r>
            <a:endParaRPr/>
          </a:p>
        </p:txBody>
      </p:sp>
      <p:sp>
        <p:nvSpPr>
          <p:cNvPr id="157" name="Google Shape;157;p19"/>
          <p:cNvSpPr txBox="1"/>
          <p:nvPr>
            <p:ph idx="1" type="body"/>
          </p:nvPr>
        </p:nvSpPr>
        <p:spPr>
          <a:xfrm>
            <a:off x="457200" y="1524000"/>
            <a:ext cx="8229600" cy="4876800"/>
          </a:xfrm>
          <a:prstGeom prst="rect">
            <a:avLst/>
          </a:prstGeom>
          <a:noFill/>
          <a:ln>
            <a:noFill/>
          </a:ln>
        </p:spPr>
        <p:txBody>
          <a:bodyPr anchorCtr="0" anchor="t" bIns="45700" lIns="91425" spcFirstLastPara="1" rIns="91425" wrap="square" tIns="45700">
            <a:normAutofit fontScale="92500" lnSpcReduction="20000"/>
          </a:bodyPr>
          <a:lstStyle/>
          <a:p>
            <a:pPr indent="-256032" lvl="0" marL="365760" rtl="0" algn="l">
              <a:spcBef>
                <a:spcPts val="0"/>
              </a:spcBef>
              <a:spcAft>
                <a:spcPts val="0"/>
              </a:spcAft>
              <a:buSzPct val="100000"/>
              <a:buChar char="•"/>
            </a:pPr>
            <a:r>
              <a:rPr lang="en-US"/>
              <a:t>Reporting on the market value of property or its marketability and/or the suitability of the property for any use. </a:t>
            </a:r>
            <a:endParaRPr/>
          </a:p>
          <a:p>
            <a:pPr indent="-256032" lvl="0" marL="365760" rtl="0" algn="l">
              <a:spcBef>
                <a:spcPts val="300"/>
              </a:spcBef>
              <a:spcAft>
                <a:spcPts val="0"/>
              </a:spcAft>
              <a:buSzPct val="100000"/>
              <a:buChar char="•"/>
            </a:pPr>
            <a:r>
              <a:rPr lang="en-US"/>
              <a:t>Advising their Client about the advisability of the purchase of the property. </a:t>
            </a:r>
            <a:endParaRPr/>
          </a:p>
          <a:p>
            <a:pPr indent="-256032" lvl="0" marL="365760" rtl="0" algn="l">
              <a:spcBef>
                <a:spcPts val="300"/>
              </a:spcBef>
              <a:spcAft>
                <a:spcPts val="0"/>
              </a:spcAft>
              <a:buSzPct val="100000"/>
              <a:buChar char="•"/>
            </a:pPr>
            <a:r>
              <a:rPr lang="en-US"/>
              <a:t>Determining the cost of repairs of any item noted in their Report </a:t>
            </a:r>
            <a:endParaRPr/>
          </a:p>
          <a:p>
            <a:pPr indent="-256032" lvl="0" marL="365760" rtl="0" algn="l">
              <a:spcBef>
                <a:spcPts val="300"/>
              </a:spcBef>
              <a:spcAft>
                <a:spcPts val="0"/>
              </a:spcAft>
              <a:buSzPct val="100000"/>
              <a:buChar char="•"/>
            </a:pPr>
            <a:r>
              <a:rPr lang="en-US"/>
              <a:t>Offering to make and/or perform any repair, provide any remedy</a:t>
            </a:r>
            <a:endParaRPr/>
          </a:p>
          <a:p>
            <a:pPr indent="-256032" lvl="0" marL="365760" rtl="0" algn="l">
              <a:spcBef>
                <a:spcPts val="300"/>
              </a:spcBef>
              <a:spcAft>
                <a:spcPts val="0"/>
              </a:spcAft>
              <a:buSzPct val="100000"/>
              <a:buChar char="•"/>
            </a:pPr>
            <a:r>
              <a:rPr lang="en-US"/>
              <a:t>Operating any system or component that is shut down or otherwise inoperable. </a:t>
            </a:r>
            <a:endParaRPr/>
          </a:p>
          <a:p>
            <a:pPr indent="-256032" lvl="0" marL="365760" rtl="0" algn="l">
              <a:spcBef>
                <a:spcPts val="300"/>
              </a:spcBef>
              <a:spcAft>
                <a:spcPts val="0"/>
              </a:spcAft>
              <a:buSzPct val="100000"/>
              <a:buChar char="•"/>
            </a:pPr>
            <a:r>
              <a:rPr lang="en-US"/>
              <a:t>Turn on any electrical or fuel supply and/or devices that are shut down. </a:t>
            </a:r>
            <a:endParaRPr/>
          </a:p>
          <a:p>
            <a:pPr indent="0" lvl="0" marL="109728" rtl="0" algn="l">
              <a:spcBef>
                <a:spcPts val="300"/>
              </a:spcBef>
              <a:spcAft>
                <a:spcPts val="0"/>
              </a:spcAft>
              <a:buSzPct val="100000"/>
              <a:buNone/>
            </a:pPr>
            <a:r>
              <a:t/>
            </a:r>
            <a:endParaRPr/>
          </a:p>
        </p:txBody>
      </p:sp>
      <p:pic>
        <p:nvPicPr>
          <p:cNvPr descr="Text&#10;&#10;Description automatically generated" id="158" name="Google Shape;158;p19"/>
          <p:cNvPicPr preferRelativeResize="0"/>
          <p:nvPr/>
        </p:nvPicPr>
        <p:blipFill rotWithShape="1">
          <a:blip r:embed="rId3">
            <a:alphaModFix/>
          </a:blip>
          <a:srcRect b="0" l="0" r="0" t="0"/>
          <a:stretch/>
        </p:blipFill>
        <p:spPr>
          <a:xfrm>
            <a:off x="6324759" y="5791200"/>
            <a:ext cx="2710592" cy="106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type="title"/>
          </p:nvPr>
        </p:nvSpPr>
        <p:spPr>
          <a:xfrm>
            <a:off x="457200" y="7620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Qualifications of a home inspector</a:t>
            </a:r>
            <a:endParaRPr/>
          </a:p>
        </p:txBody>
      </p:sp>
      <p:sp>
        <p:nvSpPr>
          <p:cNvPr id="164" name="Google Shape;164;p20"/>
          <p:cNvSpPr txBox="1"/>
          <p:nvPr>
            <p:ph idx="1" type="body"/>
          </p:nvPr>
        </p:nvSpPr>
        <p:spPr>
          <a:xfrm>
            <a:off x="457200" y="1859280"/>
            <a:ext cx="8229600" cy="4325112"/>
          </a:xfrm>
          <a:prstGeom prst="rect">
            <a:avLst/>
          </a:prstGeom>
          <a:noFill/>
          <a:ln>
            <a:noFill/>
          </a:ln>
        </p:spPr>
        <p:txBody>
          <a:bodyPr anchorCtr="0" anchor="t" bIns="45700" lIns="91425" spcFirstLastPara="1" rIns="91425" wrap="square" tIns="45700">
            <a:normAutofit lnSpcReduction="10000"/>
          </a:bodyPr>
          <a:lstStyle/>
          <a:p>
            <a:pPr indent="-256032" lvl="0" marL="365760" rtl="0" algn="l">
              <a:spcBef>
                <a:spcPts val="0"/>
              </a:spcBef>
              <a:spcAft>
                <a:spcPts val="0"/>
              </a:spcAft>
              <a:buSzPts val="2800"/>
              <a:buChar char="•"/>
            </a:pPr>
            <a:r>
              <a:rPr lang="en-US"/>
              <a:t>Massachusetts</a:t>
            </a:r>
            <a:endParaRPr/>
          </a:p>
          <a:p>
            <a:pPr indent="-246887" lvl="1" marL="658368" rtl="0" algn="l">
              <a:spcBef>
                <a:spcPts val="300"/>
              </a:spcBef>
              <a:spcAft>
                <a:spcPts val="0"/>
              </a:spcAft>
              <a:buSzPts val="2600"/>
              <a:buChar char="▫"/>
            </a:pPr>
            <a:r>
              <a:rPr lang="en-US"/>
              <a:t>75 classroom hours + Pass national Exam          +25 Observed inspections = Associates licensed</a:t>
            </a:r>
            <a:endParaRPr/>
          </a:p>
          <a:p>
            <a:pPr indent="-246887" lvl="1" marL="658368" rtl="0" algn="l">
              <a:spcBef>
                <a:spcPts val="300"/>
              </a:spcBef>
              <a:spcAft>
                <a:spcPts val="0"/>
              </a:spcAft>
              <a:buSzPts val="2600"/>
              <a:buChar char="▫"/>
            </a:pPr>
            <a:r>
              <a:rPr lang="en-US"/>
              <a:t>1 yr with associates + 100 inspections = Full license</a:t>
            </a:r>
            <a:endParaRPr/>
          </a:p>
          <a:p>
            <a:pPr indent="-256032" lvl="0" marL="365760" rtl="0" algn="l">
              <a:spcBef>
                <a:spcPts val="300"/>
              </a:spcBef>
              <a:spcAft>
                <a:spcPts val="0"/>
              </a:spcAft>
              <a:buSzPts val="2800"/>
              <a:buChar char="•"/>
            </a:pPr>
            <a:r>
              <a:rPr lang="en-US"/>
              <a:t>New Hampshire</a:t>
            </a:r>
            <a:endParaRPr/>
          </a:p>
          <a:p>
            <a:pPr indent="-246887" lvl="1" marL="658368" rtl="0" algn="l">
              <a:spcBef>
                <a:spcPts val="300"/>
              </a:spcBef>
              <a:spcAft>
                <a:spcPts val="0"/>
              </a:spcAft>
              <a:buSzPts val="2600"/>
              <a:buChar char="▫"/>
            </a:pPr>
            <a:r>
              <a:rPr lang="en-US"/>
              <a:t>80 hours in classroom/online + Pass national exam = Full license</a:t>
            </a:r>
            <a:endParaRPr/>
          </a:p>
          <a:p>
            <a:pPr indent="-256032" lvl="0" marL="365760" rtl="0" algn="l">
              <a:spcBef>
                <a:spcPts val="300"/>
              </a:spcBef>
              <a:spcAft>
                <a:spcPts val="0"/>
              </a:spcAft>
              <a:buSzPts val="2800"/>
              <a:buChar char="•"/>
            </a:pPr>
            <a:r>
              <a:rPr lang="en-US"/>
              <a:t>Maine</a:t>
            </a:r>
            <a:endParaRPr/>
          </a:p>
          <a:p>
            <a:pPr indent="-246887" lvl="1" marL="658368" rtl="0" algn="l">
              <a:spcBef>
                <a:spcPts val="300"/>
              </a:spcBef>
              <a:spcAft>
                <a:spcPts val="0"/>
              </a:spcAft>
              <a:buSzPts val="2600"/>
              <a:buChar char="▫"/>
            </a:pPr>
            <a:r>
              <a:rPr lang="en-US"/>
              <a:t>No licensed required (Does require a Radon License)</a:t>
            </a:r>
            <a:endParaRPr/>
          </a:p>
        </p:txBody>
      </p:sp>
      <p:pic>
        <p:nvPicPr>
          <p:cNvPr id="165" name="Google Shape;165;p20"/>
          <p:cNvPicPr preferRelativeResize="0"/>
          <p:nvPr/>
        </p:nvPicPr>
        <p:blipFill rotWithShape="1">
          <a:blip r:embed="rId3">
            <a:alphaModFix/>
          </a:blip>
          <a:srcRect b="0" l="0" r="0" t="0"/>
          <a:stretch/>
        </p:blipFill>
        <p:spPr>
          <a:xfrm>
            <a:off x="8001000" y="5562600"/>
            <a:ext cx="947928" cy="11399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ph type="title"/>
          </p:nvPr>
        </p:nvSpPr>
        <p:spPr>
          <a:xfrm>
            <a:off x="434939" y="4572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Tips for finding a home inspector </a:t>
            </a:r>
            <a:endParaRPr/>
          </a:p>
        </p:txBody>
      </p:sp>
      <p:sp>
        <p:nvSpPr>
          <p:cNvPr id="171" name="Google Shape;171;p21"/>
          <p:cNvSpPr txBox="1"/>
          <p:nvPr>
            <p:ph idx="1" type="body"/>
          </p:nvPr>
        </p:nvSpPr>
        <p:spPr>
          <a:xfrm>
            <a:off x="434939" y="1371600"/>
            <a:ext cx="8229600" cy="5105400"/>
          </a:xfrm>
          <a:prstGeom prst="rect">
            <a:avLst/>
          </a:prstGeom>
          <a:noFill/>
          <a:ln>
            <a:noFill/>
          </a:ln>
        </p:spPr>
        <p:txBody>
          <a:bodyPr anchorCtr="0" anchor="t" bIns="45700" lIns="91425" spcFirstLastPara="1" rIns="91425" wrap="square" tIns="45700">
            <a:normAutofit fontScale="92500" lnSpcReduction="10000"/>
          </a:bodyPr>
          <a:lstStyle/>
          <a:p>
            <a:pPr indent="0" lvl="0" marL="109728" rtl="0" algn="l">
              <a:spcBef>
                <a:spcPts val="0"/>
              </a:spcBef>
              <a:spcAft>
                <a:spcPts val="0"/>
              </a:spcAft>
              <a:buSzPct val="100000"/>
              <a:buNone/>
            </a:pPr>
            <a:r>
              <a:rPr lang="en-US"/>
              <a:t>Per the MA Facts sheet…..</a:t>
            </a:r>
            <a:endParaRPr/>
          </a:p>
          <a:p>
            <a:pPr indent="-256032" lvl="0" marL="365760" rtl="0" algn="l">
              <a:spcBef>
                <a:spcPts val="300"/>
              </a:spcBef>
              <a:spcAft>
                <a:spcPts val="0"/>
              </a:spcAft>
              <a:buSzPct val="100000"/>
              <a:buChar char="•"/>
            </a:pPr>
            <a:r>
              <a:rPr lang="en-US"/>
              <a:t>A home inspector's license should be verified prior to hiring. </a:t>
            </a:r>
            <a:endParaRPr/>
          </a:p>
          <a:p>
            <a:pPr indent="-256032" lvl="0" marL="365760" rtl="0" algn="l">
              <a:spcBef>
                <a:spcPts val="300"/>
              </a:spcBef>
              <a:spcAft>
                <a:spcPts val="0"/>
              </a:spcAft>
              <a:buSzPct val="100000"/>
              <a:buChar char="•"/>
            </a:pPr>
            <a:r>
              <a:rPr lang="en-US"/>
              <a:t>The home inspection company that is retained should welcome the potential buyer's presence at the home inspection. </a:t>
            </a:r>
            <a:endParaRPr/>
          </a:p>
          <a:p>
            <a:pPr indent="-256032" lvl="0" marL="365760" rtl="0" algn="l">
              <a:spcBef>
                <a:spcPts val="300"/>
              </a:spcBef>
              <a:spcAft>
                <a:spcPts val="0"/>
              </a:spcAft>
              <a:buSzPct val="100000"/>
              <a:buChar char="•"/>
            </a:pPr>
            <a:r>
              <a:rPr lang="en-US"/>
              <a:t>The home inspector should be willing to address all of the buyer's questions and provide a full verbal and written report.</a:t>
            </a:r>
            <a:endParaRPr/>
          </a:p>
          <a:p>
            <a:pPr indent="-256032" lvl="0" marL="365760" rtl="0" algn="l">
              <a:spcBef>
                <a:spcPts val="300"/>
              </a:spcBef>
              <a:spcAft>
                <a:spcPts val="0"/>
              </a:spcAft>
              <a:buSzPct val="100000"/>
              <a:buChar char="•"/>
            </a:pPr>
            <a:r>
              <a:rPr lang="en-US"/>
              <a:t>Those hiring an inspector should expect an open door policy from the home inspection company to be able to ask questions about the content of the home inspection report in the future.</a:t>
            </a:r>
            <a:endParaRPr/>
          </a:p>
        </p:txBody>
      </p:sp>
      <p:pic>
        <p:nvPicPr>
          <p:cNvPr descr="Text&#10;&#10;Description automatically generated" id="172" name="Google Shape;172;p21"/>
          <p:cNvPicPr preferRelativeResize="0"/>
          <p:nvPr/>
        </p:nvPicPr>
        <p:blipFill rotWithShape="1">
          <a:blip r:embed="rId3">
            <a:alphaModFix/>
          </a:blip>
          <a:srcRect b="0" l="0" r="0" t="0"/>
          <a:stretch/>
        </p:blipFill>
        <p:spPr>
          <a:xfrm>
            <a:off x="6324759" y="5791200"/>
            <a:ext cx="2710592" cy="1066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457200" y="5334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000"/>
              <a:buFont typeface="Trebuchet MS"/>
              <a:buNone/>
            </a:pPr>
            <a:r>
              <a:rPr lang="en-US"/>
              <a:t>Selecting a Home Inspector</a:t>
            </a:r>
            <a:endParaRPr/>
          </a:p>
        </p:txBody>
      </p:sp>
      <p:sp>
        <p:nvSpPr>
          <p:cNvPr id="178" name="Google Shape;178;p22"/>
          <p:cNvSpPr txBox="1"/>
          <p:nvPr>
            <p:ph idx="1" type="body"/>
          </p:nvPr>
        </p:nvSpPr>
        <p:spPr>
          <a:xfrm>
            <a:off x="476892" y="1600200"/>
            <a:ext cx="8229600" cy="4325112"/>
          </a:xfrm>
          <a:prstGeom prst="rect">
            <a:avLst/>
          </a:prstGeom>
          <a:noFill/>
          <a:ln>
            <a:noFill/>
          </a:ln>
        </p:spPr>
        <p:txBody>
          <a:bodyPr anchorCtr="0" anchor="t" bIns="45700" lIns="91425" spcFirstLastPara="1" rIns="91425" wrap="square" tIns="45700">
            <a:normAutofit lnSpcReduction="10000"/>
          </a:bodyPr>
          <a:lstStyle/>
          <a:p>
            <a:pPr indent="-256032" lvl="0" marL="365760" rtl="0" algn="l">
              <a:spcBef>
                <a:spcPts val="0"/>
              </a:spcBef>
              <a:spcAft>
                <a:spcPts val="0"/>
              </a:spcAft>
              <a:buSzPts val="2800"/>
              <a:buChar char="•"/>
            </a:pPr>
            <a:r>
              <a:rPr lang="en-US"/>
              <a:t>Reviews</a:t>
            </a:r>
            <a:endParaRPr/>
          </a:p>
          <a:p>
            <a:pPr indent="-246887" lvl="1" marL="658368" rtl="0" algn="l">
              <a:spcBef>
                <a:spcPts val="300"/>
              </a:spcBef>
              <a:spcAft>
                <a:spcPts val="0"/>
              </a:spcAft>
              <a:buSzPts val="2600"/>
              <a:buChar char="▫"/>
            </a:pPr>
            <a:r>
              <a:rPr lang="en-US"/>
              <a:t>Google, Yelp, Etc.</a:t>
            </a:r>
            <a:endParaRPr/>
          </a:p>
          <a:p>
            <a:pPr indent="-256032" lvl="0" marL="365760" rtl="0" algn="l">
              <a:spcBef>
                <a:spcPts val="300"/>
              </a:spcBef>
              <a:spcAft>
                <a:spcPts val="0"/>
              </a:spcAft>
              <a:buSzPts val="2800"/>
              <a:buChar char="•"/>
            </a:pPr>
            <a:r>
              <a:rPr lang="en-US"/>
              <a:t>Personal Referrals</a:t>
            </a:r>
            <a:endParaRPr/>
          </a:p>
          <a:p>
            <a:pPr indent="-246887" lvl="1" marL="658368" rtl="0" algn="l">
              <a:spcBef>
                <a:spcPts val="300"/>
              </a:spcBef>
              <a:spcAft>
                <a:spcPts val="0"/>
              </a:spcAft>
              <a:buSzPts val="2600"/>
              <a:buChar char="▫"/>
            </a:pPr>
            <a:r>
              <a:rPr lang="en-US"/>
              <a:t>friends, neighbors, or business acquaintances who have been satisfied with a home inspector</a:t>
            </a:r>
            <a:endParaRPr/>
          </a:p>
          <a:p>
            <a:pPr indent="-256032" lvl="0" marL="365760" rtl="0" algn="l">
              <a:spcBef>
                <a:spcPts val="300"/>
              </a:spcBef>
              <a:spcAft>
                <a:spcPts val="0"/>
              </a:spcAft>
              <a:buSzPts val="2800"/>
              <a:buChar char="•"/>
            </a:pPr>
            <a:r>
              <a:rPr lang="en-US"/>
              <a:t>Lawyers and mortgage brokers </a:t>
            </a:r>
            <a:endParaRPr/>
          </a:p>
          <a:p>
            <a:pPr indent="-256032" lvl="0" marL="365760" rtl="0" algn="l">
              <a:spcBef>
                <a:spcPts val="300"/>
              </a:spcBef>
              <a:spcAft>
                <a:spcPts val="0"/>
              </a:spcAft>
              <a:buSzPts val="2800"/>
              <a:buChar char="•"/>
            </a:pPr>
            <a:r>
              <a:rPr lang="en-US"/>
              <a:t>Real estate agents may not directly recommend a specific home inspection company or home inspector </a:t>
            </a:r>
            <a:r>
              <a:rPr b="1" lang="en-US" u="sng"/>
              <a:t>unless representing the buyer as a buyer's broker</a:t>
            </a:r>
            <a:endParaRPr/>
          </a:p>
          <a:p>
            <a:pPr indent="-78232" lvl="0" marL="365760" rtl="0" algn="l">
              <a:spcBef>
                <a:spcPts val="300"/>
              </a:spcBef>
              <a:spcAft>
                <a:spcPts val="0"/>
              </a:spcAft>
              <a:buSzPts val="2800"/>
              <a:buNone/>
            </a:pPr>
            <a:r>
              <a:t/>
            </a:r>
            <a:endParaRPr/>
          </a:p>
        </p:txBody>
      </p:sp>
      <p:pic>
        <p:nvPicPr>
          <p:cNvPr id="179" name="Google Shape;179;p22"/>
          <p:cNvPicPr preferRelativeResize="0"/>
          <p:nvPr/>
        </p:nvPicPr>
        <p:blipFill rotWithShape="1">
          <a:blip r:embed="rId3">
            <a:alphaModFix/>
          </a:blip>
          <a:srcRect b="0" l="0" r="0" t="0"/>
          <a:stretch/>
        </p:blipFill>
        <p:spPr>
          <a:xfrm>
            <a:off x="912195" y="5932452"/>
            <a:ext cx="7491860" cy="7491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CJuly2015">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F61A4434EF8C41847D2D5A7CF5A68E" ma:contentTypeVersion="13" ma:contentTypeDescription="Create a new document." ma:contentTypeScope="" ma:versionID="6a38514c5973bf2d079d1fbc7df28cb2">
  <xsd:schema xmlns:xsd="http://www.w3.org/2001/XMLSchema" xmlns:xs="http://www.w3.org/2001/XMLSchema" xmlns:p="http://schemas.microsoft.com/office/2006/metadata/properties" xmlns:ns2="d87fa5fd-511e-4d79-9538-40a262209b3f" xmlns:ns3="f2ef7b8b-7378-4dac-b768-ca64ef5c9c29" targetNamespace="http://schemas.microsoft.com/office/2006/metadata/properties" ma:root="true" ma:fieldsID="814c1547a7b208ce904d4fa761e9b052" ns2:_="" ns3:_="">
    <xsd:import namespace="d87fa5fd-511e-4d79-9538-40a262209b3f"/>
    <xsd:import namespace="f2ef7b8b-7378-4dac-b768-ca64ef5c9c2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fa5fd-511e-4d79-9538-40a262209b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e2ea58c-8a2f-47b6-9830-37fea382912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ef7b8b-7378-4dac-b768-ca64ef5c9c2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d05e223-34a6-4859-b04b-64265f69d0a7}" ma:internalName="TaxCatchAll" ma:showField="CatchAllData" ma:web="f2ef7b8b-7378-4dac-b768-ca64ef5c9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7fa5fd-511e-4d79-9538-40a262209b3f">
      <Terms xmlns="http://schemas.microsoft.com/office/infopath/2007/PartnerControls"/>
    </lcf76f155ced4ddcb4097134ff3c332f>
    <TaxCatchAll xmlns="f2ef7b8b-7378-4dac-b768-ca64ef5c9c29" xsi:nil="true"/>
  </documentManagement>
</p:properties>
</file>

<file path=customXml/itemProps1.xml><?xml version="1.0" encoding="utf-8"?>
<ds:datastoreItem xmlns:ds="http://schemas.openxmlformats.org/officeDocument/2006/customXml" ds:itemID="{323EB510-E295-4226-8210-CA994BDD8C11}"/>
</file>

<file path=customXml/itemProps2.xml><?xml version="1.0" encoding="utf-8"?>
<ds:datastoreItem xmlns:ds="http://schemas.openxmlformats.org/officeDocument/2006/customXml" ds:itemID="{77373CD2-0C91-47A8-84B1-05BD953F5E8B}"/>
</file>

<file path=customXml/itemProps3.xml><?xml version="1.0" encoding="utf-8"?>
<ds:datastoreItem xmlns:ds="http://schemas.openxmlformats.org/officeDocument/2006/customXml" ds:itemID="{69EC62CC-39E7-4484-AC22-0E895E81DB4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0x01010096F61A4434EF8C41847D2D5A7CF5A68E</vt:lpwstr>
  </property>
</Properties>
</file>