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tif" ContentType="image/ti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handoutMasterIdLst>
    <p:handoutMasterId r:id="rId32"/>
  </p:handoutMasterIdLst>
  <p:sldIdLst>
    <p:sldId id="259" r:id="rId5"/>
    <p:sldId id="262" r:id="rId6"/>
    <p:sldId id="258" r:id="rId7"/>
    <p:sldId id="274" r:id="rId8"/>
    <p:sldId id="275" r:id="rId9"/>
    <p:sldId id="276" r:id="rId10"/>
    <p:sldId id="277" r:id="rId11"/>
    <p:sldId id="278" r:id="rId12"/>
    <p:sldId id="279" r:id="rId13"/>
    <p:sldId id="280" r:id="rId14"/>
    <p:sldId id="281" r:id="rId15"/>
    <p:sldId id="282" r:id="rId16"/>
    <p:sldId id="283" r:id="rId17"/>
    <p:sldId id="284" r:id="rId18"/>
    <p:sldId id="285" r:id="rId19"/>
    <p:sldId id="286" r:id="rId20"/>
    <p:sldId id="287" r:id="rId21"/>
    <p:sldId id="288" r:id="rId22"/>
    <p:sldId id="289" r:id="rId23"/>
    <p:sldId id="290" r:id="rId24"/>
    <p:sldId id="291" r:id="rId25"/>
    <p:sldId id="292" r:id="rId26"/>
    <p:sldId id="293" r:id="rId27"/>
    <p:sldId id="294" r:id="rId28"/>
    <p:sldId id="295" r:id="rId29"/>
    <p:sldId id="296" r:id="rId30"/>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0">
          <p15:clr>
            <a:srgbClr val="A4A3A4"/>
          </p15:clr>
        </p15:guide>
        <p15:guide id="2" orient="horz" pos="934">
          <p15:clr>
            <a:srgbClr val="A4A3A4"/>
          </p15:clr>
        </p15:guide>
        <p15:guide id="3" orient="horz" pos="749">
          <p15:clr>
            <a:srgbClr val="A4A3A4"/>
          </p15:clr>
        </p15:guide>
        <p15:guide id="4" orient="horz" pos="3888">
          <p15:clr>
            <a:srgbClr val="A4A3A4"/>
          </p15:clr>
        </p15:guide>
        <p15:guide id="5" orient="horz" pos="2160">
          <p15:clr>
            <a:srgbClr val="A4A3A4"/>
          </p15:clr>
        </p15:guide>
        <p15:guide id="6" pos="320">
          <p15:clr>
            <a:srgbClr val="A4A3A4"/>
          </p15:clr>
        </p15:guide>
        <p15:guide id="7" pos="576">
          <p15:clr>
            <a:srgbClr val="A4A3A4"/>
          </p15:clr>
        </p15:guide>
        <p15:guide id="8" pos="7102">
          <p15:clr>
            <a:srgbClr val="A4A3A4"/>
          </p15:clr>
        </p15:guide>
        <p15:guide id="9"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3875" autoAdjust="0"/>
  </p:normalViewPr>
  <p:slideViewPr>
    <p:cSldViewPr showGuides="1">
      <p:cViewPr varScale="1">
        <p:scale>
          <a:sx n="104" d="100"/>
          <a:sy n="104" d="100"/>
        </p:scale>
        <p:origin x="132" y="252"/>
      </p:cViewPr>
      <p:guideLst>
        <p:guide orient="horz" pos="240"/>
        <p:guide orient="horz" pos="934"/>
        <p:guide orient="horz" pos="749"/>
        <p:guide orient="horz" pos="3888"/>
        <p:guide orient="horz" pos="2160"/>
        <p:guide pos="320"/>
        <p:guide pos="576"/>
        <p:guide pos="7102"/>
        <p:guide pos="3839"/>
      </p:guideLst>
    </p:cSldViewPr>
  </p:slideViewPr>
  <p:notesTextViewPr>
    <p:cViewPr>
      <p:scale>
        <a:sx n="100" d="100"/>
        <a:sy n="100" d="100"/>
      </p:scale>
      <p:origin x="0" y="0"/>
    </p:cViewPr>
  </p:notesTextViewPr>
  <p:notesViewPr>
    <p:cSldViewPr>
      <p:cViewPr varScale="1">
        <p:scale>
          <a:sx n="49" d="100"/>
          <a:sy n="49" d="100"/>
        </p:scale>
        <p:origin x="2052" y="4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ECBC33E-7492-47EF-814C-A80BE9487D9C}" type="datetimeFigureOut">
              <a:rPr lang="en-US"/>
              <a:t>4/16/2026</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6C65778-D36A-4DB5-8AC3-355954F055D9}" type="slidenum">
              <a:rPr/>
              <a:t>‹#›</a:t>
            </a:fld>
            <a:endParaRPr/>
          </a:p>
        </p:txBody>
      </p:sp>
    </p:spTree>
    <p:extLst>
      <p:ext uri="{BB962C8B-B14F-4D97-AF65-F5344CB8AC3E}">
        <p14:creationId xmlns:p14="http://schemas.microsoft.com/office/powerpoint/2010/main" val="16322588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47DF80-D345-4C6A-B0F8-E6F03195C21B}" type="datetimeFigureOut">
              <a:rPr lang="en-US"/>
              <a:pPr/>
              <a:t>4/16/2026</a:t>
            </a:fld>
            <a:endParaRPr/>
          </a:p>
        </p:txBody>
      </p:sp>
      <p:sp>
        <p:nvSpPr>
          <p:cNvPr id="4" name="Slide Image Placeholder 3"/>
          <p:cNvSpPr>
            <a:spLocks noGrp="1" noRot="1" noChangeAspect="1"/>
          </p:cNvSpPr>
          <p:nvPr>
            <p:ph type="sldImg" idx="2"/>
          </p:nvPr>
        </p:nvSpPr>
        <p:spPr>
          <a:xfrm>
            <a:off x="457200" y="685801"/>
            <a:ext cx="5943600" cy="334501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457200" y="4114800"/>
            <a:ext cx="5943600" cy="4343400"/>
          </a:xfrm>
          <a:prstGeom prst="rect">
            <a:avLst/>
          </a:prstGeom>
        </p:spPr>
        <p:txBody>
          <a:bodyPr vert="horz" lIns="91440" tIns="45720" rIns="91440" bIns="45720" rtlCol="0">
            <a:normAutofit/>
          </a:bodyPr>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625642-F0AF-4361-B339-24EC26CA9B06}" type="slidenum">
              <a:rPr/>
              <a:pPr/>
              <a:t>‹#›</a:t>
            </a:fld>
            <a:endParaRPr/>
          </a:p>
        </p:txBody>
      </p:sp>
    </p:spTree>
    <p:extLst>
      <p:ext uri="{BB962C8B-B14F-4D97-AF65-F5344CB8AC3E}">
        <p14:creationId xmlns:p14="http://schemas.microsoft.com/office/powerpoint/2010/main" val="363994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685800"/>
            <a:ext cx="5943600" cy="3344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625642-F0AF-4361-B339-24EC26CA9B06}" type="slidenum">
              <a:rPr lang="en-US" smtClean="0"/>
              <a:pPr/>
              <a:t>1</a:t>
            </a:fld>
            <a:endParaRPr lang="en-US"/>
          </a:p>
        </p:txBody>
      </p:sp>
    </p:spTree>
    <p:extLst>
      <p:ext uri="{BB962C8B-B14F-4D97-AF65-F5344CB8AC3E}">
        <p14:creationId xmlns:p14="http://schemas.microsoft.com/office/powerpoint/2010/main" val="2965571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685800"/>
            <a:ext cx="5943600" cy="3344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625642-F0AF-4361-B339-24EC26CA9B06}" type="slidenum">
              <a:rPr lang="en-US" smtClean="0"/>
              <a:pPr/>
              <a:t>2</a:t>
            </a:fld>
            <a:endParaRPr lang="en-US"/>
          </a:p>
        </p:txBody>
      </p:sp>
    </p:spTree>
    <p:extLst>
      <p:ext uri="{BB962C8B-B14F-4D97-AF65-F5344CB8AC3E}">
        <p14:creationId xmlns:p14="http://schemas.microsoft.com/office/powerpoint/2010/main" val="1484366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685800"/>
            <a:ext cx="5943600" cy="33448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625642-F0AF-4361-B339-24EC26CA9B06}" type="slidenum">
              <a:rPr lang="en-US" smtClean="0"/>
              <a:pPr/>
              <a:t>3</a:t>
            </a:fld>
            <a:endParaRPr lang="en-US"/>
          </a:p>
        </p:txBody>
      </p:sp>
    </p:spTree>
    <p:extLst>
      <p:ext uri="{BB962C8B-B14F-4D97-AF65-F5344CB8AC3E}">
        <p14:creationId xmlns:p14="http://schemas.microsoft.com/office/powerpoint/2010/main" val="26421452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bwMode="auto">
      <p:bgRef idx="1001">
        <a:schemeClr val="bg1"/>
      </p:bgRef>
    </p:bg>
    <p:spTree>
      <p:nvGrpSpPr>
        <p:cNvPr id="1" name=""/>
        <p:cNvGrpSpPr/>
        <p:nvPr/>
      </p:nvGrpSpPr>
      <p:grpSpPr>
        <a:xfrm>
          <a:off x="0" y="0"/>
          <a:ext cx="0" cy="0"/>
          <a:chOff x="0" y="0"/>
          <a:chExt cx="0" cy="0"/>
        </a:xfrm>
      </p:grpSpPr>
      <p:pic>
        <p:nvPicPr>
          <p:cNvPr id="9" name="Picture 19">
            <a:extLst>
              <a:ext uri="{FF2B5EF4-FFF2-40B4-BE49-F238E27FC236}">
                <a16:creationId xmlns:a16="http://schemas.microsoft.com/office/drawing/2014/main" id="{69D47536-B055-4D69-BF7A-CD11E02F72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9799512" y="377743"/>
            <a:ext cx="1902975" cy="6632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1109657" y="1075860"/>
            <a:ext cx="4610865" cy="1785334"/>
          </a:xfrm>
        </p:spPr>
        <p:txBody>
          <a:bodyPr lIns="0" tIns="0" rIns="0" bIns="0" anchor="b">
            <a:noAutofit/>
          </a:bodyPr>
          <a:lstStyle>
            <a:lvl1pPr>
              <a:lnSpc>
                <a:spcPct val="90000"/>
              </a:lnSpc>
              <a:defRPr sz="3600" b="0">
                <a:solidFill>
                  <a:schemeClr val="tx2"/>
                </a:solidFill>
              </a:defRPr>
            </a:lvl1pPr>
          </a:lstStyle>
          <a:p>
            <a:r>
              <a:t>Headline Title right here.</a:t>
            </a:r>
          </a:p>
        </p:txBody>
      </p:sp>
      <p:sp>
        <p:nvSpPr>
          <p:cNvPr id="3" name="Subtitle 2"/>
          <p:cNvSpPr>
            <a:spLocks noGrp="1"/>
          </p:cNvSpPr>
          <p:nvPr>
            <p:ph type="subTitle" idx="1" hasCustomPrompt="1"/>
          </p:nvPr>
        </p:nvSpPr>
        <p:spPr>
          <a:xfrm>
            <a:off x="1109656" y="3093178"/>
            <a:ext cx="4610865" cy="1021622"/>
          </a:xfrm>
        </p:spPr>
        <p:txBody>
          <a:bodyPr lIns="0" tIns="0" rIns="0" bIns="0">
            <a:noAutofit/>
          </a:bodyPr>
          <a:lstStyle>
            <a:lvl1pPr marL="0" indent="0" algn="l">
              <a:spcBef>
                <a:spcPts val="0"/>
              </a:spcBef>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t>Subhead Title right here.</a:t>
            </a:r>
          </a:p>
        </p:txBody>
      </p:sp>
      <p:sp>
        <p:nvSpPr>
          <p:cNvPr id="12" name="Rectangle 11" descr="Green outline">
            <a:extLst>
              <a:ext uri="{FF2B5EF4-FFF2-40B4-BE49-F238E27FC236}">
                <a16:creationId xmlns:a16="http://schemas.microsoft.com/office/drawing/2014/main" id="{B598E7C5-3459-4B01-984C-6027BD61D0C1}"/>
              </a:ext>
            </a:extLst>
          </p:cNvPr>
          <p:cNvSpPr/>
          <p:nvPr/>
        </p:nvSpPr>
        <p:spPr>
          <a:xfrm>
            <a:off x="633333" y="609600"/>
            <a:ext cx="5613479" cy="5613479"/>
          </a:xfrm>
          <a:prstGeom prst="rect">
            <a:avLst/>
          </a:prstGeom>
          <a:noFill/>
          <a:ln w="29210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51300" y="1482726"/>
            <a:ext cx="11091672" cy="43084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551300" y="5867400"/>
            <a:ext cx="11091672" cy="304800"/>
          </a:xfrm>
        </p:spPr>
        <p:txBody>
          <a:bodyPr>
            <a:no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5CBDBD4D-7B7B-4EC0-AB6E-424933B04FED}" type="slidenum">
              <a:rPr/>
              <a:pPr/>
              <a:t>‹#›</a:t>
            </a:fld>
            <a:endParaRPr/>
          </a:p>
        </p:txBody>
      </p:sp>
      <p:sp>
        <p:nvSpPr>
          <p:cNvPr id="2" name="Title 1"/>
          <p:cNvSpPr>
            <a:spLocks noGrp="1"/>
          </p:cNvSpPr>
          <p:nvPr>
            <p:ph type="title"/>
          </p:nvPr>
        </p:nvSpPr>
        <p:spPr/>
        <p:txBody>
          <a:bodyPr/>
          <a:lstStyle/>
          <a:p>
            <a:r>
              <a:rPr lang="en-US"/>
              <a:t>Click to edit Master title style</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CBDBD4D-7B7B-4EC0-AB6E-424933B04FED}" type="slidenum">
              <a:rPr/>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13949" y="1189038"/>
            <a:ext cx="1726750" cy="4983162"/>
          </a:xfrm>
        </p:spPr>
        <p:txBody>
          <a:bodyPr vert="eaVert" anchor="b"/>
          <a:lstStyle/>
          <a:p>
            <a:r>
              <a:rPr lang="en-US"/>
              <a:t>Click to edit Master title style</a:t>
            </a:r>
            <a:endParaRPr/>
          </a:p>
        </p:txBody>
      </p:sp>
      <p:sp>
        <p:nvSpPr>
          <p:cNvPr id="3" name="Vertical Text Placeholder 2"/>
          <p:cNvSpPr>
            <a:spLocks noGrp="1"/>
          </p:cNvSpPr>
          <p:nvPr>
            <p:ph type="body" orient="vert" idx="1"/>
          </p:nvPr>
        </p:nvSpPr>
        <p:spPr>
          <a:xfrm>
            <a:off x="551300" y="1189038"/>
            <a:ext cx="9200712" cy="4983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CBDBD4D-7B7B-4EC0-AB6E-424933B04FED}"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CBDBD4D-7B7B-4EC0-AB6E-424933B04FED}"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Date">
    <p:spTree>
      <p:nvGrpSpPr>
        <p:cNvPr id="1" name=""/>
        <p:cNvGrpSpPr/>
        <p:nvPr/>
      </p:nvGrpSpPr>
      <p:grpSpPr>
        <a:xfrm>
          <a:off x="0" y="0"/>
          <a:ext cx="0" cy="0"/>
          <a:chOff x="0" y="0"/>
          <a:chExt cx="0" cy="0"/>
        </a:xfrm>
      </p:grpSpPr>
      <p:pic>
        <p:nvPicPr>
          <p:cNvPr id="15" name="Picture 19">
            <a:extLst>
              <a:ext uri="{FF2B5EF4-FFF2-40B4-BE49-F238E27FC236}">
                <a16:creationId xmlns:a16="http://schemas.microsoft.com/office/drawing/2014/main" id="{8991B221-86C1-456B-9B3B-2BBA0BFF525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9799512" y="377743"/>
            <a:ext cx="1902975" cy="6632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1109657" y="1075860"/>
            <a:ext cx="4610865" cy="1785334"/>
          </a:xfrm>
        </p:spPr>
        <p:txBody>
          <a:bodyPr lIns="0" tIns="0" rIns="0" bIns="0" anchor="b">
            <a:noAutofit/>
          </a:bodyPr>
          <a:lstStyle>
            <a:lvl1pPr>
              <a:lnSpc>
                <a:spcPct val="90000"/>
              </a:lnSpc>
              <a:defRPr sz="3600" b="0">
                <a:solidFill>
                  <a:schemeClr val="tx2"/>
                </a:solidFill>
              </a:defRPr>
            </a:lvl1pPr>
          </a:lstStyle>
          <a:p>
            <a:r>
              <a:t>Headline Title right here.</a:t>
            </a:r>
          </a:p>
        </p:txBody>
      </p:sp>
      <p:sp>
        <p:nvSpPr>
          <p:cNvPr id="3" name="Subtitle 2"/>
          <p:cNvSpPr>
            <a:spLocks noGrp="1"/>
          </p:cNvSpPr>
          <p:nvPr>
            <p:ph type="subTitle" idx="1" hasCustomPrompt="1"/>
          </p:nvPr>
        </p:nvSpPr>
        <p:spPr>
          <a:xfrm>
            <a:off x="1109656" y="3093178"/>
            <a:ext cx="4610865" cy="1021622"/>
          </a:xfrm>
        </p:spPr>
        <p:txBody>
          <a:bodyPr lIns="0" tIns="0" rIns="0" bIns="0">
            <a:noAutofit/>
          </a:bodyPr>
          <a:lstStyle>
            <a:lvl1pPr marL="0" indent="0" algn="l">
              <a:spcBef>
                <a:spcPts val="0"/>
              </a:spcBef>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t>Subhead Title right here.</a:t>
            </a:r>
          </a:p>
        </p:txBody>
      </p:sp>
      <p:sp>
        <p:nvSpPr>
          <p:cNvPr id="14" name="Text Placeholder 13"/>
          <p:cNvSpPr>
            <a:spLocks noGrp="1"/>
          </p:cNvSpPr>
          <p:nvPr>
            <p:ph type="body" sz="quarter" idx="10" hasCustomPrompt="1"/>
          </p:nvPr>
        </p:nvSpPr>
        <p:spPr>
          <a:xfrm>
            <a:off x="1109656" y="5366530"/>
            <a:ext cx="4610865" cy="478152"/>
          </a:xfrm>
        </p:spPr>
        <p:txBody>
          <a:bodyPr lIns="0" tIns="0" rIns="0" bIns="0" anchor="ctr"/>
          <a:lstStyle>
            <a:lvl1pPr marL="0" indent="0">
              <a:spcBef>
                <a:spcPts val="0"/>
              </a:spcBef>
              <a:buNone/>
              <a:defRPr sz="1600">
                <a:solidFill>
                  <a:schemeClr val="bg2"/>
                </a:solidFill>
                <a:latin typeface="+mj-lt"/>
              </a:defRPr>
            </a:lvl1pPr>
            <a:lvl2pPr marL="0" indent="0">
              <a:spcBef>
                <a:spcPts val="0"/>
              </a:spcBef>
              <a:buNone/>
              <a:defRPr sz="1600">
                <a:latin typeface="+mj-lt"/>
              </a:defRPr>
            </a:lvl2pPr>
            <a:lvl3pPr marL="0" indent="0">
              <a:spcBef>
                <a:spcPts val="0"/>
              </a:spcBef>
              <a:buNone/>
              <a:defRPr sz="1600">
                <a:latin typeface="+mj-lt"/>
              </a:defRPr>
            </a:lvl3pPr>
            <a:lvl4pPr marL="0" indent="0">
              <a:spcBef>
                <a:spcPts val="0"/>
              </a:spcBef>
              <a:buNone/>
              <a:defRPr sz="1600">
                <a:latin typeface="+mj-lt"/>
              </a:defRPr>
            </a:lvl4pPr>
            <a:lvl5pPr marL="0" indent="0">
              <a:spcBef>
                <a:spcPts val="0"/>
              </a:spcBef>
              <a:buNone/>
              <a:defRPr sz="1600">
                <a:latin typeface="+mj-lt"/>
              </a:defRPr>
            </a:lvl5pPr>
          </a:lstStyle>
          <a:p>
            <a:pPr lvl="0"/>
            <a:r>
              <a:t>Date</a:t>
            </a:r>
          </a:p>
        </p:txBody>
      </p:sp>
      <p:sp>
        <p:nvSpPr>
          <p:cNvPr id="18" name="Rectangle 17" descr="Green outline">
            <a:extLst>
              <a:ext uri="{FF2B5EF4-FFF2-40B4-BE49-F238E27FC236}">
                <a16:creationId xmlns:a16="http://schemas.microsoft.com/office/drawing/2014/main" id="{7B9A7C83-B8F9-4C8E-868D-C56D8E120BE3}"/>
              </a:ext>
            </a:extLst>
          </p:cNvPr>
          <p:cNvSpPr/>
          <p:nvPr/>
        </p:nvSpPr>
        <p:spPr>
          <a:xfrm>
            <a:off x="633333" y="609600"/>
            <a:ext cx="5613479" cy="5613479"/>
          </a:xfrm>
          <a:prstGeom prst="rect">
            <a:avLst/>
          </a:prstGeom>
          <a:noFill/>
          <a:ln w="29210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9" name="Straight Connector 18">
            <a:extLst>
              <a:ext uri="{FF2B5EF4-FFF2-40B4-BE49-F238E27FC236}">
                <a16:creationId xmlns:a16="http://schemas.microsoft.com/office/drawing/2014/main" id="{6E2E7866-8A5A-477C-8393-A4CE4AA38261}"/>
              </a:ext>
            </a:extLst>
          </p:cNvPr>
          <p:cNvCxnSpPr>
            <a:cxnSpLocks/>
          </p:cNvCxnSpPr>
          <p:nvPr/>
        </p:nvCxnSpPr>
        <p:spPr>
          <a:xfrm>
            <a:off x="1109656" y="5276946"/>
            <a:ext cx="4610865" cy="1"/>
          </a:xfrm>
          <a:prstGeom prst="line">
            <a:avLst/>
          </a:prstGeom>
          <a:ln w="190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3335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4998" y="1322389"/>
            <a:ext cx="8654912" cy="1252537"/>
          </a:xfrm>
        </p:spPr>
        <p:txBody>
          <a:bodyPr lIns="0" tIns="0" rIns="0" bIns="0" anchor="b" anchorCtr="0">
            <a:noAutofit/>
          </a:bodyPr>
          <a:lstStyle>
            <a:lvl1pPr algn="l">
              <a:lnSpc>
                <a:spcPct val="90000"/>
              </a:lnSpc>
              <a:defRPr sz="3200" b="1" cap="none" baseline="0"/>
            </a:lvl1pPr>
          </a:lstStyle>
          <a:p>
            <a:r>
              <a:t>Type Section Title Here</a:t>
            </a:r>
          </a:p>
        </p:txBody>
      </p:sp>
      <p:sp>
        <p:nvSpPr>
          <p:cNvPr id="3" name="Text Placeholder 2"/>
          <p:cNvSpPr>
            <a:spLocks noGrp="1"/>
          </p:cNvSpPr>
          <p:nvPr>
            <p:ph type="body" idx="1" hasCustomPrompt="1"/>
          </p:nvPr>
        </p:nvSpPr>
        <p:spPr>
          <a:xfrm>
            <a:off x="414998" y="2698751"/>
            <a:ext cx="8654912" cy="714375"/>
          </a:xfrm>
        </p:spPr>
        <p:txBody>
          <a:bodyPr lIns="0" tIns="0" rIns="0" bIns="0" anchor="t">
            <a:noAutofit/>
          </a:bodyPr>
          <a:lstStyle>
            <a:lvl1pPr marL="0" indent="0">
              <a:spcBef>
                <a:spcPts val="0"/>
              </a:spcBef>
              <a:buNone/>
              <a:defRPr sz="200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t>Section #1</a:t>
            </a:r>
          </a:p>
        </p:txBody>
      </p:sp>
      <p:sp>
        <p:nvSpPr>
          <p:cNvPr id="5" name="Footer Placeholder 4"/>
          <p:cNvSpPr>
            <a:spLocks noGrp="1"/>
          </p:cNvSpPr>
          <p:nvPr>
            <p:ph type="ftr" sz="quarter" idx="11"/>
          </p:nvPr>
        </p:nvSpPr>
        <p:spPr/>
        <p:txBody>
          <a:bodyPr/>
          <a:lstStyle>
            <a:lvl1pPr>
              <a:defRPr>
                <a:solidFill>
                  <a:schemeClr val="bg2"/>
                </a:solidFill>
              </a:defRPr>
            </a:lvl1pPr>
          </a:lstStyle>
          <a:p>
            <a:endParaRPr/>
          </a:p>
        </p:txBody>
      </p:sp>
      <p:sp>
        <p:nvSpPr>
          <p:cNvPr id="6" name="Slide Number Placeholder 5"/>
          <p:cNvSpPr>
            <a:spLocks noGrp="1"/>
          </p:cNvSpPr>
          <p:nvPr>
            <p:ph type="sldNum" sz="quarter" idx="12"/>
          </p:nvPr>
        </p:nvSpPr>
        <p:spPr/>
        <p:txBody>
          <a:bodyPr/>
          <a:lstStyle>
            <a:lvl1pPr>
              <a:defRPr>
                <a:solidFill>
                  <a:srgbClr val="163D22"/>
                </a:solidFill>
              </a:defRPr>
            </a:lvl1pPr>
          </a:lstStyle>
          <a:p>
            <a:fld id="{5CBDBD4D-7B7B-4EC0-AB6E-424933B04FED}" type="slidenum">
              <a:rPr/>
              <a:pPr/>
              <a:t>‹#›</a:t>
            </a:fld>
            <a:endParaRPr/>
          </a:p>
        </p:txBody>
      </p:sp>
      <p:pic>
        <p:nvPicPr>
          <p:cNvPr id="12" name="Picture 4" descr="TD Logo BW" title="TD Logo BW">
            <a:extLst>
              <a:ext uri="{FF2B5EF4-FFF2-40B4-BE49-F238E27FC236}">
                <a16:creationId xmlns:a16="http://schemas.microsoft.com/office/drawing/2014/main" id="{709BAF6A-B186-4DCA-8AEC-83E9E7A0DEA8}"/>
              </a:ext>
            </a:extLst>
          </p:cNvPr>
          <p:cNvPicPr>
            <a:picLocks noChangeAspect="1" noChangeArrowheads="1"/>
          </p:cNvPicPr>
          <p:nvPr/>
        </p:nvPicPr>
        <p:blipFill>
          <a:blip r:embed="rId2" cstate="print"/>
          <a:srcRect/>
          <a:stretch>
            <a:fillRect/>
          </a:stretch>
        </p:blipFill>
        <p:spPr bwMode="auto">
          <a:xfrm>
            <a:off x="415926" y="419100"/>
            <a:ext cx="639510" cy="571500"/>
          </a:xfrm>
          <a:prstGeom prst="rect">
            <a:avLst/>
          </a:prstGeom>
          <a:noFill/>
        </p:spPr>
      </p:pic>
      <p:pic>
        <p:nvPicPr>
          <p:cNvPr id="13" name="Picture 5" descr="TD Logo" title="TD Logo">
            <a:extLst>
              <a:ext uri="{FF2B5EF4-FFF2-40B4-BE49-F238E27FC236}">
                <a16:creationId xmlns:a16="http://schemas.microsoft.com/office/drawing/2014/main" id="{D1162D3E-2921-4CA0-81E2-4D3B2CD67136}"/>
              </a:ext>
            </a:extLst>
          </p:cNvPr>
          <p:cNvPicPr>
            <a:picLocks noChangeAspect="1" noChangeArrowheads="1"/>
          </p:cNvPicPr>
          <p:nvPr/>
        </p:nvPicPr>
        <p:blipFill>
          <a:blip r:embed="rId3" cstate="print"/>
          <a:srcRect/>
          <a:stretch>
            <a:fillRect/>
          </a:stretch>
        </p:blipFill>
        <p:spPr bwMode="hidden">
          <a:xfrm>
            <a:off x="415926" y="419100"/>
            <a:ext cx="639510" cy="571500"/>
          </a:xfrm>
          <a:prstGeom prst="rect">
            <a:avLst/>
          </a:prstGeom>
          <a:noFill/>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551300" y="1482726"/>
            <a:ext cx="5486400" cy="4689475"/>
          </a:xfrm>
        </p:spPr>
        <p:txBody>
          <a:bodyPr/>
          <a:lstStyle>
            <a:lvl1pPr>
              <a:defRPr sz="2000"/>
            </a:lvl1pPr>
            <a:lvl2pPr>
              <a:defRPr sz="18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54299" y="1482726"/>
            <a:ext cx="5486400" cy="4689475"/>
          </a:xfrm>
        </p:spPr>
        <p:txBody>
          <a:bodyPr/>
          <a:lstStyle>
            <a:lvl1pPr>
              <a:defRPr sz="2000"/>
            </a:lvl1pPr>
            <a:lvl2pPr>
              <a:defRPr sz="18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5CBDBD4D-7B7B-4EC0-AB6E-424933B04FED}" type="slidenum">
              <a:rPr/>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1300" y="1482725"/>
            <a:ext cx="548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51300" y="2220912"/>
            <a:ext cx="5486400" cy="3951288"/>
          </a:xfrm>
        </p:spPr>
        <p:txBody>
          <a:bodyPr>
            <a:no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53912" y="1482725"/>
            <a:ext cx="548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53912" y="2220912"/>
            <a:ext cx="5486400" cy="3951288"/>
          </a:xfrm>
        </p:spPr>
        <p:txBody>
          <a:bodyPr>
            <a:no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5CBDBD4D-7B7B-4EC0-AB6E-424933B04FED}" type="slidenum">
              <a:rPr/>
              <a:pPr/>
              <a:t>‹#›</a:t>
            </a:fld>
            <a:endParaRPr/>
          </a:p>
        </p:txBody>
      </p:sp>
      <p:sp>
        <p:nvSpPr>
          <p:cNvPr id="7" name="Title 6"/>
          <p:cNvSpPr>
            <a:spLocks noGrp="1"/>
          </p:cNvSpPr>
          <p:nvPr>
            <p:ph type="title"/>
          </p:nvPr>
        </p:nvSpPr>
        <p:spPr/>
        <p:txBody>
          <a:bodyPr/>
          <a:lstStyle/>
          <a:p>
            <a:r>
              <a:rPr lang="en-US"/>
              <a:t>Click to edit Master title style</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5CBDBD4D-7B7B-4EC0-AB6E-424933B04FED}" type="slidenum">
              <a:rPr/>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a:solidFill>
                  <a:schemeClr val="bg2"/>
                </a:solidFill>
              </a:defRPr>
            </a:lvl1pPr>
          </a:lstStyle>
          <a:p>
            <a:endParaRPr lang="en-US"/>
          </a:p>
        </p:txBody>
      </p:sp>
      <p:sp>
        <p:nvSpPr>
          <p:cNvPr id="5" name="Slide Number Placeholder 4"/>
          <p:cNvSpPr>
            <a:spLocks noGrp="1"/>
          </p:cNvSpPr>
          <p:nvPr>
            <p:ph type="sldNum" sz="quarter" idx="12"/>
          </p:nvPr>
        </p:nvSpPr>
        <p:spPr/>
        <p:txBody>
          <a:bodyPr/>
          <a:lstStyle>
            <a:lvl1pPr>
              <a:defRPr>
                <a:solidFill>
                  <a:srgbClr val="163D22"/>
                </a:solidFill>
              </a:defRPr>
            </a:lvl1pPr>
          </a:lstStyle>
          <a:p>
            <a:fld id="{5CBDBD4D-7B7B-4EC0-AB6E-424933B04FE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418012" y="1482724"/>
            <a:ext cx="7239000" cy="4689475"/>
          </a:xfrm>
        </p:spPr>
        <p:txBody>
          <a:bodyPr>
            <a:no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51300" y="1482724"/>
            <a:ext cx="3705319" cy="4689475"/>
          </a:xfrm>
        </p:spPr>
        <p:txBody>
          <a:bodyPr>
            <a:no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5CBDBD4D-7B7B-4EC0-AB6E-424933B04FED}" type="slidenum">
              <a:rPr/>
              <a:pPr/>
              <a:t>‹#›</a:t>
            </a:fld>
            <a:endParaRPr/>
          </a:p>
        </p:txBody>
      </p:sp>
      <p:sp>
        <p:nvSpPr>
          <p:cNvPr id="2" name="Title 1"/>
          <p:cNvSpPr>
            <a:spLocks noGrp="1"/>
          </p:cNvSpPr>
          <p:nvPr>
            <p:ph type="title"/>
          </p:nvPr>
        </p:nvSpPr>
        <p:spPr/>
        <p:txBody>
          <a:bodyPr/>
          <a:lstStyle/>
          <a:p>
            <a:r>
              <a:rPr lang="en-US"/>
              <a:t>Click to edit Master title style</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1299" y="381001"/>
            <a:ext cx="10058400" cy="808038"/>
          </a:xfrm>
          <a:prstGeom prst="rect">
            <a:avLst/>
          </a:prstGeom>
        </p:spPr>
        <p:txBody>
          <a:bodyPr vert="horz" lIns="91440" tIns="45720" rIns="91440" bIns="45720" rtlCol="0" anchor="ctr" anchorCtr="0">
            <a:noAutofit/>
          </a:bodyPr>
          <a:lstStyle/>
          <a:p>
            <a:r>
              <a:rPr lang="en-US"/>
              <a:t>Click to edit Master title style</a:t>
            </a:r>
            <a:endParaRPr/>
          </a:p>
        </p:txBody>
      </p:sp>
      <p:sp>
        <p:nvSpPr>
          <p:cNvPr id="3" name="Text Placeholder 2"/>
          <p:cNvSpPr>
            <a:spLocks noGrp="1"/>
          </p:cNvSpPr>
          <p:nvPr>
            <p:ph type="body" idx="1"/>
          </p:nvPr>
        </p:nvSpPr>
        <p:spPr>
          <a:xfrm>
            <a:off x="551300" y="1482726"/>
            <a:ext cx="11089399" cy="4689474"/>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9751060" y="6573838"/>
            <a:ext cx="1179733" cy="182880"/>
          </a:xfrm>
          <a:prstGeom prst="rect">
            <a:avLst/>
          </a:prstGeom>
        </p:spPr>
        <p:txBody>
          <a:bodyPr vert="horz" lIns="91440" tIns="45720" rIns="91440" bIns="45720" rtlCol="0" anchor="ctr"/>
          <a:lstStyle>
            <a:lvl1pPr algn="l">
              <a:defRPr sz="1100">
                <a:solidFill>
                  <a:srgbClr val="6A737B"/>
                </a:solidFill>
              </a:defRPr>
            </a:lvl1pPr>
          </a:lstStyle>
          <a:p>
            <a:endParaRPr/>
          </a:p>
        </p:txBody>
      </p:sp>
      <p:sp>
        <p:nvSpPr>
          <p:cNvPr id="5" name="Footer Placeholder 4"/>
          <p:cNvSpPr>
            <a:spLocks noGrp="1"/>
          </p:cNvSpPr>
          <p:nvPr>
            <p:ph type="ftr" sz="quarter" idx="3"/>
          </p:nvPr>
        </p:nvSpPr>
        <p:spPr>
          <a:xfrm>
            <a:off x="551300" y="6573838"/>
            <a:ext cx="6805427" cy="182880"/>
          </a:xfrm>
          <a:prstGeom prst="rect">
            <a:avLst/>
          </a:prstGeom>
        </p:spPr>
        <p:txBody>
          <a:bodyPr vert="horz" lIns="91440" tIns="45720" rIns="91440" bIns="45720" rtlCol="0" anchor="ctr"/>
          <a:lstStyle>
            <a:lvl1pPr algn="l">
              <a:defRPr sz="1100" b="0">
                <a:solidFill>
                  <a:schemeClr val="bg2"/>
                </a:solidFill>
              </a:defRPr>
            </a:lvl1pPr>
          </a:lstStyle>
          <a:p>
            <a:endParaRPr/>
          </a:p>
        </p:txBody>
      </p:sp>
      <p:sp>
        <p:nvSpPr>
          <p:cNvPr id="6" name="Slide Number Placeholder 5"/>
          <p:cNvSpPr>
            <a:spLocks noGrp="1"/>
          </p:cNvSpPr>
          <p:nvPr>
            <p:ph type="sldNum" sz="quarter" idx="4"/>
          </p:nvPr>
        </p:nvSpPr>
        <p:spPr>
          <a:xfrm>
            <a:off x="10930794" y="6573838"/>
            <a:ext cx="925802" cy="182880"/>
          </a:xfrm>
          <a:prstGeom prst="rect">
            <a:avLst/>
          </a:prstGeom>
        </p:spPr>
        <p:txBody>
          <a:bodyPr vert="horz" lIns="91440" tIns="45720" rIns="91440" bIns="45720" rtlCol="0" anchor="ctr"/>
          <a:lstStyle>
            <a:lvl1pPr algn="r">
              <a:defRPr sz="1100">
                <a:solidFill>
                  <a:srgbClr val="163D22"/>
                </a:solidFill>
              </a:defRPr>
            </a:lvl1pPr>
          </a:lstStyle>
          <a:p>
            <a:fld id="{5CBDBD4D-7B7B-4EC0-AB6E-424933B04FED}" type="slidenum">
              <a:rPr/>
              <a:pPr/>
              <a:t>‹#›</a:t>
            </a:fld>
            <a:endParaRPr/>
          </a:p>
        </p:txBody>
      </p:sp>
      <p:pic>
        <p:nvPicPr>
          <p:cNvPr id="76" name="Picture 14" descr="TD Logo BW" title="TD Logo BW"/>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146986" y="555625"/>
            <a:ext cx="493713"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15" descr="TD Logo" title="TD Log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hidden">
          <a:xfrm>
            <a:off x="11146986" y="555625"/>
            <a:ext cx="493713"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EE65C2D6-68FF-5545-9E22-679135617296}"/>
              </a:ext>
            </a:extLst>
          </p:cNvPr>
          <p:cNvSpPr txBox="1"/>
          <p:nvPr userDrawn="1">
            <p:extLst>
              <p:ext uri="{1162E1C5-73C7-4A58-AE30-91384D911F3F}">
                <p184:classification xmlns:p184="http://schemas.microsoft.com/office/powerpoint/2018/4/main" val="ftr"/>
              </p:ext>
            </p:extLst>
          </p:nvPr>
        </p:nvSpPr>
        <p:spPr>
          <a:xfrm>
            <a:off x="0" y="6705600"/>
            <a:ext cx="433388"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Internal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l" defTabSz="914400" rtl="0" eaLnBrk="1" latinLnBrk="0" hangingPunct="1">
        <a:lnSpc>
          <a:spcPct val="85000"/>
        </a:lnSpc>
        <a:spcBef>
          <a:spcPct val="0"/>
        </a:spcBef>
        <a:buNone/>
        <a:defRPr sz="2800" b="1" kern="1200">
          <a:solidFill>
            <a:schemeClr val="bg2"/>
          </a:solidFill>
          <a:latin typeface="Arial" pitchFamily="34" charset="0"/>
          <a:ea typeface="+mj-ea"/>
          <a:cs typeface="Arial" pitchFamily="34" charset="0"/>
        </a:defRPr>
      </a:lvl1pPr>
    </p:titleStyle>
    <p:bodyStyle>
      <a:lvl1pPr marL="237744" indent="-237744" algn="l" defTabSz="914400" rtl="0" eaLnBrk="1" latinLnBrk="0" hangingPunct="1">
        <a:lnSpc>
          <a:spcPct val="95000"/>
        </a:lnSpc>
        <a:spcBef>
          <a:spcPts val="2600"/>
        </a:spcBef>
        <a:buClr>
          <a:schemeClr val="tx1"/>
        </a:buClr>
        <a:buSzPct val="80000"/>
        <a:buFont typeface="Wingdings" pitchFamily="2" charset="2"/>
        <a:buChar char="n"/>
        <a:defRPr sz="2000" kern="1200">
          <a:solidFill>
            <a:schemeClr val="tx1"/>
          </a:solidFill>
          <a:latin typeface="Arial" pitchFamily="34" charset="0"/>
          <a:ea typeface="+mn-ea"/>
          <a:cs typeface="Arial" pitchFamily="34" charset="0"/>
        </a:defRPr>
      </a:lvl1pPr>
      <a:lvl2pPr marL="411480" indent="-173736" algn="l" defTabSz="914400" rtl="0" eaLnBrk="1" latinLnBrk="0" hangingPunct="1">
        <a:lnSpc>
          <a:spcPct val="95000"/>
        </a:lnSpc>
        <a:spcBef>
          <a:spcPts val="900"/>
        </a:spcBef>
        <a:buClr>
          <a:schemeClr val="tx1"/>
        </a:buClr>
        <a:buSzPct val="100000"/>
        <a:buFont typeface="Arial" pitchFamily="34" charset="0"/>
        <a:buChar char="–"/>
        <a:defRPr sz="1800" kern="1200">
          <a:solidFill>
            <a:schemeClr val="tx1"/>
          </a:solidFill>
          <a:latin typeface="+mn-lt"/>
          <a:ea typeface="+mn-ea"/>
          <a:cs typeface="Arial" pitchFamily="34" charset="0"/>
        </a:defRPr>
      </a:lvl2pPr>
      <a:lvl3pPr marL="576072" indent="-164592" algn="l" defTabSz="914400" rtl="0" eaLnBrk="1" latinLnBrk="0" hangingPunct="1">
        <a:lnSpc>
          <a:spcPct val="95000"/>
        </a:lnSpc>
        <a:spcBef>
          <a:spcPts val="900"/>
        </a:spcBef>
        <a:buClr>
          <a:schemeClr val="tx1"/>
        </a:buClr>
        <a:buSzPct val="100000"/>
        <a:buFont typeface="Arial" pitchFamily="34" charset="0"/>
        <a:buChar char="–"/>
        <a:defRPr sz="1800" kern="1200">
          <a:solidFill>
            <a:schemeClr val="tx1"/>
          </a:solidFill>
          <a:latin typeface="+mn-lt"/>
          <a:ea typeface="+mn-ea"/>
          <a:cs typeface="Arial" pitchFamily="34" charset="0"/>
        </a:defRPr>
      </a:lvl3pPr>
      <a:lvl4pPr marL="749808" indent="-173736" algn="l" defTabSz="914400" rtl="0" eaLnBrk="1" latinLnBrk="0" hangingPunct="1">
        <a:lnSpc>
          <a:spcPct val="95000"/>
        </a:lnSpc>
        <a:spcBef>
          <a:spcPts val="900"/>
        </a:spcBef>
        <a:buClr>
          <a:schemeClr val="tx1"/>
        </a:buClr>
        <a:buSzPct val="100000"/>
        <a:buFont typeface="Arial" pitchFamily="34" charset="0"/>
        <a:buChar char="–"/>
        <a:defRPr sz="1800" kern="1200">
          <a:solidFill>
            <a:schemeClr val="tx1"/>
          </a:solidFill>
          <a:latin typeface="+mn-lt"/>
          <a:ea typeface="+mn-ea"/>
          <a:cs typeface="Arial" pitchFamily="34" charset="0"/>
        </a:defRPr>
      </a:lvl4pPr>
      <a:lvl5pPr marL="914400" indent="-164592" algn="l" defTabSz="914400" rtl="0" eaLnBrk="1" latinLnBrk="0" hangingPunct="1">
        <a:lnSpc>
          <a:spcPct val="95000"/>
        </a:lnSpc>
        <a:spcBef>
          <a:spcPts val="900"/>
        </a:spcBef>
        <a:buClr>
          <a:schemeClr val="tx1"/>
        </a:buClr>
        <a:buSzPct val="100000"/>
        <a:buFont typeface="Arial" pitchFamily="34" charset="0"/>
        <a:buChar char="–"/>
        <a:defRPr sz="1800" kern="1200">
          <a:solidFill>
            <a:schemeClr val="tx1"/>
          </a:solidFill>
          <a:latin typeface="+mn-lt"/>
          <a:ea typeface="+mn-ea"/>
          <a:cs typeface="Arial" pitchFamily="34" charset="0"/>
        </a:defRPr>
      </a:lvl5pPr>
      <a:lvl6pPr marL="914400" indent="-164592" algn="l" defTabSz="914400" rtl="0" eaLnBrk="1" latinLnBrk="0" hangingPunct="1">
        <a:lnSpc>
          <a:spcPct val="95000"/>
        </a:lnSpc>
        <a:spcBef>
          <a:spcPts val="900"/>
        </a:spcBef>
        <a:buFont typeface="Arial" pitchFamily="34" charset="0"/>
        <a:buChar char="–"/>
        <a:defRPr sz="1800" kern="1200">
          <a:solidFill>
            <a:schemeClr val="tx1"/>
          </a:solidFill>
          <a:latin typeface="+mn-lt"/>
          <a:ea typeface="+mn-ea"/>
          <a:cs typeface="+mn-cs"/>
        </a:defRPr>
      </a:lvl6pPr>
      <a:lvl7pPr marL="914400" indent="-164592" algn="l" defTabSz="914400" rtl="0" eaLnBrk="1" latinLnBrk="0" hangingPunct="1">
        <a:lnSpc>
          <a:spcPct val="95000"/>
        </a:lnSpc>
        <a:spcBef>
          <a:spcPts val="900"/>
        </a:spcBef>
        <a:buFont typeface="Arial" pitchFamily="34" charset="0"/>
        <a:buChar char="–"/>
        <a:defRPr sz="1800" kern="1200">
          <a:solidFill>
            <a:schemeClr val="tx1"/>
          </a:solidFill>
          <a:latin typeface="+mn-lt"/>
          <a:ea typeface="+mn-ea"/>
          <a:cs typeface="+mn-cs"/>
        </a:defRPr>
      </a:lvl7pPr>
      <a:lvl8pPr marL="914400" indent="-164592" algn="l" defTabSz="914400" rtl="0" eaLnBrk="1" latinLnBrk="0" hangingPunct="1">
        <a:lnSpc>
          <a:spcPct val="95000"/>
        </a:lnSpc>
        <a:spcBef>
          <a:spcPts val="900"/>
        </a:spcBef>
        <a:buFont typeface="Arial" pitchFamily="34" charset="0"/>
        <a:buChar char="–"/>
        <a:defRPr sz="1800" kern="1200" baseline="0">
          <a:solidFill>
            <a:schemeClr val="tx1"/>
          </a:solidFill>
          <a:latin typeface="+mn-lt"/>
          <a:ea typeface="+mn-ea"/>
          <a:cs typeface="+mn-cs"/>
        </a:defRPr>
      </a:lvl8pPr>
      <a:lvl9pPr marL="914400" indent="-164592" algn="l" defTabSz="914400" rtl="0" eaLnBrk="1" latinLnBrk="0" hangingPunct="1">
        <a:lnSpc>
          <a:spcPct val="95000"/>
        </a:lnSpc>
        <a:spcBef>
          <a:spcPts val="900"/>
        </a:spcBef>
        <a:buFont typeface="Arial" pitchFamily="34" charset="0"/>
        <a:buChar char="–"/>
        <a:defRPr sz="18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21.svg"/><Relationship Id="rId11" Type="http://schemas.openxmlformats.org/officeDocument/2006/relationships/hyperlink" Target="https://s3.amazonaws.com/files.consumerfinance.gov/f/documents/Spending-Tracker_Owning-a-Home_CFPB.pdf" TargetMode="External"/><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yourhome.fanniemae.com/calculators-tools/mortgage-affordability-calculator" TargetMode="Externa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hyperlink" Target="https://www.consumerfinance.gov/owning-a-home/loan-options/"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4.tif"/><Relationship Id="rId2" Type="http://schemas.openxmlformats.org/officeDocument/2006/relationships/hyperlink" Target="https://www.consumerfinance.gov/owning-a-home/loan-estimate/" TargetMode="Externa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consumerfinance.gov/mortgagehelp/" TargetMode="Externa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25.xml.rels><?xml version="1.0" encoding="UTF-8" standalone="yes"?>
<Relationships xmlns="http://schemas.openxmlformats.org/package/2006/relationships"><Relationship Id="rId3" Type="http://schemas.openxmlformats.org/officeDocument/2006/relationships/hyperlink" Target="https://www.td.com/us/en/personal-banking/learning/understanding-your-credit" TargetMode="External"/><Relationship Id="rId7" Type="http://schemas.openxmlformats.org/officeDocument/2006/relationships/image" Target="../media/image38.png"/><Relationship Id="rId2" Type="http://schemas.openxmlformats.org/officeDocument/2006/relationships/hyperlink" Target="https://tdbank.everfi-next.net/" TargetMode="External"/><Relationship Id="rId1" Type="http://schemas.openxmlformats.org/officeDocument/2006/relationships/slideLayout" Target="../slideLayouts/slideLayout2.xml"/><Relationship Id="rId6" Type="http://schemas.openxmlformats.org/officeDocument/2006/relationships/hyperlink" Target="https://www.hud.gov/" TargetMode="External"/><Relationship Id="rId5" Type="http://schemas.openxmlformats.org/officeDocument/2006/relationships/hyperlink" Target="https://www.consumerfinance.gov/owning-a-home/" TargetMode="External"/><Relationship Id="rId4" Type="http://schemas.openxmlformats.org/officeDocument/2006/relationships/hyperlink" Target="https://www.td.com/us/en/personal-banking/mortgage/"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f"/><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nerdwallet.com/mortgages/rent-vs-buy-calculator"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equifax.com/" TargetMode="External"/><Relationship Id="rId2" Type="http://schemas.openxmlformats.org/officeDocument/2006/relationships/hyperlink" Target="http://www.annualcreditreport.com/" TargetMode="External"/><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hyperlink" Target="http://www.transunion.com/" TargetMode="External"/><Relationship Id="rId4" Type="http://schemas.openxmlformats.org/officeDocument/2006/relationships/hyperlink" Target="https://www.experian.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hyperlink" Target="http://www.consumerfinance.gov/documents/2233/201701_cfpb_Credit-report-review-checklist.pdf"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2224" y="2057400"/>
            <a:ext cx="4610865" cy="1021622"/>
          </a:xfrm>
        </p:spPr>
        <p:txBody>
          <a:bodyPr/>
          <a:lstStyle/>
          <a:p>
            <a:r>
              <a:rPr lang="en-US" sz="4400" dirty="0"/>
              <a:t>Home Buying</a:t>
            </a:r>
          </a:p>
        </p:txBody>
      </p:sp>
      <p:sp>
        <p:nvSpPr>
          <p:cNvPr id="4" name="Text Placeholder 3"/>
          <p:cNvSpPr>
            <a:spLocks noGrp="1"/>
          </p:cNvSpPr>
          <p:nvPr>
            <p:ph type="body" sz="quarter" idx="10"/>
          </p:nvPr>
        </p:nvSpPr>
        <p:spPr/>
        <p:txBody>
          <a:bodyPr/>
          <a:lstStyle/>
          <a:p>
            <a:endParaRPr lang="en-US" dirty="0"/>
          </a:p>
        </p:txBody>
      </p:sp>
      <p:sp>
        <p:nvSpPr>
          <p:cNvPr id="5" name="Subtitle 2">
            <a:extLst>
              <a:ext uri="{FF2B5EF4-FFF2-40B4-BE49-F238E27FC236}">
                <a16:creationId xmlns:a16="http://schemas.microsoft.com/office/drawing/2014/main" id="{4F09C6CE-7892-D764-0D5F-CC4BBA45813C}"/>
              </a:ext>
            </a:extLst>
          </p:cNvPr>
          <p:cNvSpPr txBox="1">
            <a:spLocks/>
          </p:cNvSpPr>
          <p:nvPr/>
        </p:nvSpPr>
        <p:spPr>
          <a:xfrm>
            <a:off x="1083812" y="4495800"/>
            <a:ext cx="4610865" cy="640622"/>
          </a:xfrm>
          <a:prstGeom prst="rect">
            <a:avLst/>
          </a:prstGeom>
        </p:spPr>
        <p:txBody>
          <a:bodyPr vert="horz" lIns="0" tIns="0" rIns="0" bIns="0" rtlCol="0">
            <a:noAutofit/>
          </a:bodyPr>
          <a:lstStyle>
            <a:lvl1pPr marL="0" indent="0" algn="l" defTabSz="914400" rtl="0" eaLnBrk="1" latinLnBrk="0" hangingPunct="1">
              <a:lnSpc>
                <a:spcPct val="95000"/>
              </a:lnSpc>
              <a:spcBef>
                <a:spcPts val="0"/>
              </a:spcBef>
              <a:buClr>
                <a:schemeClr val="tx1"/>
              </a:buClr>
              <a:buSzPct val="80000"/>
              <a:buFont typeface="Wingdings" pitchFamily="2" charset="2"/>
              <a:buNone/>
              <a:defRPr sz="2000" kern="1200">
                <a:solidFill>
                  <a:schemeClr val="bg2"/>
                </a:solidFill>
                <a:latin typeface="Arial" pitchFamily="34" charset="0"/>
                <a:ea typeface="+mn-ea"/>
                <a:cs typeface="Arial" pitchFamily="34" charset="0"/>
              </a:defRPr>
            </a:lvl1pPr>
            <a:lvl2pPr marL="457200" indent="0" algn="ctr" defTabSz="914400" rtl="0" eaLnBrk="1" latinLnBrk="0" hangingPunct="1">
              <a:lnSpc>
                <a:spcPct val="95000"/>
              </a:lnSpc>
              <a:spcBef>
                <a:spcPts val="900"/>
              </a:spcBef>
              <a:buClr>
                <a:schemeClr val="tx1"/>
              </a:buClr>
              <a:buSzPct val="100000"/>
              <a:buFont typeface="Arial" pitchFamily="34" charset="0"/>
              <a:buNone/>
              <a:defRPr sz="1800" kern="1200">
                <a:solidFill>
                  <a:schemeClr val="tx1">
                    <a:tint val="75000"/>
                  </a:schemeClr>
                </a:solidFill>
                <a:latin typeface="+mn-lt"/>
                <a:ea typeface="+mn-ea"/>
                <a:cs typeface="Arial" pitchFamily="34" charset="0"/>
              </a:defRPr>
            </a:lvl2pPr>
            <a:lvl3pPr marL="914400" indent="0" algn="ctr" defTabSz="914400" rtl="0" eaLnBrk="1" latinLnBrk="0" hangingPunct="1">
              <a:lnSpc>
                <a:spcPct val="95000"/>
              </a:lnSpc>
              <a:spcBef>
                <a:spcPts val="900"/>
              </a:spcBef>
              <a:buClr>
                <a:schemeClr val="tx1"/>
              </a:buClr>
              <a:buSzPct val="100000"/>
              <a:buFont typeface="Arial" pitchFamily="34" charset="0"/>
              <a:buNone/>
              <a:defRPr sz="1800" kern="1200">
                <a:solidFill>
                  <a:schemeClr val="tx1">
                    <a:tint val="75000"/>
                  </a:schemeClr>
                </a:solidFill>
                <a:latin typeface="+mn-lt"/>
                <a:ea typeface="+mn-ea"/>
                <a:cs typeface="Arial" pitchFamily="34" charset="0"/>
              </a:defRPr>
            </a:lvl3pPr>
            <a:lvl4pPr marL="1371600" indent="0" algn="ctr" defTabSz="914400" rtl="0" eaLnBrk="1" latinLnBrk="0" hangingPunct="1">
              <a:lnSpc>
                <a:spcPct val="95000"/>
              </a:lnSpc>
              <a:spcBef>
                <a:spcPts val="900"/>
              </a:spcBef>
              <a:buClr>
                <a:schemeClr val="tx1"/>
              </a:buClr>
              <a:buSzPct val="100000"/>
              <a:buFont typeface="Arial" pitchFamily="34" charset="0"/>
              <a:buNone/>
              <a:defRPr sz="1800" kern="1200">
                <a:solidFill>
                  <a:schemeClr val="tx1">
                    <a:tint val="75000"/>
                  </a:schemeClr>
                </a:solidFill>
                <a:latin typeface="+mn-lt"/>
                <a:ea typeface="+mn-ea"/>
                <a:cs typeface="Arial" pitchFamily="34" charset="0"/>
              </a:defRPr>
            </a:lvl4pPr>
            <a:lvl5pPr marL="1828800" indent="0" algn="ctr" defTabSz="914400" rtl="0" eaLnBrk="1" latinLnBrk="0" hangingPunct="1">
              <a:lnSpc>
                <a:spcPct val="95000"/>
              </a:lnSpc>
              <a:spcBef>
                <a:spcPts val="900"/>
              </a:spcBef>
              <a:buClr>
                <a:schemeClr val="tx1"/>
              </a:buClr>
              <a:buSzPct val="100000"/>
              <a:buFont typeface="Arial" pitchFamily="34" charset="0"/>
              <a:buNone/>
              <a:defRPr sz="1800" kern="1200">
                <a:solidFill>
                  <a:schemeClr val="tx1">
                    <a:tint val="75000"/>
                  </a:schemeClr>
                </a:solidFill>
                <a:latin typeface="+mn-lt"/>
                <a:ea typeface="+mn-ea"/>
                <a:cs typeface="Arial" pitchFamily="34" charset="0"/>
              </a:defRPr>
            </a:lvl5pPr>
            <a:lvl6pPr marL="2286000" indent="0" algn="ctr" defTabSz="914400" rtl="0" eaLnBrk="1" latinLnBrk="0" hangingPunct="1">
              <a:lnSpc>
                <a:spcPct val="95000"/>
              </a:lnSpc>
              <a:spcBef>
                <a:spcPts val="900"/>
              </a:spcBef>
              <a:buFont typeface="Arial"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5000"/>
              </a:lnSpc>
              <a:spcBef>
                <a:spcPts val="900"/>
              </a:spcBef>
              <a:buFont typeface="Arial"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5000"/>
              </a:lnSpc>
              <a:spcBef>
                <a:spcPts val="900"/>
              </a:spcBef>
              <a:buFont typeface="Arial" pitchFamily="34" charset="0"/>
              <a:buNone/>
              <a:defRPr sz="1800" kern="1200" baseline="0">
                <a:solidFill>
                  <a:schemeClr val="tx1">
                    <a:tint val="75000"/>
                  </a:schemeClr>
                </a:solidFill>
                <a:latin typeface="+mn-lt"/>
                <a:ea typeface="+mn-ea"/>
                <a:cs typeface="+mn-cs"/>
              </a:defRPr>
            </a:lvl8pPr>
            <a:lvl9pPr marL="3657600" indent="0" algn="ctr" defTabSz="914400" rtl="0" eaLnBrk="1" latinLnBrk="0" hangingPunct="1">
              <a:lnSpc>
                <a:spcPct val="95000"/>
              </a:lnSpc>
              <a:spcBef>
                <a:spcPts val="900"/>
              </a:spcBef>
              <a:buFont typeface="Arial" pitchFamily="34" charset="0"/>
              <a:buNone/>
              <a:defRPr sz="1800" kern="1200" baseline="0">
                <a:solidFill>
                  <a:schemeClr val="tx1">
                    <a:tint val="75000"/>
                  </a:schemeClr>
                </a:solidFill>
                <a:latin typeface="+mn-lt"/>
                <a:ea typeface="+mn-ea"/>
                <a:cs typeface="+mn-cs"/>
              </a:defRPr>
            </a:lvl9pPr>
          </a:lstStyle>
          <a:p>
            <a:r>
              <a:rPr lang="en-US" i="1" dirty="0"/>
              <a:t>Edwin A Restrepo	</a:t>
            </a:r>
          </a:p>
          <a:p>
            <a:r>
              <a:rPr lang="en-US" i="1" dirty="0"/>
              <a:t>Community Mortgage Loan Officer</a:t>
            </a:r>
          </a:p>
        </p:txBody>
      </p:sp>
      <p:sp>
        <p:nvSpPr>
          <p:cNvPr id="6" name="TextBox 5">
            <a:extLst>
              <a:ext uri="{FF2B5EF4-FFF2-40B4-BE49-F238E27FC236}">
                <a16:creationId xmlns:a16="http://schemas.microsoft.com/office/drawing/2014/main" id="{2C3E5B89-3679-FB59-8DE4-A74F927F51D9}"/>
              </a:ext>
            </a:extLst>
          </p:cNvPr>
          <p:cNvSpPr txBox="1"/>
          <p:nvPr/>
        </p:nvSpPr>
        <p:spPr>
          <a:xfrm>
            <a:off x="8761412" y="6248400"/>
            <a:ext cx="3159839" cy="355482"/>
          </a:xfrm>
          <a:prstGeom prst="rect">
            <a:avLst/>
          </a:prstGeom>
          <a:noFill/>
        </p:spPr>
        <p:txBody>
          <a:bodyPr wrap="none" rtlCol="0">
            <a:spAutoFit/>
          </a:bodyPr>
          <a:lstStyle/>
          <a:p>
            <a:pPr>
              <a:lnSpc>
                <a:spcPct val="95000"/>
              </a:lnSpc>
            </a:pPr>
            <a:r>
              <a:rPr lang="en-US" dirty="0"/>
              <a:t>TD Bank Financial Education</a:t>
            </a:r>
          </a:p>
        </p:txBody>
      </p:sp>
      <p:pic>
        <p:nvPicPr>
          <p:cNvPr id="8" name="Picture 7" descr="Man lifting smiling woman">
            <a:extLst>
              <a:ext uri="{FF2B5EF4-FFF2-40B4-BE49-F238E27FC236}">
                <a16:creationId xmlns:a16="http://schemas.microsoft.com/office/drawing/2014/main" id="{2B9D2C59-61D9-16D4-C0F8-62CB235F6F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8305" y="1401658"/>
            <a:ext cx="5712836" cy="405468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9EA99-93D0-BDFE-A4B4-83A8DA6FE7B5}"/>
              </a:ext>
            </a:extLst>
          </p:cNvPr>
          <p:cNvSpPr>
            <a:spLocks noGrp="1"/>
          </p:cNvSpPr>
          <p:nvPr>
            <p:ph type="title"/>
          </p:nvPr>
        </p:nvSpPr>
        <p:spPr/>
        <p:txBody>
          <a:bodyPr/>
          <a:lstStyle/>
          <a:p>
            <a:r>
              <a:rPr lang="en-US" dirty="0"/>
              <a:t>Crunch Your Numbers: Home Buying Costs</a:t>
            </a:r>
          </a:p>
        </p:txBody>
      </p:sp>
      <p:sp>
        <p:nvSpPr>
          <p:cNvPr id="3" name="Content Placeholder 2">
            <a:extLst>
              <a:ext uri="{FF2B5EF4-FFF2-40B4-BE49-F238E27FC236}">
                <a16:creationId xmlns:a16="http://schemas.microsoft.com/office/drawing/2014/main" id="{613F13E3-6A2C-33C1-9484-3699F9A5507D}"/>
              </a:ext>
            </a:extLst>
          </p:cNvPr>
          <p:cNvSpPr>
            <a:spLocks noGrp="1"/>
          </p:cNvSpPr>
          <p:nvPr>
            <p:ph idx="1"/>
          </p:nvPr>
        </p:nvSpPr>
        <p:spPr/>
        <p:txBody>
          <a:bodyPr/>
          <a:lstStyle/>
          <a:p>
            <a:pPr marL="0" indent="0" algn="ctr">
              <a:buNone/>
            </a:pPr>
            <a:r>
              <a:rPr lang="en-US" sz="3200" dirty="0"/>
              <a:t>We'll explore Budgeting for Home Ownership</a:t>
            </a:r>
          </a:p>
          <a:p>
            <a:pPr marL="0" indent="0">
              <a:buNone/>
            </a:pPr>
            <a:endParaRPr lang="en-US" sz="900" dirty="0"/>
          </a:p>
          <a:p>
            <a:r>
              <a:rPr lang="en-US" sz="2400" dirty="0"/>
              <a:t> How much can you afford?</a:t>
            </a:r>
          </a:p>
          <a:p>
            <a:r>
              <a:rPr lang="en-US" sz="2400" dirty="0"/>
              <a:t> How much can you pay upfront for a down payment?</a:t>
            </a:r>
          </a:p>
          <a:p>
            <a:r>
              <a:rPr lang="en-US" sz="2400" dirty="0"/>
              <a:t> What is a debt-to-income ratio? Why it matters?</a:t>
            </a:r>
          </a:p>
          <a:p>
            <a:r>
              <a:rPr lang="en-US" sz="2400" dirty="0"/>
              <a:t>How much does this really all cost?</a:t>
            </a:r>
          </a:p>
          <a:p>
            <a:r>
              <a:rPr lang="en-US" sz="2400" dirty="0"/>
              <a:t>How to use a Mortgage Affordability Calculator</a:t>
            </a:r>
          </a:p>
        </p:txBody>
      </p:sp>
      <p:sp>
        <p:nvSpPr>
          <p:cNvPr id="4" name="Slide Number Placeholder 3">
            <a:extLst>
              <a:ext uri="{FF2B5EF4-FFF2-40B4-BE49-F238E27FC236}">
                <a16:creationId xmlns:a16="http://schemas.microsoft.com/office/drawing/2014/main" id="{ECE6B558-FE9A-67C0-BB77-7A8ACE45B44D}"/>
              </a:ext>
            </a:extLst>
          </p:cNvPr>
          <p:cNvSpPr>
            <a:spLocks noGrp="1"/>
          </p:cNvSpPr>
          <p:nvPr>
            <p:ph type="sldNum" sz="quarter" idx="12"/>
          </p:nvPr>
        </p:nvSpPr>
        <p:spPr/>
        <p:txBody>
          <a:bodyPr/>
          <a:lstStyle/>
          <a:p>
            <a:fld id="{5CBDBD4D-7B7B-4EC0-AB6E-424933B04FED}" type="slidenum">
              <a:rPr lang="en-US" smtClean="0"/>
              <a:pPr/>
              <a:t>10</a:t>
            </a:fld>
            <a:endParaRPr lang="en-US"/>
          </a:p>
        </p:txBody>
      </p:sp>
      <p:pic>
        <p:nvPicPr>
          <p:cNvPr id="5" name="Picture 4">
            <a:extLst>
              <a:ext uri="{FF2B5EF4-FFF2-40B4-BE49-F238E27FC236}">
                <a16:creationId xmlns:a16="http://schemas.microsoft.com/office/drawing/2014/main" id="{5A949A89-760A-E803-B0DB-ECE9403629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8932" y="2971800"/>
            <a:ext cx="3571389" cy="3336772"/>
          </a:xfrm>
          <a:prstGeom prst="rect">
            <a:avLst/>
          </a:prstGeom>
        </p:spPr>
      </p:pic>
    </p:spTree>
    <p:extLst>
      <p:ext uri="{BB962C8B-B14F-4D97-AF65-F5344CB8AC3E}">
        <p14:creationId xmlns:p14="http://schemas.microsoft.com/office/powerpoint/2010/main" val="2612191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6288-389A-D9FA-ABD0-BB4BB9ED0694}"/>
              </a:ext>
            </a:extLst>
          </p:cNvPr>
          <p:cNvSpPr>
            <a:spLocks noGrp="1"/>
          </p:cNvSpPr>
          <p:nvPr>
            <p:ph type="title"/>
          </p:nvPr>
        </p:nvSpPr>
        <p:spPr>
          <a:xfrm>
            <a:off x="379412" y="281780"/>
            <a:ext cx="10058400" cy="808038"/>
          </a:xfrm>
        </p:spPr>
        <p:txBody>
          <a:bodyPr/>
          <a:lstStyle/>
          <a:p>
            <a:r>
              <a:rPr lang="en-US" dirty="0"/>
              <a:t>Crunch Your Numbers: Home Buying Costs</a:t>
            </a:r>
          </a:p>
        </p:txBody>
      </p:sp>
      <p:sp>
        <p:nvSpPr>
          <p:cNvPr id="5" name="Content Placeholder 4">
            <a:extLst>
              <a:ext uri="{FF2B5EF4-FFF2-40B4-BE49-F238E27FC236}">
                <a16:creationId xmlns:a16="http://schemas.microsoft.com/office/drawing/2014/main" id="{D7B1B140-0D69-BE47-8CDC-607BDED33DA4}"/>
              </a:ext>
            </a:extLst>
          </p:cNvPr>
          <p:cNvSpPr>
            <a:spLocks noGrp="1"/>
          </p:cNvSpPr>
          <p:nvPr>
            <p:ph sz="half" idx="1"/>
          </p:nvPr>
        </p:nvSpPr>
        <p:spPr>
          <a:xfrm>
            <a:off x="551300" y="1371600"/>
            <a:ext cx="5486400" cy="4995537"/>
          </a:xfrm>
          <a:ln>
            <a:solidFill>
              <a:schemeClr val="bg1">
                <a:lumMod val="75000"/>
              </a:schemeClr>
            </a:solidFill>
          </a:ln>
        </p:spPr>
        <p:txBody>
          <a:bodyPr/>
          <a:lstStyle/>
          <a:p>
            <a:pPr marL="182880">
              <a:spcBef>
                <a:spcPts val="600"/>
              </a:spcBef>
            </a:pPr>
            <a:r>
              <a:rPr lang="en-US" dirty="0">
                <a:solidFill>
                  <a:schemeClr val="bg2"/>
                </a:solidFill>
              </a:rPr>
              <a:t>How much can you afford?</a:t>
            </a:r>
          </a:p>
          <a:p>
            <a:pPr marL="182880">
              <a:spcBef>
                <a:spcPts val="600"/>
              </a:spcBef>
            </a:pPr>
            <a:r>
              <a:rPr lang="en-US" dirty="0">
                <a:solidFill>
                  <a:schemeClr val="bg2"/>
                </a:solidFill>
              </a:rPr>
              <a:t>What amount can you pay monthly?</a:t>
            </a:r>
          </a:p>
          <a:p>
            <a:pPr marL="0" indent="0">
              <a:spcBef>
                <a:spcPts val="600"/>
              </a:spcBef>
              <a:buNone/>
            </a:pPr>
            <a:r>
              <a:rPr lang="en-US" sz="1800" dirty="0">
                <a:latin typeface="Arial" charset="0"/>
                <a:ea typeface="Arial" charset="0"/>
                <a:cs typeface="Arial" charset="0"/>
              </a:rPr>
              <a:t>Look at your spending for the last few months to decide how much you can afford for housing within your monthly expenses. Consider trying the CFPB Spending Tracker to itemize expenses.</a:t>
            </a:r>
            <a:endParaRPr lang="en-US" sz="1800" dirty="0"/>
          </a:p>
        </p:txBody>
      </p:sp>
      <p:sp>
        <p:nvSpPr>
          <p:cNvPr id="6" name="Content Placeholder 5">
            <a:extLst>
              <a:ext uri="{FF2B5EF4-FFF2-40B4-BE49-F238E27FC236}">
                <a16:creationId xmlns:a16="http://schemas.microsoft.com/office/drawing/2014/main" id="{DA63DFF3-D2F9-2725-342D-99748292C5F7}"/>
              </a:ext>
            </a:extLst>
          </p:cNvPr>
          <p:cNvSpPr>
            <a:spLocks noGrp="1"/>
          </p:cNvSpPr>
          <p:nvPr>
            <p:ph sz="half" idx="2"/>
          </p:nvPr>
        </p:nvSpPr>
        <p:spPr>
          <a:xfrm>
            <a:off x="6154299" y="1371600"/>
            <a:ext cx="5486400" cy="4995537"/>
          </a:xfrm>
          <a:ln>
            <a:solidFill>
              <a:schemeClr val="bg1">
                <a:lumMod val="75000"/>
              </a:schemeClr>
            </a:solidFill>
          </a:ln>
        </p:spPr>
        <p:txBody>
          <a:bodyPr/>
          <a:lstStyle/>
          <a:p>
            <a:r>
              <a:rPr lang="en-US" dirty="0">
                <a:solidFill>
                  <a:schemeClr val="bg2"/>
                </a:solidFill>
              </a:rPr>
              <a:t>What is the right down payment amount for you?</a:t>
            </a:r>
          </a:p>
          <a:p>
            <a:pPr marL="0" indent="0">
              <a:buNone/>
            </a:pPr>
            <a:r>
              <a:rPr lang="en-US" sz="1800" dirty="0">
                <a:latin typeface="Arial" charset="0"/>
                <a:ea typeface="Arial" charset="0"/>
                <a:cs typeface="Arial" charset="0"/>
              </a:rPr>
              <a:t>Look at your current savings and investment statements to find your total available </a:t>
            </a:r>
            <a:br>
              <a:rPr lang="en-US" sz="1800" dirty="0">
                <a:latin typeface="Arial" charset="0"/>
                <a:ea typeface="Arial" charset="0"/>
                <a:cs typeface="Arial" charset="0"/>
              </a:rPr>
            </a:br>
            <a:r>
              <a:rPr lang="en-US" sz="1800" dirty="0">
                <a:latin typeface="Arial" charset="0"/>
                <a:ea typeface="Arial" charset="0"/>
                <a:cs typeface="Arial" charset="0"/>
              </a:rPr>
              <a:t>funds. Then, consider how much to keep as </a:t>
            </a:r>
            <a:br>
              <a:rPr lang="en-US" sz="1800" dirty="0">
                <a:latin typeface="Arial" charset="0"/>
                <a:ea typeface="Arial" charset="0"/>
                <a:cs typeface="Arial" charset="0"/>
              </a:rPr>
            </a:br>
            <a:r>
              <a:rPr lang="en-US" sz="1800" dirty="0">
                <a:latin typeface="Arial" charset="0"/>
                <a:ea typeface="Arial" charset="0"/>
                <a:cs typeface="Arial" charset="0"/>
              </a:rPr>
              <a:t>an emergency fund and for moving costs. </a:t>
            </a:r>
          </a:p>
          <a:p>
            <a:pPr marL="0" indent="0">
              <a:buNone/>
            </a:pPr>
            <a:endParaRPr lang="en-US" dirty="0"/>
          </a:p>
        </p:txBody>
      </p:sp>
      <p:sp>
        <p:nvSpPr>
          <p:cNvPr id="4" name="Slide Number Placeholder 3">
            <a:extLst>
              <a:ext uri="{FF2B5EF4-FFF2-40B4-BE49-F238E27FC236}">
                <a16:creationId xmlns:a16="http://schemas.microsoft.com/office/drawing/2014/main" id="{7BA6FA2B-13E6-10CD-1FFA-4E8D5CA753C8}"/>
              </a:ext>
            </a:extLst>
          </p:cNvPr>
          <p:cNvSpPr>
            <a:spLocks noGrp="1"/>
          </p:cNvSpPr>
          <p:nvPr>
            <p:ph type="sldNum" sz="quarter" idx="12"/>
          </p:nvPr>
        </p:nvSpPr>
        <p:spPr/>
        <p:txBody>
          <a:bodyPr/>
          <a:lstStyle/>
          <a:p>
            <a:fld id="{5CBDBD4D-7B7B-4EC0-AB6E-424933B04FED}" type="slidenum">
              <a:rPr lang="en-US" smtClean="0"/>
              <a:pPr/>
              <a:t>11</a:t>
            </a:fld>
            <a:endParaRPr lang="en-US"/>
          </a:p>
        </p:txBody>
      </p:sp>
      <p:pic>
        <p:nvPicPr>
          <p:cNvPr id="7" name="Screen Shot 2018-03-21 at 1.21.19 PM.png" descr="Screen Shot 2018-03-21 at 1.21.19 PM.png">
            <a:extLst>
              <a:ext uri="{FF2B5EF4-FFF2-40B4-BE49-F238E27FC236}">
                <a16:creationId xmlns:a16="http://schemas.microsoft.com/office/drawing/2014/main" id="{F4F56C36-CF06-1540-88D8-DB02232542C0}"/>
              </a:ext>
            </a:extLst>
          </p:cNvPr>
          <p:cNvPicPr>
            <a:picLocks noChangeAspect="1"/>
          </p:cNvPicPr>
          <p:nvPr/>
        </p:nvPicPr>
        <p:blipFill>
          <a:blip r:embed="rId2"/>
          <a:srcRect t="22563"/>
          <a:stretch>
            <a:fillRect/>
          </a:stretch>
        </p:blipFill>
        <p:spPr>
          <a:xfrm>
            <a:off x="850748" y="3943219"/>
            <a:ext cx="4724400" cy="2404737"/>
          </a:xfrm>
          <a:prstGeom prst="rect">
            <a:avLst/>
          </a:prstGeom>
          <a:ln w="3175">
            <a:miter lim="400000"/>
          </a:ln>
        </p:spPr>
      </p:pic>
      <p:sp>
        <p:nvSpPr>
          <p:cNvPr id="8" name="TextBox 7">
            <a:extLst>
              <a:ext uri="{FF2B5EF4-FFF2-40B4-BE49-F238E27FC236}">
                <a16:creationId xmlns:a16="http://schemas.microsoft.com/office/drawing/2014/main" id="{D334DE97-B6A9-AED0-3CE0-C33AEA2F7C20}"/>
              </a:ext>
            </a:extLst>
          </p:cNvPr>
          <p:cNvSpPr txBox="1"/>
          <p:nvPr/>
        </p:nvSpPr>
        <p:spPr>
          <a:xfrm>
            <a:off x="6821545" y="4419885"/>
            <a:ext cx="4151907" cy="41671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3460" tIns="23460" rIns="23460" bIns="23460" numCol="1" spcCol="38100" rtlCol="0" anchor="ctr">
            <a:spAutoFit/>
          </a:bodyPr>
          <a:lstStyle/>
          <a:p>
            <a:pPr marL="0" marR="0" indent="0" algn="l" defTabSz="465534" rtl="0" fontAlgn="auto" latinLnBrk="0" hangingPunct="0">
              <a:lnSpc>
                <a:spcPct val="100000"/>
              </a:lnSpc>
              <a:spcBef>
                <a:spcPts val="0"/>
              </a:spcBef>
              <a:spcAft>
                <a:spcPts val="0"/>
              </a:spcAft>
              <a:buClrTx/>
              <a:buSzTx/>
              <a:buFontTx/>
              <a:buNone/>
              <a:tabLst/>
            </a:pPr>
            <a:r>
              <a:rPr kumimoji="0" lang="en-US" sz="1600" b="1" u="none" strike="noStrike" cap="none" spc="0" normalizeH="0" baseline="0" dirty="0">
                <a:ln>
                  <a:noFill/>
                </a:ln>
                <a:solidFill>
                  <a:schemeClr val="tx1">
                    <a:lumMod val="75000"/>
                    <a:lumOff val="25000"/>
                  </a:schemeClr>
                </a:solidFill>
                <a:effectLst/>
                <a:uFillTx/>
                <a:latin typeface="Arial" charset="0"/>
                <a:ea typeface="Arial" charset="0"/>
                <a:cs typeface="Arial" charset="0"/>
                <a:sym typeface="Helvetica Light"/>
              </a:rPr>
              <a:t>$25,000  </a:t>
            </a:r>
            <a:r>
              <a:rPr kumimoji="0" lang="en-US" sz="2400" b="1" u="none" strike="noStrike" cap="none" spc="0" normalizeH="0" baseline="0" dirty="0">
                <a:ln>
                  <a:noFill/>
                </a:ln>
                <a:solidFill>
                  <a:srgbClr val="8CC63F"/>
                </a:solidFill>
                <a:effectLst/>
                <a:uFillTx/>
                <a:latin typeface="Arial" charset="0"/>
                <a:ea typeface="Arial" charset="0"/>
                <a:cs typeface="Arial" charset="0"/>
                <a:sym typeface="Helvetica Light"/>
              </a:rPr>
              <a:t>-</a:t>
            </a:r>
            <a:r>
              <a:rPr kumimoji="0" lang="en-US" sz="1600" b="1" u="none" strike="noStrike" cap="none" spc="0" normalizeH="0" baseline="0" dirty="0">
                <a:ln>
                  <a:noFill/>
                </a:ln>
                <a:solidFill>
                  <a:srgbClr val="8CC63F"/>
                </a:solidFill>
                <a:effectLst/>
                <a:uFillTx/>
                <a:latin typeface="Arial" charset="0"/>
                <a:ea typeface="Arial" charset="0"/>
                <a:cs typeface="Arial" charset="0"/>
                <a:sym typeface="Helvetica Light"/>
              </a:rPr>
              <a:t>  </a:t>
            </a:r>
            <a:r>
              <a:rPr kumimoji="0" lang="en-US" sz="1600" b="1" u="none" strike="noStrike" cap="none" spc="0" normalizeH="0" baseline="0" dirty="0">
                <a:ln>
                  <a:noFill/>
                </a:ln>
                <a:solidFill>
                  <a:schemeClr val="tx1">
                    <a:lumMod val="75000"/>
                    <a:lumOff val="25000"/>
                  </a:schemeClr>
                </a:solidFill>
                <a:effectLst/>
                <a:uFillTx/>
                <a:latin typeface="Arial" charset="0"/>
                <a:ea typeface="Arial" charset="0"/>
                <a:cs typeface="Arial" charset="0"/>
                <a:sym typeface="Helvetica Light"/>
              </a:rPr>
              <a:t>$5,400 </a:t>
            </a:r>
            <a:r>
              <a:rPr kumimoji="0" lang="en-US" sz="2400" b="1" u="none" strike="noStrike" cap="none" spc="0" normalizeH="0" dirty="0">
                <a:ln>
                  <a:noFill/>
                </a:ln>
                <a:solidFill>
                  <a:schemeClr val="tx1">
                    <a:lumMod val="75000"/>
                    <a:lumOff val="25000"/>
                  </a:schemeClr>
                </a:solidFill>
                <a:effectLst/>
                <a:uFillTx/>
                <a:latin typeface="Arial" charset="0"/>
                <a:ea typeface="Arial" charset="0"/>
                <a:cs typeface="Arial" charset="0"/>
                <a:sym typeface="Helvetica Light"/>
              </a:rPr>
              <a:t> </a:t>
            </a:r>
            <a:r>
              <a:rPr kumimoji="0" lang="en-US" sz="2400" b="1" u="none" strike="noStrike" cap="none" spc="0" normalizeH="0" dirty="0">
                <a:ln>
                  <a:noFill/>
                </a:ln>
                <a:solidFill>
                  <a:srgbClr val="8CC63F"/>
                </a:solidFill>
                <a:effectLst/>
                <a:uFillTx/>
                <a:latin typeface="Arial" charset="0"/>
                <a:ea typeface="Arial" charset="0"/>
                <a:cs typeface="Arial" charset="0"/>
                <a:sym typeface="Helvetica Light"/>
              </a:rPr>
              <a:t>-  </a:t>
            </a:r>
            <a:r>
              <a:rPr kumimoji="0" lang="en-US" sz="1600" b="1" u="none" strike="noStrike" cap="none" spc="0" normalizeH="0" dirty="0">
                <a:ln>
                  <a:noFill/>
                </a:ln>
                <a:solidFill>
                  <a:schemeClr val="tx1">
                    <a:lumMod val="75000"/>
                    <a:lumOff val="25000"/>
                  </a:schemeClr>
                </a:solidFill>
                <a:effectLst/>
                <a:uFillTx/>
                <a:latin typeface="Arial" charset="0"/>
                <a:ea typeface="Arial" charset="0"/>
                <a:cs typeface="Arial" charset="0"/>
                <a:sym typeface="Helvetica Light"/>
              </a:rPr>
              <a:t>$1,600  </a:t>
            </a:r>
            <a:r>
              <a:rPr kumimoji="0" lang="en-US" sz="2000" b="1" u="none" strike="noStrike" cap="none" spc="0" normalizeH="0" dirty="0">
                <a:ln>
                  <a:noFill/>
                </a:ln>
                <a:solidFill>
                  <a:srgbClr val="8CC63F"/>
                </a:solidFill>
                <a:effectLst/>
                <a:uFillTx/>
                <a:latin typeface="Arial" charset="0"/>
                <a:ea typeface="Arial" charset="0"/>
                <a:cs typeface="Arial" charset="0"/>
                <a:sym typeface="Helvetica Light"/>
              </a:rPr>
              <a:t>= </a:t>
            </a:r>
            <a:r>
              <a:rPr kumimoji="0" lang="en-US" sz="1600" b="1" u="none" strike="noStrike" cap="none" spc="0" normalizeH="0" dirty="0">
                <a:ln>
                  <a:noFill/>
                </a:ln>
                <a:solidFill>
                  <a:schemeClr val="tx1">
                    <a:lumMod val="75000"/>
                    <a:lumOff val="25000"/>
                  </a:schemeClr>
                </a:solidFill>
                <a:effectLst/>
                <a:uFillTx/>
                <a:latin typeface="Arial" charset="0"/>
                <a:ea typeface="Arial" charset="0"/>
                <a:cs typeface="Arial" charset="0"/>
                <a:sym typeface="Helvetica Light"/>
              </a:rPr>
              <a:t> $18,000</a:t>
            </a:r>
            <a:endParaRPr kumimoji="0" lang="en-US" sz="1600" b="1" u="none" strike="noStrike" cap="none" spc="0" normalizeH="0" baseline="0" dirty="0">
              <a:ln>
                <a:noFill/>
              </a:ln>
              <a:solidFill>
                <a:schemeClr val="tx1">
                  <a:lumMod val="75000"/>
                  <a:lumOff val="25000"/>
                </a:schemeClr>
              </a:solidFill>
              <a:effectLst/>
              <a:uFillTx/>
              <a:latin typeface="Arial" charset="0"/>
              <a:ea typeface="Arial" charset="0"/>
              <a:cs typeface="Arial" charset="0"/>
              <a:sym typeface="Helvetica Light"/>
            </a:endParaRPr>
          </a:p>
        </p:txBody>
      </p:sp>
      <p:sp>
        <p:nvSpPr>
          <p:cNvPr id="9" name="TextBox 8">
            <a:extLst>
              <a:ext uri="{FF2B5EF4-FFF2-40B4-BE49-F238E27FC236}">
                <a16:creationId xmlns:a16="http://schemas.microsoft.com/office/drawing/2014/main" id="{45329EAF-08F7-7E2E-3C55-111AFC89FBC5}"/>
              </a:ext>
            </a:extLst>
          </p:cNvPr>
          <p:cNvSpPr txBox="1"/>
          <p:nvPr/>
        </p:nvSpPr>
        <p:spPr>
          <a:xfrm>
            <a:off x="6842260" y="4870353"/>
            <a:ext cx="697244" cy="35515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3460" tIns="23460" rIns="23460" bIns="23460" numCol="1" spcCol="38100" rtlCol="0" anchor="ctr">
            <a:spAutoFit/>
          </a:bodyPr>
          <a:lstStyle/>
          <a:p>
            <a:pPr marL="0" marR="0" indent="0" algn="ctr" defTabSz="465534"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effectLst/>
                <a:uFillTx/>
                <a:latin typeface="Arial" charset="0"/>
                <a:ea typeface="Arial" charset="0"/>
                <a:cs typeface="Arial" charset="0"/>
                <a:sym typeface="Helvetica Light"/>
              </a:rPr>
              <a:t>Total </a:t>
            </a:r>
            <a:br>
              <a:rPr kumimoji="0" lang="en-US" sz="1000" b="0" i="0" u="none" strike="noStrike" cap="none" spc="0" normalizeH="0" baseline="0" dirty="0">
                <a:ln>
                  <a:noFill/>
                </a:ln>
                <a:effectLst/>
                <a:uFillTx/>
                <a:latin typeface="Arial" charset="0"/>
                <a:ea typeface="Arial" charset="0"/>
                <a:cs typeface="Arial" charset="0"/>
                <a:sym typeface="Helvetica Light"/>
              </a:rPr>
            </a:br>
            <a:r>
              <a:rPr kumimoji="0" lang="en-US" sz="1000" b="0" i="0" u="none" strike="noStrike" cap="none" spc="0" normalizeH="0" baseline="0" dirty="0">
                <a:ln>
                  <a:noFill/>
                </a:ln>
                <a:effectLst/>
                <a:uFillTx/>
                <a:latin typeface="Arial" charset="0"/>
                <a:ea typeface="Arial" charset="0"/>
                <a:cs typeface="Arial" charset="0"/>
                <a:sym typeface="Helvetica Light"/>
              </a:rPr>
              <a:t>Saving</a:t>
            </a:r>
          </a:p>
        </p:txBody>
      </p:sp>
      <p:sp>
        <p:nvSpPr>
          <p:cNvPr id="10" name="TextBox 9">
            <a:extLst>
              <a:ext uri="{FF2B5EF4-FFF2-40B4-BE49-F238E27FC236}">
                <a16:creationId xmlns:a16="http://schemas.microsoft.com/office/drawing/2014/main" id="{A15EE923-6785-68C3-0888-7254440F7451}"/>
              </a:ext>
            </a:extLst>
          </p:cNvPr>
          <p:cNvSpPr txBox="1"/>
          <p:nvPr/>
        </p:nvSpPr>
        <p:spPr>
          <a:xfrm>
            <a:off x="7878843" y="4876098"/>
            <a:ext cx="697244" cy="35515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3460" tIns="23460" rIns="23460" bIns="23460" numCol="1" spcCol="38100" rtlCol="0" anchor="ctr">
            <a:spAutoFit/>
          </a:bodyPr>
          <a:lstStyle/>
          <a:p>
            <a:pPr marL="0" marR="0" indent="0" algn="ctr" defTabSz="465534"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effectLst/>
                <a:uFillTx/>
                <a:latin typeface="Arial" charset="0"/>
                <a:ea typeface="Arial" charset="0"/>
                <a:cs typeface="Arial" charset="0"/>
                <a:sym typeface="Helvetica Light"/>
              </a:rPr>
              <a:t>Emergency</a:t>
            </a:r>
          </a:p>
          <a:p>
            <a:pPr marL="0" marR="0" indent="0" algn="ctr" defTabSz="465534" rtl="0" fontAlgn="auto" latinLnBrk="0" hangingPunct="0">
              <a:lnSpc>
                <a:spcPct val="100000"/>
              </a:lnSpc>
              <a:spcBef>
                <a:spcPts val="0"/>
              </a:spcBef>
              <a:spcAft>
                <a:spcPts val="0"/>
              </a:spcAft>
              <a:buClrTx/>
              <a:buSzTx/>
              <a:buFontTx/>
              <a:buNone/>
              <a:tabLst/>
            </a:pPr>
            <a:r>
              <a:rPr lang="en-US" sz="1000" dirty="0">
                <a:latin typeface="Arial" charset="0"/>
                <a:ea typeface="Arial" charset="0"/>
                <a:cs typeface="Arial" charset="0"/>
              </a:rPr>
              <a:t>Funding</a:t>
            </a:r>
            <a:endParaRPr kumimoji="0" lang="en-US" sz="1000" b="0" i="0" u="none" strike="noStrike" cap="none" spc="0" normalizeH="0" baseline="0" dirty="0">
              <a:ln>
                <a:noFill/>
              </a:ln>
              <a:effectLst/>
              <a:uFillTx/>
              <a:latin typeface="Arial" charset="0"/>
              <a:ea typeface="Arial" charset="0"/>
              <a:cs typeface="Arial" charset="0"/>
              <a:sym typeface="Helvetica Light"/>
            </a:endParaRPr>
          </a:p>
        </p:txBody>
      </p:sp>
      <p:sp>
        <p:nvSpPr>
          <p:cNvPr id="11" name="TextBox 10">
            <a:extLst>
              <a:ext uri="{FF2B5EF4-FFF2-40B4-BE49-F238E27FC236}">
                <a16:creationId xmlns:a16="http://schemas.microsoft.com/office/drawing/2014/main" id="{62357B94-D331-AB9C-403D-50F416FCD091}"/>
              </a:ext>
            </a:extLst>
          </p:cNvPr>
          <p:cNvSpPr txBox="1"/>
          <p:nvPr/>
        </p:nvSpPr>
        <p:spPr>
          <a:xfrm>
            <a:off x="8908328" y="4884825"/>
            <a:ext cx="697244" cy="35515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3460" tIns="23460" rIns="23460" bIns="23460" numCol="1" spcCol="38100" rtlCol="0" anchor="ctr">
            <a:spAutoFit/>
          </a:bodyPr>
          <a:lstStyle/>
          <a:p>
            <a:pPr marL="0" marR="0" indent="0" algn="ctr" defTabSz="465534"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effectLst/>
                <a:uFillTx/>
                <a:latin typeface="Arial" charset="0"/>
                <a:ea typeface="Arial" charset="0"/>
                <a:cs typeface="Arial" charset="0"/>
                <a:sym typeface="Helvetica Light"/>
              </a:rPr>
              <a:t>Moving</a:t>
            </a:r>
          </a:p>
          <a:p>
            <a:pPr marL="0" marR="0" indent="0" algn="ctr" defTabSz="465534" rtl="0" fontAlgn="auto" latinLnBrk="0" hangingPunct="0">
              <a:lnSpc>
                <a:spcPct val="100000"/>
              </a:lnSpc>
              <a:spcBef>
                <a:spcPts val="0"/>
              </a:spcBef>
              <a:spcAft>
                <a:spcPts val="0"/>
              </a:spcAft>
              <a:buClrTx/>
              <a:buSzTx/>
              <a:buFontTx/>
              <a:buNone/>
              <a:tabLst/>
            </a:pPr>
            <a:r>
              <a:rPr lang="en-US" sz="1000" dirty="0">
                <a:latin typeface="Arial" charset="0"/>
                <a:ea typeface="Arial" charset="0"/>
                <a:cs typeface="Arial" charset="0"/>
              </a:rPr>
              <a:t>Costs</a:t>
            </a:r>
            <a:endParaRPr kumimoji="0" lang="en-US" sz="1000" b="0" i="0" u="none" strike="noStrike" cap="none" spc="0" normalizeH="0" baseline="0" dirty="0">
              <a:ln>
                <a:noFill/>
              </a:ln>
              <a:effectLst/>
              <a:uFillTx/>
              <a:latin typeface="Arial" charset="0"/>
              <a:ea typeface="Arial" charset="0"/>
              <a:cs typeface="Arial" charset="0"/>
              <a:sym typeface="Helvetica Light"/>
            </a:endParaRPr>
          </a:p>
        </p:txBody>
      </p:sp>
      <p:sp>
        <p:nvSpPr>
          <p:cNvPr id="12" name="TextBox 11">
            <a:extLst>
              <a:ext uri="{FF2B5EF4-FFF2-40B4-BE49-F238E27FC236}">
                <a16:creationId xmlns:a16="http://schemas.microsoft.com/office/drawing/2014/main" id="{9EAA2231-6FB1-0D73-6BDA-A23BB6817281}"/>
              </a:ext>
            </a:extLst>
          </p:cNvPr>
          <p:cNvSpPr txBox="1"/>
          <p:nvPr/>
        </p:nvSpPr>
        <p:spPr>
          <a:xfrm>
            <a:off x="9734390" y="4876098"/>
            <a:ext cx="1118286" cy="35515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3460" tIns="23460" rIns="23460" bIns="23460" numCol="1" spcCol="38100" rtlCol="0" anchor="ctr">
            <a:spAutoFit/>
          </a:bodyPr>
          <a:lstStyle/>
          <a:p>
            <a:pPr marL="0" marR="0" indent="0" algn="ctr" defTabSz="465534" rtl="0" fontAlgn="auto" latinLnBrk="0" hangingPunct="0">
              <a:lnSpc>
                <a:spcPct val="100000"/>
              </a:lnSpc>
              <a:spcBef>
                <a:spcPts val="0"/>
              </a:spcBef>
              <a:spcAft>
                <a:spcPts val="0"/>
              </a:spcAft>
              <a:buClrTx/>
              <a:buSzTx/>
              <a:buFontTx/>
              <a:buNone/>
              <a:tabLst/>
            </a:pPr>
            <a:r>
              <a:rPr lang="en-US" sz="1000" dirty="0">
                <a:latin typeface="Arial" charset="0"/>
                <a:ea typeface="Arial" charset="0"/>
                <a:cs typeface="Arial" charset="0"/>
              </a:rPr>
              <a:t>Amount Available for Down Payment</a:t>
            </a:r>
            <a:endParaRPr kumimoji="0" lang="en-US" sz="1000" b="0" i="0" u="none" strike="noStrike" cap="none" spc="0" normalizeH="0" baseline="0" dirty="0">
              <a:ln>
                <a:noFill/>
              </a:ln>
              <a:effectLst/>
              <a:uFillTx/>
              <a:latin typeface="Arial" charset="0"/>
              <a:ea typeface="Arial" charset="0"/>
              <a:cs typeface="Arial" charset="0"/>
              <a:sym typeface="Helvetica Light"/>
            </a:endParaRPr>
          </a:p>
        </p:txBody>
      </p:sp>
      <p:pic>
        <p:nvPicPr>
          <p:cNvPr id="14" name="Graphic 13" descr="Piggy Bank outline">
            <a:extLst>
              <a:ext uri="{FF2B5EF4-FFF2-40B4-BE49-F238E27FC236}">
                <a16:creationId xmlns:a16="http://schemas.microsoft.com/office/drawing/2014/main" id="{0B95D2DC-5E2F-7D45-1342-274FFB0D2B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20808" y="3677379"/>
            <a:ext cx="818696" cy="818696"/>
          </a:xfrm>
          <a:prstGeom prst="rect">
            <a:avLst/>
          </a:prstGeom>
        </p:spPr>
      </p:pic>
      <p:pic>
        <p:nvPicPr>
          <p:cNvPr id="16" name="Graphic 15" descr="Money outline">
            <a:extLst>
              <a:ext uri="{FF2B5EF4-FFF2-40B4-BE49-F238E27FC236}">
                <a16:creationId xmlns:a16="http://schemas.microsoft.com/office/drawing/2014/main" id="{012FA93E-CB47-C964-CBEB-CD6D2253D8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62334" y="3625143"/>
            <a:ext cx="818697" cy="818697"/>
          </a:xfrm>
          <a:prstGeom prst="rect">
            <a:avLst/>
          </a:prstGeom>
        </p:spPr>
      </p:pic>
      <p:pic>
        <p:nvPicPr>
          <p:cNvPr id="18" name="Graphic 17" descr="Truck outline">
            <a:extLst>
              <a:ext uri="{FF2B5EF4-FFF2-40B4-BE49-F238E27FC236}">
                <a16:creationId xmlns:a16="http://schemas.microsoft.com/office/drawing/2014/main" id="{0A1FCD85-AFA1-E30B-3652-519CC7F69C4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97498" y="3690265"/>
            <a:ext cx="808038" cy="808038"/>
          </a:xfrm>
          <a:prstGeom prst="rect">
            <a:avLst/>
          </a:prstGeom>
        </p:spPr>
      </p:pic>
      <p:pic>
        <p:nvPicPr>
          <p:cNvPr id="20" name="Graphic 19" descr="House outline">
            <a:extLst>
              <a:ext uri="{FF2B5EF4-FFF2-40B4-BE49-F238E27FC236}">
                <a16:creationId xmlns:a16="http://schemas.microsoft.com/office/drawing/2014/main" id="{0BFDECA9-DF0E-126A-1F84-DB197086AA6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93227" y="3605640"/>
            <a:ext cx="838200" cy="838200"/>
          </a:xfrm>
          <a:prstGeom prst="rect">
            <a:avLst/>
          </a:prstGeom>
        </p:spPr>
      </p:pic>
      <p:sp>
        <p:nvSpPr>
          <p:cNvPr id="13" name="TextBox 12">
            <a:extLst>
              <a:ext uri="{FF2B5EF4-FFF2-40B4-BE49-F238E27FC236}">
                <a16:creationId xmlns:a16="http://schemas.microsoft.com/office/drawing/2014/main" id="{D5115D52-FE37-1526-23D2-BBEE6D23C91E}"/>
              </a:ext>
            </a:extLst>
          </p:cNvPr>
          <p:cNvSpPr txBox="1"/>
          <p:nvPr/>
        </p:nvSpPr>
        <p:spPr>
          <a:xfrm>
            <a:off x="552483" y="3404570"/>
            <a:ext cx="5404830" cy="461665"/>
          </a:xfrm>
          <a:prstGeom prst="rect">
            <a:avLst/>
          </a:prstGeom>
          <a:noFill/>
        </p:spPr>
        <p:txBody>
          <a:bodyPr wrap="square">
            <a:spAutoFit/>
          </a:bodyPr>
          <a:lstStyle/>
          <a:p>
            <a:r>
              <a:rPr kumimoji="0" lang="en-US" sz="1200" b="0" i="0" u="none" strike="noStrike" kern="0" cap="none" spc="0" normalizeH="0" baseline="0" noProof="0" dirty="0">
                <a:ln>
                  <a:noFill/>
                </a:ln>
                <a:solidFill>
                  <a:srgbClr val="0070C0"/>
                </a:solidFill>
                <a:effectLst/>
                <a:uLnTx/>
                <a:uFillTx/>
                <a:latin typeface="Arial" charset="0"/>
                <a:ea typeface="Arial" charset="0"/>
                <a:cs typeface="Arial" charset="0"/>
                <a:sym typeface="Helvetica Light"/>
                <a:hlinkClick r:id="rId11">
                  <a:extLst>
                    <a:ext uri="{A12FA001-AC4F-418D-AE19-62706E023703}">
                      <ahyp:hlinkClr xmlns:ahyp="http://schemas.microsoft.com/office/drawing/2018/hyperlinkcolor" val="tx"/>
                    </a:ext>
                  </a:extLst>
                </a:hlinkClick>
              </a:rPr>
              <a:t>https://s3.amazonaws.com/files.consumerfinance.gov/f/documents/Spending-Tracker_Owning-a-Home_CFPB.pdf</a:t>
            </a:r>
            <a:endParaRPr lang="en-US" dirty="0">
              <a:solidFill>
                <a:srgbClr val="0070C0"/>
              </a:solidFill>
            </a:endParaRPr>
          </a:p>
        </p:txBody>
      </p:sp>
    </p:spTree>
    <p:extLst>
      <p:ext uri="{BB962C8B-B14F-4D97-AF65-F5344CB8AC3E}">
        <p14:creationId xmlns:p14="http://schemas.microsoft.com/office/powerpoint/2010/main" val="438782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36E7E55-58E6-A498-CC64-A05504D55050}"/>
              </a:ext>
            </a:extLst>
          </p:cNvPr>
          <p:cNvSpPr>
            <a:spLocks noGrp="1"/>
          </p:cNvSpPr>
          <p:nvPr>
            <p:ph type="title"/>
          </p:nvPr>
        </p:nvSpPr>
        <p:spPr>
          <a:xfrm>
            <a:off x="379412" y="275537"/>
            <a:ext cx="10058400" cy="808038"/>
          </a:xfrm>
        </p:spPr>
        <p:txBody>
          <a:bodyPr/>
          <a:lstStyle/>
          <a:p>
            <a:r>
              <a:rPr lang="en-US" dirty="0"/>
              <a:t>Crunch Your Numbers: Home Buying Costs</a:t>
            </a:r>
          </a:p>
        </p:txBody>
      </p:sp>
      <p:sp>
        <p:nvSpPr>
          <p:cNvPr id="7" name="Content Placeholder 6">
            <a:extLst>
              <a:ext uri="{FF2B5EF4-FFF2-40B4-BE49-F238E27FC236}">
                <a16:creationId xmlns:a16="http://schemas.microsoft.com/office/drawing/2014/main" id="{0A8940B3-555B-8C48-7277-8E7271469E39}"/>
              </a:ext>
            </a:extLst>
          </p:cNvPr>
          <p:cNvSpPr>
            <a:spLocks noGrp="1"/>
          </p:cNvSpPr>
          <p:nvPr>
            <p:ph sz="half" idx="1"/>
          </p:nvPr>
        </p:nvSpPr>
        <p:spPr>
          <a:xfrm>
            <a:off x="551300" y="1828800"/>
            <a:ext cx="5238312" cy="4343401"/>
          </a:xfrm>
          <a:ln>
            <a:solidFill>
              <a:schemeClr val="bg1">
                <a:lumMod val="75000"/>
              </a:schemeClr>
            </a:solidFill>
          </a:ln>
        </p:spPr>
        <p:txBody>
          <a:bodyPr/>
          <a:lstStyle/>
          <a:p>
            <a:pPr marL="0" indent="0" algn="ctr">
              <a:buNone/>
            </a:pPr>
            <a:r>
              <a:rPr lang="en-US" sz="2800" dirty="0">
                <a:solidFill>
                  <a:schemeClr val="bg2"/>
                </a:solidFill>
              </a:rPr>
              <a:t>Find your debt-to-income ratio</a:t>
            </a:r>
          </a:p>
          <a:p>
            <a:pPr marL="0" indent="0">
              <a:buNone/>
            </a:pPr>
            <a:r>
              <a:rPr lang="en-US" sz="2400" dirty="0">
                <a:latin typeface="Arial" charset="0"/>
                <a:ea typeface="Arial" charset="0"/>
                <a:cs typeface="Arial" charset="0"/>
              </a:rPr>
              <a:t>Total Monthly Expenses </a:t>
            </a:r>
            <a:br>
              <a:rPr lang="en-US" sz="2400" dirty="0">
                <a:solidFill>
                  <a:srgbClr val="000000"/>
                </a:solidFill>
              </a:rPr>
            </a:br>
            <a:r>
              <a:rPr lang="en-US" sz="2400" dirty="0">
                <a:solidFill>
                  <a:srgbClr val="000000"/>
                </a:solidFill>
              </a:rPr>
              <a:t>               </a:t>
            </a:r>
            <a:r>
              <a:rPr lang="en-US" sz="4800" dirty="0">
                <a:solidFill>
                  <a:srgbClr val="34B223"/>
                </a:solidFill>
                <a:latin typeface="Frutiger LT Std 75 Black"/>
                <a:ea typeface="Frutiger LT Std 75 Black"/>
                <a:cs typeface="Frutiger LT Std 75 Black"/>
                <a:sym typeface="Frutiger LT Std 75 Black"/>
              </a:rPr>
              <a:t>÷</a:t>
            </a:r>
            <a:r>
              <a:rPr lang="en-US" sz="4800" dirty="0">
                <a:latin typeface="Frutiger LT Std 65 Bold"/>
                <a:ea typeface="Frutiger LT Std 65 Bold"/>
                <a:cs typeface="Frutiger LT Std 65 Bold"/>
                <a:sym typeface="Frutiger LT Std 65 Bold"/>
              </a:rPr>
              <a:t> </a:t>
            </a:r>
            <a:br>
              <a:rPr lang="en-US" sz="2400" dirty="0">
                <a:latin typeface="Frutiger LT Std 65 Bold"/>
                <a:ea typeface="Frutiger LT Std 65 Bold"/>
                <a:cs typeface="Frutiger LT Std 65 Bold"/>
                <a:sym typeface="Frutiger LT Std 65 Bold"/>
              </a:rPr>
            </a:br>
            <a:r>
              <a:rPr lang="en-US" sz="2400" dirty="0">
                <a:latin typeface="Arial" charset="0"/>
                <a:ea typeface="Arial" charset="0"/>
                <a:cs typeface="Arial" charset="0"/>
              </a:rPr>
              <a:t>Gross Monthly Income </a:t>
            </a:r>
            <a:br>
              <a:rPr lang="en-US" sz="2400" dirty="0">
                <a:latin typeface="Arial" charset="0"/>
                <a:ea typeface="Arial" charset="0"/>
                <a:cs typeface="Arial" charset="0"/>
              </a:rPr>
            </a:br>
            <a:r>
              <a:rPr lang="en-US" sz="2400" dirty="0">
                <a:latin typeface="Arial" charset="0"/>
                <a:ea typeface="Arial" charset="0"/>
                <a:cs typeface="Arial" charset="0"/>
              </a:rPr>
              <a:t>(your monthly pay before taxes) </a:t>
            </a:r>
            <a:br>
              <a:rPr lang="en-US" sz="2400" dirty="0"/>
            </a:br>
            <a:r>
              <a:rPr lang="en-US" sz="2400" dirty="0"/>
              <a:t>              </a:t>
            </a:r>
            <a:r>
              <a:rPr lang="en-US" sz="2800" dirty="0"/>
              <a:t> </a:t>
            </a:r>
            <a:r>
              <a:rPr lang="en-US" sz="4800" dirty="0">
                <a:solidFill>
                  <a:srgbClr val="34B223"/>
                </a:solidFill>
                <a:latin typeface="Frutiger LT Std 75 Black"/>
                <a:ea typeface="Frutiger LT Std 75 Black"/>
                <a:cs typeface="Frutiger LT Std 75 Black"/>
                <a:sym typeface="Frutiger LT Std 75 Black"/>
              </a:rPr>
              <a:t>=</a:t>
            </a:r>
            <a:r>
              <a:rPr lang="en-US" sz="4800" dirty="0"/>
              <a:t> </a:t>
            </a:r>
            <a:br>
              <a:rPr lang="en-US" sz="2400" dirty="0"/>
            </a:br>
            <a:r>
              <a:rPr lang="en-US" sz="2400" dirty="0">
                <a:latin typeface="Arial" charset="0"/>
                <a:ea typeface="Arial" charset="0"/>
                <a:cs typeface="Arial" charset="0"/>
              </a:rPr>
              <a:t>Debt-to-Income Ratio</a:t>
            </a:r>
          </a:p>
          <a:p>
            <a:pPr marL="0" indent="0">
              <a:buNone/>
            </a:pPr>
            <a:endParaRPr lang="en-US" sz="2400" dirty="0"/>
          </a:p>
        </p:txBody>
      </p:sp>
      <p:sp>
        <p:nvSpPr>
          <p:cNvPr id="14" name="Content Placeholder 13">
            <a:extLst>
              <a:ext uri="{FF2B5EF4-FFF2-40B4-BE49-F238E27FC236}">
                <a16:creationId xmlns:a16="http://schemas.microsoft.com/office/drawing/2014/main" id="{ACA9B965-FF00-7F57-0DF9-FCAA879D4F82}"/>
              </a:ext>
            </a:extLst>
          </p:cNvPr>
          <p:cNvSpPr>
            <a:spLocks noGrp="1"/>
          </p:cNvSpPr>
          <p:nvPr>
            <p:ph sz="half" idx="2"/>
          </p:nvPr>
        </p:nvSpPr>
        <p:spPr>
          <a:xfrm>
            <a:off x="6094412" y="1828800"/>
            <a:ext cx="5546287" cy="4343401"/>
          </a:xfrm>
          <a:ln>
            <a:solidFill>
              <a:schemeClr val="bg1">
                <a:lumMod val="75000"/>
              </a:schemeClr>
            </a:solidFill>
          </a:ln>
        </p:spPr>
        <p:txBody>
          <a:bodyPr/>
          <a:lstStyle/>
          <a:p>
            <a:pPr marL="0" indent="0" algn="ctr">
              <a:buNone/>
            </a:pPr>
            <a:r>
              <a:rPr lang="en-US" sz="2400" dirty="0">
                <a:solidFill>
                  <a:schemeClr val="bg2"/>
                </a:solidFill>
              </a:rPr>
              <a:t>Example</a:t>
            </a:r>
          </a:p>
        </p:txBody>
      </p:sp>
      <p:sp>
        <p:nvSpPr>
          <p:cNvPr id="5" name="Slide Number Placeholder 4">
            <a:extLst>
              <a:ext uri="{FF2B5EF4-FFF2-40B4-BE49-F238E27FC236}">
                <a16:creationId xmlns:a16="http://schemas.microsoft.com/office/drawing/2014/main" id="{34908585-D5C8-535D-3AAF-317481FA4EB7}"/>
              </a:ext>
            </a:extLst>
          </p:cNvPr>
          <p:cNvSpPr>
            <a:spLocks noGrp="1"/>
          </p:cNvSpPr>
          <p:nvPr>
            <p:ph type="sldNum" sz="quarter" idx="12"/>
          </p:nvPr>
        </p:nvSpPr>
        <p:spPr/>
        <p:txBody>
          <a:bodyPr/>
          <a:lstStyle/>
          <a:p>
            <a:fld id="{5CBDBD4D-7B7B-4EC0-AB6E-424933B04FED}" type="slidenum">
              <a:rPr lang="en-US" smtClean="0"/>
              <a:pPr/>
              <a:t>12</a:t>
            </a:fld>
            <a:endParaRPr lang="en-US"/>
          </a:p>
        </p:txBody>
      </p:sp>
      <p:sp>
        <p:nvSpPr>
          <p:cNvPr id="9" name="TextBox 8">
            <a:extLst>
              <a:ext uri="{FF2B5EF4-FFF2-40B4-BE49-F238E27FC236}">
                <a16:creationId xmlns:a16="http://schemas.microsoft.com/office/drawing/2014/main" id="{94D7733E-B9D9-602F-ED73-D57855DCECA0}"/>
              </a:ext>
            </a:extLst>
          </p:cNvPr>
          <p:cNvSpPr txBox="1"/>
          <p:nvPr/>
        </p:nvSpPr>
        <p:spPr>
          <a:xfrm>
            <a:off x="6910842" y="2909027"/>
            <a:ext cx="1245190" cy="35515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3460" tIns="23460" rIns="23460" bIns="23460" numCol="1" spcCol="38100" rtlCol="0" anchor="ctr">
            <a:spAutoFit/>
          </a:bodyPr>
          <a:lstStyle/>
          <a:p>
            <a:pPr algn="l"/>
            <a:r>
              <a:rPr lang="en-US" sz="1000" dirty="0">
                <a:latin typeface="Arial" charset="0"/>
                <a:ea typeface="Arial" charset="0"/>
                <a:cs typeface="Arial" charset="0"/>
              </a:rPr>
              <a:t>Total Monthly </a:t>
            </a:r>
            <a:br>
              <a:rPr lang="en-US" sz="1000" dirty="0">
                <a:latin typeface="Arial" charset="0"/>
                <a:ea typeface="Arial" charset="0"/>
                <a:cs typeface="Arial" charset="0"/>
              </a:rPr>
            </a:br>
            <a:r>
              <a:rPr lang="en-US" sz="1000" dirty="0">
                <a:latin typeface="Arial" charset="0"/>
                <a:ea typeface="Arial" charset="0"/>
                <a:cs typeface="Arial" charset="0"/>
              </a:rPr>
              <a:t>Expenses</a:t>
            </a:r>
            <a:endParaRPr kumimoji="0" lang="en-US" sz="1000" b="0" i="0" u="none" strike="noStrike" cap="none" spc="0" normalizeH="0" baseline="0" dirty="0">
              <a:ln>
                <a:noFill/>
              </a:ln>
              <a:effectLst/>
              <a:uFillTx/>
              <a:sym typeface="Helvetica Light"/>
            </a:endParaRPr>
          </a:p>
        </p:txBody>
      </p:sp>
      <p:sp>
        <p:nvSpPr>
          <p:cNvPr id="10" name="TextBox 9">
            <a:extLst>
              <a:ext uri="{FF2B5EF4-FFF2-40B4-BE49-F238E27FC236}">
                <a16:creationId xmlns:a16="http://schemas.microsoft.com/office/drawing/2014/main" id="{DBB028F9-B9E3-5327-C174-EA633389FF13}"/>
              </a:ext>
            </a:extLst>
          </p:cNvPr>
          <p:cNvSpPr txBox="1"/>
          <p:nvPr/>
        </p:nvSpPr>
        <p:spPr>
          <a:xfrm>
            <a:off x="8254299" y="2908332"/>
            <a:ext cx="1316551" cy="50904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3460" tIns="23460" rIns="23460" bIns="23460" numCol="1" spcCol="38100" rtlCol="0" anchor="ctr">
            <a:spAutoFit/>
          </a:bodyPr>
          <a:lstStyle/>
          <a:p>
            <a:pPr algn="l"/>
            <a:r>
              <a:rPr lang="en-US" sz="1000" dirty="0">
                <a:latin typeface="Arial" charset="0"/>
                <a:ea typeface="Arial" charset="0"/>
                <a:cs typeface="Arial" charset="0"/>
              </a:rPr>
              <a:t>Gross Monthly Income </a:t>
            </a:r>
            <a:br>
              <a:rPr lang="en-US" sz="1000" dirty="0">
                <a:latin typeface="Arial" charset="0"/>
                <a:ea typeface="Arial" charset="0"/>
                <a:cs typeface="Arial" charset="0"/>
              </a:rPr>
            </a:br>
            <a:r>
              <a:rPr lang="en-US" sz="1000" dirty="0">
                <a:latin typeface="Arial" charset="0"/>
                <a:ea typeface="Arial" charset="0"/>
                <a:cs typeface="Arial" charset="0"/>
              </a:rPr>
              <a:t>(your monthly</a:t>
            </a:r>
            <a:br>
              <a:rPr lang="en-US" sz="1000" dirty="0">
                <a:latin typeface="Arial" charset="0"/>
                <a:ea typeface="Arial" charset="0"/>
                <a:cs typeface="Arial" charset="0"/>
              </a:rPr>
            </a:br>
            <a:r>
              <a:rPr lang="en-US" sz="1000" dirty="0">
                <a:latin typeface="Arial" charset="0"/>
                <a:ea typeface="Arial" charset="0"/>
                <a:cs typeface="Arial" charset="0"/>
              </a:rPr>
              <a:t>pay before taxes)</a:t>
            </a:r>
            <a:endParaRPr kumimoji="0" lang="en-US" sz="1000" b="0" i="0" u="none" strike="noStrike" cap="none" spc="0" normalizeH="0" baseline="0" dirty="0">
              <a:ln>
                <a:noFill/>
              </a:ln>
              <a:effectLst/>
              <a:uFillTx/>
              <a:sym typeface="Helvetica Light"/>
            </a:endParaRPr>
          </a:p>
        </p:txBody>
      </p:sp>
      <p:sp>
        <p:nvSpPr>
          <p:cNvPr id="11" name="TextBox 10">
            <a:extLst>
              <a:ext uri="{FF2B5EF4-FFF2-40B4-BE49-F238E27FC236}">
                <a16:creationId xmlns:a16="http://schemas.microsoft.com/office/drawing/2014/main" id="{339EEF24-6423-9981-675A-01D1F7F14E8E}"/>
              </a:ext>
            </a:extLst>
          </p:cNvPr>
          <p:cNvSpPr txBox="1"/>
          <p:nvPr/>
        </p:nvSpPr>
        <p:spPr>
          <a:xfrm>
            <a:off x="9848608" y="2925692"/>
            <a:ext cx="993646" cy="35515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3460" tIns="23460" rIns="23460" bIns="23460" numCol="1" spcCol="38100" rtlCol="0" anchor="ctr">
            <a:spAutoFit/>
          </a:bodyPr>
          <a:lstStyle/>
          <a:p>
            <a:pPr algn="l"/>
            <a:r>
              <a:rPr lang="en-US" sz="1000" dirty="0">
                <a:latin typeface="Arial" charset="0"/>
                <a:ea typeface="Arial" charset="0"/>
                <a:cs typeface="Arial" charset="0"/>
              </a:rPr>
              <a:t>Debt-to-Income </a:t>
            </a:r>
            <a:br>
              <a:rPr lang="en-US" sz="1000" dirty="0">
                <a:latin typeface="Arial" charset="0"/>
                <a:ea typeface="Arial" charset="0"/>
                <a:cs typeface="Arial" charset="0"/>
              </a:rPr>
            </a:br>
            <a:r>
              <a:rPr lang="en-US" sz="1000" dirty="0">
                <a:latin typeface="Arial" charset="0"/>
                <a:ea typeface="Arial" charset="0"/>
                <a:cs typeface="Arial" charset="0"/>
              </a:rPr>
              <a:t>Ratio</a:t>
            </a:r>
          </a:p>
        </p:txBody>
      </p:sp>
      <p:pic>
        <p:nvPicPr>
          <p:cNvPr id="13" name="Picture 12" descr="Person doing taxes with calculator">
            <a:extLst>
              <a:ext uri="{FF2B5EF4-FFF2-40B4-BE49-F238E27FC236}">
                <a16:creationId xmlns:a16="http://schemas.microsoft.com/office/drawing/2014/main" id="{9EB9B22B-43E7-1A94-B867-D6B7146DAA5D}"/>
              </a:ext>
            </a:extLst>
          </p:cNvPr>
          <p:cNvPicPr>
            <a:picLocks noChangeAspect="1"/>
          </p:cNvPicPr>
          <p:nvPr/>
        </p:nvPicPr>
        <p:blipFill>
          <a:blip r:embed="rId2" cstate="print">
            <a:alphaModFix amt="77000"/>
            <a:extLst>
              <a:ext uri="{28A0092B-C50C-407E-A947-70E740481C1C}">
                <a14:useLocalDpi xmlns:a14="http://schemas.microsoft.com/office/drawing/2010/main" val="0"/>
              </a:ext>
            </a:extLst>
          </a:blip>
          <a:stretch>
            <a:fillRect/>
          </a:stretch>
        </p:blipFill>
        <p:spPr>
          <a:xfrm>
            <a:off x="6994154" y="3518184"/>
            <a:ext cx="3848100" cy="2565400"/>
          </a:xfrm>
          <a:prstGeom prst="rect">
            <a:avLst/>
          </a:prstGeom>
        </p:spPr>
      </p:pic>
      <p:sp>
        <p:nvSpPr>
          <p:cNvPr id="15" name="TextBox 14">
            <a:extLst>
              <a:ext uri="{FF2B5EF4-FFF2-40B4-BE49-F238E27FC236}">
                <a16:creationId xmlns:a16="http://schemas.microsoft.com/office/drawing/2014/main" id="{8E914408-38EA-BD26-ABCF-F6F47974B286}"/>
              </a:ext>
            </a:extLst>
          </p:cNvPr>
          <p:cNvSpPr txBox="1"/>
          <p:nvPr/>
        </p:nvSpPr>
        <p:spPr>
          <a:xfrm>
            <a:off x="2871414" y="1153308"/>
            <a:ext cx="6445995" cy="584775"/>
          </a:xfrm>
          <a:prstGeom prst="rect">
            <a:avLst/>
          </a:prstGeom>
          <a:noFill/>
        </p:spPr>
        <p:txBody>
          <a:bodyPr wrap="none" rtlCol="0">
            <a:spAutoFit/>
          </a:bodyPr>
          <a:lstStyle/>
          <a:p>
            <a:pPr marL="0" indent="0">
              <a:buNone/>
            </a:pPr>
            <a:r>
              <a:rPr lang="en-US" sz="3200" dirty="0"/>
              <a:t>What is your debt-to-income ratio?</a:t>
            </a:r>
          </a:p>
        </p:txBody>
      </p:sp>
      <p:pic>
        <p:nvPicPr>
          <p:cNvPr id="17" name="Picture 16">
            <a:extLst>
              <a:ext uri="{FF2B5EF4-FFF2-40B4-BE49-F238E27FC236}">
                <a16:creationId xmlns:a16="http://schemas.microsoft.com/office/drawing/2014/main" id="{E372F582-539B-34A2-62BE-BDB810B59716}"/>
              </a:ext>
            </a:extLst>
          </p:cNvPr>
          <p:cNvPicPr>
            <a:picLocks noChangeAspect="1"/>
          </p:cNvPicPr>
          <p:nvPr/>
        </p:nvPicPr>
        <p:blipFill>
          <a:blip r:embed="rId3"/>
          <a:stretch>
            <a:fillRect/>
          </a:stretch>
        </p:blipFill>
        <p:spPr>
          <a:xfrm>
            <a:off x="6780212" y="2353451"/>
            <a:ext cx="3924848" cy="485843"/>
          </a:xfrm>
          <a:prstGeom prst="rect">
            <a:avLst/>
          </a:prstGeom>
        </p:spPr>
      </p:pic>
    </p:spTree>
    <p:extLst>
      <p:ext uri="{BB962C8B-B14F-4D97-AF65-F5344CB8AC3E}">
        <p14:creationId xmlns:p14="http://schemas.microsoft.com/office/powerpoint/2010/main" val="3589259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96645E6-7C40-F572-4B83-340548203CC2}"/>
              </a:ext>
            </a:extLst>
          </p:cNvPr>
          <p:cNvSpPr>
            <a:spLocks noGrp="1"/>
          </p:cNvSpPr>
          <p:nvPr>
            <p:ph type="title"/>
          </p:nvPr>
        </p:nvSpPr>
        <p:spPr>
          <a:xfrm>
            <a:off x="455612" y="281781"/>
            <a:ext cx="10058400" cy="808038"/>
          </a:xfrm>
        </p:spPr>
        <p:txBody>
          <a:bodyPr/>
          <a:lstStyle/>
          <a:p>
            <a:r>
              <a:rPr lang="en-US" dirty="0"/>
              <a:t>Crunch Your Numbers: Home Buying Costs</a:t>
            </a:r>
          </a:p>
        </p:txBody>
      </p:sp>
      <p:sp>
        <p:nvSpPr>
          <p:cNvPr id="7" name="Content Placeholder 6">
            <a:extLst>
              <a:ext uri="{FF2B5EF4-FFF2-40B4-BE49-F238E27FC236}">
                <a16:creationId xmlns:a16="http://schemas.microsoft.com/office/drawing/2014/main" id="{83B22C12-93C3-EC10-F973-13F7FE6AFF72}"/>
              </a:ext>
            </a:extLst>
          </p:cNvPr>
          <p:cNvSpPr>
            <a:spLocks noGrp="1"/>
          </p:cNvSpPr>
          <p:nvPr>
            <p:ph idx="1"/>
          </p:nvPr>
        </p:nvSpPr>
        <p:spPr>
          <a:xfrm>
            <a:off x="551301" y="1905000"/>
            <a:ext cx="6990912" cy="4267200"/>
          </a:xfrm>
        </p:spPr>
        <p:txBody>
          <a:bodyPr/>
          <a:lstStyle/>
          <a:p>
            <a:r>
              <a:rPr lang="en-US" dirty="0"/>
              <a:t>Down payment?</a:t>
            </a:r>
          </a:p>
          <a:p>
            <a:r>
              <a:rPr lang="en-US" dirty="0"/>
              <a:t>Closing costs</a:t>
            </a:r>
          </a:p>
          <a:p>
            <a:r>
              <a:rPr lang="en-US" dirty="0"/>
              <a:t>Escrow payment</a:t>
            </a:r>
          </a:p>
          <a:p>
            <a:r>
              <a:rPr lang="en-US" dirty="0"/>
              <a:t>Mortgage: Principal amount of loan, loan interest, property taxes, insurance</a:t>
            </a:r>
          </a:p>
          <a:p>
            <a:r>
              <a:rPr lang="en-US" dirty="0"/>
              <a:t>Home repairs and maintenance</a:t>
            </a:r>
          </a:p>
          <a:p>
            <a:r>
              <a:rPr lang="en-US" dirty="0"/>
              <a:t>Possible Additional Expenses: </a:t>
            </a:r>
          </a:p>
          <a:p>
            <a:pPr lvl="1"/>
            <a:r>
              <a:rPr lang="en-US" dirty="0"/>
              <a:t>Private mortgage insurance</a:t>
            </a:r>
          </a:p>
          <a:p>
            <a:pPr lvl="1"/>
            <a:r>
              <a:rPr lang="en-US" dirty="0"/>
              <a:t>Condo fees</a:t>
            </a:r>
          </a:p>
        </p:txBody>
      </p:sp>
      <p:sp>
        <p:nvSpPr>
          <p:cNvPr id="5" name="Slide Number Placeholder 4">
            <a:extLst>
              <a:ext uri="{FF2B5EF4-FFF2-40B4-BE49-F238E27FC236}">
                <a16:creationId xmlns:a16="http://schemas.microsoft.com/office/drawing/2014/main" id="{472E169C-590D-0BF5-067A-B4C30743FA72}"/>
              </a:ext>
            </a:extLst>
          </p:cNvPr>
          <p:cNvSpPr>
            <a:spLocks noGrp="1"/>
          </p:cNvSpPr>
          <p:nvPr>
            <p:ph type="sldNum" sz="quarter" idx="12"/>
          </p:nvPr>
        </p:nvSpPr>
        <p:spPr/>
        <p:txBody>
          <a:bodyPr/>
          <a:lstStyle/>
          <a:p>
            <a:fld id="{5CBDBD4D-7B7B-4EC0-AB6E-424933B04FED}" type="slidenum">
              <a:rPr lang="en-US" smtClean="0"/>
              <a:pPr/>
              <a:t>13</a:t>
            </a:fld>
            <a:endParaRPr lang="en-US"/>
          </a:p>
        </p:txBody>
      </p:sp>
      <p:sp>
        <p:nvSpPr>
          <p:cNvPr id="8" name="TextBox 7">
            <a:extLst>
              <a:ext uri="{FF2B5EF4-FFF2-40B4-BE49-F238E27FC236}">
                <a16:creationId xmlns:a16="http://schemas.microsoft.com/office/drawing/2014/main" id="{3E5D4CFE-BFAC-2FBE-4234-0FB6F9D17E76}"/>
              </a:ext>
            </a:extLst>
          </p:cNvPr>
          <p:cNvSpPr txBox="1"/>
          <p:nvPr/>
        </p:nvSpPr>
        <p:spPr>
          <a:xfrm>
            <a:off x="2801683" y="1189039"/>
            <a:ext cx="6585457" cy="584775"/>
          </a:xfrm>
          <a:prstGeom prst="rect">
            <a:avLst/>
          </a:prstGeom>
          <a:noFill/>
        </p:spPr>
        <p:txBody>
          <a:bodyPr wrap="none" rtlCol="0">
            <a:spAutoFit/>
          </a:bodyPr>
          <a:lstStyle/>
          <a:p>
            <a:pPr marL="0" indent="0">
              <a:buNone/>
            </a:pPr>
            <a:r>
              <a:rPr lang="en-US" sz="3200" dirty="0"/>
              <a:t>How much does this all really cost?</a:t>
            </a:r>
          </a:p>
        </p:txBody>
      </p:sp>
      <p:pic>
        <p:nvPicPr>
          <p:cNvPr id="12" name="Picture 11">
            <a:extLst>
              <a:ext uri="{FF2B5EF4-FFF2-40B4-BE49-F238E27FC236}">
                <a16:creationId xmlns:a16="http://schemas.microsoft.com/office/drawing/2014/main" id="{80586169-D70A-9973-69A0-EF8521E46267}"/>
              </a:ext>
            </a:extLst>
          </p:cNvPr>
          <p:cNvPicPr>
            <a:picLocks noChangeAspect="1"/>
          </p:cNvPicPr>
          <p:nvPr/>
        </p:nvPicPr>
        <p:blipFill>
          <a:blip r:embed="rId2">
            <a:alphaModFix amt="77000"/>
            <a:extLst>
              <a:ext uri="{28A0092B-C50C-407E-A947-70E740481C1C}">
                <a14:useLocalDpi xmlns:a14="http://schemas.microsoft.com/office/drawing/2010/main" val="0"/>
              </a:ext>
            </a:extLst>
          </a:blip>
          <a:stretch>
            <a:fillRect/>
          </a:stretch>
        </p:blipFill>
        <p:spPr>
          <a:xfrm>
            <a:off x="7618412" y="2306638"/>
            <a:ext cx="4161984" cy="3117135"/>
          </a:xfrm>
          <a:prstGeom prst="rect">
            <a:avLst/>
          </a:prstGeom>
        </p:spPr>
      </p:pic>
    </p:spTree>
    <p:extLst>
      <p:ext uri="{BB962C8B-B14F-4D97-AF65-F5344CB8AC3E}">
        <p14:creationId xmlns:p14="http://schemas.microsoft.com/office/powerpoint/2010/main" val="3366409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154771-D8ED-CFEE-F6B1-ED37C7910BE5}"/>
              </a:ext>
            </a:extLst>
          </p:cNvPr>
          <p:cNvSpPr>
            <a:spLocks noGrp="1"/>
          </p:cNvSpPr>
          <p:nvPr>
            <p:ph type="title"/>
          </p:nvPr>
        </p:nvSpPr>
        <p:spPr>
          <a:xfrm>
            <a:off x="418790" y="285973"/>
            <a:ext cx="10058400" cy="808038"/>
          </a:xfrm>
        </p:spPr>
        <p:txBody>
          <a:bodyPr/>
          <a:lstStyle/>
          <a:p>
            <a:r>
              <a:rPr lang="en-US" dirty="0"/>
              <a:t>Crunch Your Numbers: Home Buying Costs</a:t>
            </a:r>
          </a:p>
        </p:txBody>
      </p:sp>
      <p:sp>
        <p:nvSpPr>
          <p:cNvPr id="6" name="Content Placeholder 5">
            <a:extLst>
              <a:ext uri="{FF2B5EF4-FFF2-40B4-BE49-F238E27FC236}">
                <a16:creationId xmlns:a16="http://schemas.microsoft.com/office/drawing/2014/main" id="{5EF2DE04-6E12-EF87-F9C2-07218B7BA54B}"/>
              </a:ext>
            </a:extLst>
          </p:cNvPr>
          <p:cNvSpPr>
            <a:spLocks noGrp="1"/>
          </p:cNvSpPr>
          <p:nvPr>
            <p:ph sz="half" idx="1"/>
          </p:nvPr>
        </p:nvSpPr>
        <p:spPr>
          <a:xfrm>
            <a:off x="418790" y="2130307"/>
            <a:ext cx="5369504" cy="2597386"/>
          </a:xfrm>
          <a:ln>
            <a:noFill/>
          </a:ln>
        </p:spPr>
        <p:txBody>
          <a:bodyPr/>
          <a:lstStyle/>
          <a:p>
            <a:pPr marL="0" indent="0" algn="ctr">
              <a:lnSpc>
                <a:spcPct val="100000"/>
              </a:lnSpc>
              <a:spcBef>
                <a:spcPts val="600"/>
              </a:spcBef>
              <a:buNone/>
            </a:pPr>
            <a:r>
              <a:rPr lang="en-US" sz="3200" dirty="0">
                <a:solidFill>
                  <a:schemeClr val="bg2"/>
                </a:solidFill>
              </a:rPr>
              <a:t>Mortgage Affordability Calculator</a:t>
            </a:r>
          </a:p>
          <a:p>
            <a:pPr marL="0" indent="0" algn="ctr">
              <a:lnSpc>
                <a:spcPct val="100000"/>
              </a:lnSpc>
              <a:spcBef>
                <a:spcPts val="600"/>
              </a:spcBef>
              <a:buNone/>
            </a:pPr>
            <a:endParaRPr lang="en-US" sz="1200" dirty="0">
              <a:solidFill>
                <a:schemeClr val="bg2"/>
              </a:solidFill>
            </a:endParaRPr>
          </a:p>
          <a:p>
            <a:pPr marL="0" indent="0">
              <a:buNone/>
            </a:pPr>
            <a:r>
              <a:rPr lang="en-US" sz="2000" dirty="0">
                <a:solidFill>
                  <a:srgbClr val="0070C0"/>
                </a:solidFill>
                <a:hlinkClick r:id="rId2">
                  <a:extLst>
                    <a:ext uri="{A12FA001-AC4F-418D-AE19-62706E023703}">
                      <ahyp:hlinkClr xmlns:ahyp="http://schemas.microsoft.com/office/drawing/2018/hyperlinkcolor" val="tx"/>
                    </a:ext>
                  </a:extLst>
                </a:hlinkClick>
              </a:rPr>
              <a:t>https://yourhome.fanniemae.com/calculators-tools/mortgage-affordability-calculator</a:t>
            </a:r>
            <a:endParaRPr lang="en-US" sz="2000" dirty="0">
              <a:solidFill>
                <a:srgbClr val="0070C0"/>
              </a:solidFill>
            </a:endParaRPr>
          </a:p>
          <a:p>
            <a:pPr marL="0" indent="0">
              <a:buNone/>
            </a:pPr>
            <a:endParaRPr lang="en-US" dirty="0"/>
          </a:p>
        </p:txBody>
      </p:sp>
      <p:sp>
        <p:nvSpPr>
          <p:cNvPr id="4" name="Slide Number Placeholder 3">
            <a:extLst>
              <a:ext uri="{FF2B5EF4-FFF2-40B4-BE49-F238E27FC236}">
                <a16:creationId xmlns:a16="http://schemas.microsoft.com/office/drawing/2014/main" id="{0BE2A8D1-DF0E-406C-1C6F-B3B467FCBFEF}"/>
              </a:ext>
            </a:extLst>
          </p:cNvPr>
          <p:cNvSpPr>
            <a:spLocks noGrp="1"/>
          </p:cNvSpPr>
          <p:nvPr>
            <p:ph type="sldNum" sz="quarter" idx="12"/>
          </p:nvPr>
        </p:nvSpPr>
        <p:spPr/>
        <p:txBody>
          <a:bodyPr/>
          <a:lstStyle/>
          <a:p>
            <a:fld id="{5CBDBD4D-7B7B-4EC0-AB6E-424933B04FED}" type="slidenum">
              <a:rPr lang="en-US" smtClean="0"/>
              <a:pPr/>
              <a:t>14</a:t>
            </a:fld>
            <a:endParaRPr lang="en-US"/>
          </a:p>
        </p:txBody>
      </p:sp>
      <p:pic>
        <p:nvPicPr>
          <p:cNvPr id="9" name="Picture 8">
            <a:extLst>
              <a:ext uri="{FF2B5EF4-FFF2-40B4-BE49-F238E27FC236}">
                <a16:creationId xmlns:a16="http://schemas.microsoft.com/office/drawing/2014/main" id="{5C8F255B-EFEC-67EB-16E4-C9082E3E0023}"/>
              </a:ext>
            </a:extLst>
          </p:cNvPr>
          <p:cNvPicPr>
            <a:picLocks noChangeAspect="1"/>
          </p:cNvPicPr>
          <p:nvPr/>
        </p:nvPicPr>
        <p:blipFill>
          <a:blip r:embed="rId3"/>
          <a:stretch>
            <a:fillRect/>
          </a:stretch>
        </p:blipFill>
        <p:spPr>
          <a:xfrm>
            <a:off x="6074536" y="1094011"/>
            <a:ext cx="5695499" cy="5382988"/>
          </a:xfrm>
          <a:prstGeom prst="rect">
            <a:avLst/>
          </a:prstGeom>
          <a:ln>
            <a:solidFill>
              <a:schemeClr val="bg1">
                <a:lumMod val="75000"/>
              </a:schemeClr>
            </a:solidFill>
          </a:ln>
        </p:spPr>
      </p:pic>
    </p:spTree>
    <p:extLst>
      <p:ext uri="{BB962C8B-B14F-4D97-AF65-F5344CB8AC3E}">
        <p14:creationId xmlns:p14="http://schemas.microsoft.com/office/powerpoint/2010/main" val="3665044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26EB9C4-D0B6-4A3C-1FED-BDA90F9A337F}"/>
              </a:ext>
            </a:extLst>
          </p:cNvPr>
          <p:cNvSpPr>
            <a:spLocks noGrp="1"/>
          </p:cNvSpPr>
          <p:nvPr>
            <p:ph type="title"/>
          </p:nvPr>
        </p:nvSpPr>
        <p:spPr/>
        <p:txBody>
          <a:bodyPr/>
          <a:lstStyle/>
          <a:p>
            <a:r>
              <a:rPr lang="en-US" dirty="0"/>
              <a:t>Find Your Match – The Loan Process</a:t>
            </a:r>
          </a:p>
        </p:txBody>
      </p:sp>
      <p:sp>
        <p:nvSpPr>
          <p:cNvPr id="7" name="Content Placeholder 6">
            <a:extLst>
              <a:ext uri="{FF2B5EF4-FFF2-40B4-BE49-F238E27FC236}">
                <a16:creationId xmlns:a16="http://schemas.microsoft.com/office/drawing/2014/main" id="{A9D56DED-CA00-97FA-9F6D-40D933C5EC50}"/>
              </a:ext>
            </a:extLst>
          </p:cNvPr>
          <p:cNvSpPr>
            <a:spLocks noGrp="1"/>
          </p:cNvSpPr>
          <p:nvPr>
            <p:ph idx="1"/>
          </p:nvPr>
        </p:nvSpPr>
        <p:spPr>
          <a:xfrm>
            <a:off x="551301" y="1482726"/>
            <a:ext cx="8133912" cy="4689474"/>
          </a:xfrm>
        </p:spPr>
        <p:txBody>
          <a:bodyPr/>
          <a:lstStyle/>
          <a:p>
            <a:pPr marL="203200" indent="-203200" algn="l" defTabSz="457200">
              <a:lnSpc>
                <a:spcPct val="120000"/>
              </a:lnSpc>
              <a:spcBef>
                <a:spcPts val="1200"/>
              </a:spcBef>
              <a:buClr>
                <a:srgbClr val="34B223"/>
              </a:buClr>
              <a:buSzPct val="100000"/>
              <a:buAutoNum type="arabicPeriod"/>
              <a:defRPr sz="1400">
                <a:latin typeface="Frutiger LT Std 45 Light"/>
                <a:ea typeface="Frutiger LT Std 45 Light"/>
                <a:cs typeface="Frutiger LT Std 45 Light"/>
                <a:sym typeface="Frutiger LT Std 45 Light"/>
              </a:defRPr>
            </a:pPr>
            <a:r>
              <a:rPr lang="en-US" sz="2000" dirty="0">
                <a:solidFill>
                  <a:schemeClr val="tx1">
                    <a:lumMod val="85000"/>
                    <a:lumOff val="15000"/>
                  </a:schemeClr>
                </a:solidFill>
                <a:latin typeface="Arial" charset="0"/>
                <a:ea typeface="Arial" charset="0"/>
                <a:cs typeface="Arial" charset="0"/>
              </a:rPr>
              <a:t>Explore and learn about loan options available</a:t>
            </a:r>
          </a:p>
          <a:p>
            <a:pPr marL="203200" indent="-203200" algn="l" defTabSz="457200">
              <a:lnSpc>
                <a:spcPct val="120000"/>
              </a:lnSpc>
              <a:spcBef>
                <a:spcPts val="1200"/>
              </a:spcBef>
              <a:buClr>
                <a:srgbClr val="34B223"/>
              </a:buClr>
              <a:buSzPct val="100000"/>
              <a:buAutoNum type="arabicPeriod"/>
              <a:defRPr sz="1400">
                <a:latin typeface="Frutiger LT Std 45 Light"/>
                <a:ea typeface="Frutiger LT Std 45 Light"/>
                <a:cs typeface="Frutiger LT Std 45 Light"/>
                <a:sym typeface="Frutiger LT Std 45 Light"/>
              </a:defRPr>
            </a:pPr>
            <a:r>
              <a:rPr lang="en-US" sz="2000" dirty="0">
                <a:solidFill>
                  <a:schemeClr val="tx1">
                    <a:lumMod val="85000"/>
                    <a:lumOff val="15000"/>
                  </a:schemeClr>
                </a:solidFill>
                <a:latin typeface="Arial" charset="0"/>
                <a:ea typeface="Arial" charset="0"/>
                <a:cs typeface="Arial" charset="0"/>
              </a:rPr>
              <a:t>Get prepared </a:t>
            </a:r>
          </a:p>
          <a:p>
            <a:pPr marL="203200" indent="-203200" algn="l" defTabSz="457200">
              <a:lnSpc>
                <a:spcPct val="120000"/>
              </a:lnSpc>
              <a:spcBef>
                <a:spcPts val="1200"/>
              </a:spcBef>
              <a:buClr>
                <a:srgbClr val="34B223"/>
              </a:buClr>
              <a:buSzPct val="100000"/>
              <a:buAutoNum type="arabicPeriod"/>
              <a:defRPr sz="1400">
                <a:latin typeface="Frutiger LT Std 45 Light"/>
                <a:ea typeface="Frutiger LT Std 45 Light"/>
                <a:cs typeface="Frutiger LT Std 45 Light"/>
                <a:sym typeface="Frutiger LT Std 45 Light"/>
              </a:defRPr>
            </a:pPr>
            <a:r>
              <a:rPr lang="en-US" sz="2000" dirty="0">
                <a:solidFill>
                  <a:schemeClr val="tx1">
                    <a:lumMod val="85000"/>
                    <a:lumOff val="15000"/>
                  </a:schemeClr>
                </a:solidFill>
                <a:latin typeface="Arial" charset="0"/>
                <a:ea typeface="Arial" charset="0"/>
                <a:cs typeface="Arial" charset="0"/>
              </a:rPr>
              <a:t>Contact potential lenders and get pre-qualified </a:t>
            </a:r>
          </a:p>
          <a:p>
            <a:pPr marL="203200" indent="-203200" algn="l" defTabSz="457200">
              <a:lnSpc>
                <a:spcPct val="120000"/>
              </a:lnSpc>
              <a:spcBef>
                <a:spcPts val="1200"/>
              </a:spcBef>
              <a:buClr>
                <a:srgbClr val="34B223"/>
              </a:buClr>
              <a:buSzPct val="100000"/>
              <a:buAutoNum type="arabicPeriod"/>
              <a:defRPr sz="1400">
                <a:latin typeface="Frutiger LT Std 45 Light"/>
                <a:ea typeface="Frutiger LT Std 45 Light"/>
                <a:cs typeface="Frutiger LT Std 45 Light"/>
                <a:sym typeface="Frutiger LT Std 45 Light"/>
              </a:defRPr>
            </a:pPr>
            <a:r>
              <a:rPr lang="en-US" sz="2000" dirty="0">
                <a:solidFill>
                  <a:schemeClr val="tx1">
                    <a:lumMod val="85000"/>
                    <a:lumOff val="15000"/>
                  </a:schemeClr>
                </a:solidFill>
                <a:latin typeface="Arial" charset="0"/>
                <a:ea typeface="Arial" charset="0"/>
                <a:cs typeface="Arial" charset="0"/>
              </a:rPr>
              <a:t>Choose the kind of loan that works best for your needs (loan term, interest rate, and loan type)</a:t>
            </a:r>
          </a:p>
          <a:p>
            <a:pPr marL="203200" indent="-203200" algn="l" defTabSz="457200">
              <a:lnSpc>
                <a:spcPct val="120000"/>
              </a:lnSpc>
              <a:spcBef>
                <a:spcPts val="1200"/>
              </a:spcBef>
              <a:buClr>
                <a:srgbClr val="34B223"/>
              </a:buClr>
              <a:buSzPct val="100000"/>
              <a:buAutoNum type="arabicPeriod"/>
              <a:defRPr sz="1400">
                <a:latin typeface="Frutiger LT Std 45 Light"/>
                <a:ea typeface="Frutiger LT Std 45 Light"/>
                <a:cs typeface="Frutiger LT Std 45 Light"/>
                <a:sym typeface="Frutiger LT Std 45 Light"/>
              </a:defRPr>
            </a:pPr>
            <a:r>
              <a:rPr lang="en-US" sz="2000" dirty="0">
                <a:solidFill>
                  <a:schemeClr val="tx1">
                    <a:lumMod val="85000"/>
                    <a:lumOff val="15000"/>
                  </a:schemeClr>
                </a:solidFill>
                <a:latin typeface="Arial" charset="0"/>
                <a:ea typeface="Arial" charset="0"/>
                <a:cs typeface="Arial" charset="0"/>
              </a:rPr>
              <a:t>Find the right home </a:t>
            </a:r>
          </a:p>
          <a:p>
            <a:pPr marL="203200" indent="-203200" algn="l" defTabSz="457200">
              <a:lnSpc>
                <a:spcPct val="120000"/>
              </a:lnSpc>
              <a:spcBef>
                <a:spcPts val="1200"/>
              </a:spcBef>
              <a:buClr>
                <a:srgbClr val="34B223"/>
              </a:buClr>
              <a:buSzPct val="100000"/>
              <a:buAutoNum type="arabicPeriod"/>
              <a:defRPr sz="1400">
                <a:latin typeface="Frutiger LT Std 45 Light"/>
                <a:ea typeface="Frutiger LT Std 45 Light"/>
                <a:cs typeface="Frutiger LT Std 45 Light"/>
                <a:sym typeface="Frutiger LT Std 45 Light"/>
              </a:defRPr>
            </a:pPr>
            <a:r>
              <a:rPr lang="en-US" sz="2000" dirty="0">
                <a:solidFill>
                  <a:schemeClr val="tx1">
                    <a:lumMod val="85000"/>
                    <a:lumOff val="15000"/>
                  </a:schemeClr>
                </a:solidFill>
                <a:latin typeface="Arial" charset="0"/>
                <a:ea typeface="Arial" charset="0"/>
                <a:cs typeface="Arial" charset="0"/>
              </a:rPr>
              <a:t>Request and compare loan estimates  </a:t>
            </a:r>
          </a:p>
          <a:p>
            <a:pPr marL="203200" indent="-203200" algn="l" defTabSz="457200">
              <a:lnSpc>
                <a:spcPct val="120000"/>
              </a:lnSpc>
              <a:spcBef>
                <a:spcPts val="1200"/>
              </a:spcBef>
              <a:buClr>
                <a:srgbClr val="34B223"/>
              </a:buClr>
              <a:buSzPct val="100000"/>
              <a:buAutoNum type="arabicPeriod"/>
              <a:defRPr sz="1400">
                <a:latin typeface="Frutiger LT Std 45 Light"/>
                <a:ea typeface="Frutiger LT Std 45 Light"/>
                <a:cs typeface="Frutiger LT Std 45 Light"/>
                <a:sym typeface="Frutiger LT Std 45 Light"/>
              </a:defRPr>
            </a:pPr>
            <a:r>
              <a:rPr lang="en-US" sz="2000" dirty="0">
                <a:solidFill>
                  <a:schemeClr val="tx1">
                    <a:lumMod val="85000"/>
                    <a:lumOff val="15000"/>
                  </a:schemeClr>
                </a:solidFill>
                <a:latin typeface="Arial" charset="0"/>
                <a:ea typeface="Arial" charset="0"/>
                <a:cs typeface="Arial" charset="0"/>
              </a:rPr>
              <a:t>Work with your loan officer and loan processor to provide document needed by bank or mortgage company!</a:t>
            </a:r>
          </a:p>
          <a:p>
            <a:pPr marL="203200" indent="-203200" algn="l" defTabSz="457200">
              <a:lnSpc>
                <a:spcPct val="120000"/>
              </a:lnSpc>
              <a:spcBef>
                <a:spcPts val="1200"/>
              </a:spcBef>
              <a:buClr>
                <a:srgbClr val="34B223"/>
              </a:buClr>
              <a:buSzPct val="100000"/>
              <a:buAutoNum type="arabicPeriod"/>
              <a:defRPr sz="1400">
                <a:latin typeface="Frutiger LT Std 45 Light"/>
                <a:ea typeface="Frutiger LT Std 45 Light"/>
                <a:cs typeface="Frutiger LT Std 45 Light"/>
                <a:sym typeface="Frutiger LT Std 45 Light"/>
              </a:defRPr>
            </a:pPr>
            <a:r>
              <a:rPr lang="en-US" sz="2000" dirty="0">
                <a:solidFill>
                  <a:schemeClr val="tx1">
                    <a:lumMod val="85000"/>
                    <a:lumOff val="15000"/>
                  </a:schemeClr>
                </a:solidFill>
                <a:latin typeface="Arial" charset="0"/>
                <a:ea typeface="Arial" charset="0"/>
                <a:cs typeface="Arial" charset="0"/>
              </a:rPr>
              <a:t>Get ready to close!</a:t>
            </a:r>
            <a:endParaRPr lang="en-US" dirty="0"/>
          </a:p>
        </p:txBody>
      </p:sp>
      <p:sp>
        <p:nvSpPr>
          <p:cNvPr id="5" name="Slide Number Placeholder 4">
            <a:extLst>
              <a:ext uri="{FF2B5EF4-FFF2-40B4-BE49-F238E27FC236}">
                <a16:creationId xmlns:a16="http://schemas.microsoft.com/office/drawing/2014/main" id="{660CBB71-6454-E5BD-699B-AAA3C97F8096}"/>
              </a:ext>
            </a:extLst>
          </p:cNvPr>
          <p:cNvSpPr>
            <a:spLocks noGrp="1"/>
          </p:cNvSpPr>
          <p:nvPr>
            <p:ph type="sldNum" sz="quarter" idx="12"/>
          </p:nvPr>
        </p:nvSpPr>
        <p:spPr/>
        <p:txBody>
          <a:bodyPr/>
          <a:lstStyle/>
          <a:p>
            <a:fld id="{5CBDBD4D-7B7B-4EC0-AB6E-424933B04FED}" type="slidenum">
              <a:rPr lang="en-US" smtClean="0"/>
              <a:pPr/>
              <a:t>15</a:t>
            </a:fld>
            <a:endParaRPr lang="en-US"/>
          </a:p>
        </p:txBody>
      </p:sp>
      <p:pic>
        <p:nvPicPr>
          <p:cNvPr id="2" name="Picture 1">
            <a:extLst>
              <a:ext uri="{FF2B5EF4-FFF2-40B4-BE49-F238E27FC236}">
                <a16:creationId xmlns:a16="http://schemas.microsoft.com/office/drawing/2014/main" id="{603344E4-1D05-FEF9-F3EF-81BDEC0568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6612" y="2819400"/>
            <a:ext cx="3529987" cy="3646487"/>
          </a:xfrm>
          <a:prstGeom prst="rect">
            <a:avLst/>
          </a:prstGeom>
        </p:spPr>
      </p:pic>
    </p:spTree>
    <p:extLst>
      <p:ext uri="{BB962C8B-B14F-4D97-AF65-F5344CB8AC3E}">
        <p14:creationId xmlns:p14="http://schemas.microsoft.com/office/powerpoint/2010/main" val="337235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268856-6F8B-A087-8EC9-29FA2CCE18BC}"/>
              </a:ext>
            </a:extLst>
          </p:cNvPr>
          <p:cNvSpPr>
            <a:spLocks noGrp="1"/>
          </p:cNvSpPr>
          <p:nvPr>
            <p:ph type="title"/>
          </p:nvPr>
        </p:nvSpPr>
        <p:spPr>
          <a:xfrm>
            <a:off x="455612" y="295225"/>
            <a:ext cx="10058400" cy="808038"/>
          </a:xfrm>
        </p:spPr>
        <p:txBody>
          <a:bodyPr/>
          <a:lstStyle/>
          <a:p>
            <a:r>
              <a:rPr lang="en-US" dirty="0"/>
              <a:t>Find Your Match: The Loan Process</a:t>
            </a:r>
          </a:p>
        </p:txBody>
      </p:sp>
      <p:sp>
        <p:nvSpPr>
          <p:cNvPr id="6" name="Content Placeholder 5">
            <a:extLst>
              <a:ext uri="{FF2B5EF4-FFF2-40B4-BE49-F238E27FC236}">
                <a16:creationId xmlns:a16="http://schemas.microsoft.com/office/drawing/2014/main" id="{5A2091F2-D47E-C360-5320-3A964F0E2FCE}"/>
              </a:ext>
            </a:extLst>
          </p:cNvPr>
          <p:cNvSpPr>
            <a:spLocks noGrp="1"/>
          </p:cNvSpPr>
          <p:nvPr>
            <p:ph sz="half" idx="1"/>
          </p:nvPr>
        </p:nvSpPr>
        <p:spPr>
          <a:xfrm>
            <a:off x="566540" y="3572256"/>
            <a:ext cx="5486400" cy="2590799"/>
          </a:xfrm>
          <a:ln>
            <a:solidFill>
              <a:schemeClr val="bg1">
                <a:lumMod val="75000"/>
              </a:schemeClr>
            </a:solidFill>
          </a:ln>
        </p:spPr>
        <p:txBody>
          <a:bodyPr/>
          <a:lstStyle/>
          <a:p>
            <a:pPr marL="0" indent="0" algn="ctr">
              <a:buNone/>
            </a:pPr>
            <a:r>
              <a:rPr lang="en-US" sz="2800" b="1" dirty="0">
                <a:solidFill>
                  <a:schemeClr val="bg2"/>
                </a:solidFill>
              </a:rPr>
              <a:t>Shorter Term</a:t>
            </a:r>
          </a:p>
          <a:p>
            <a:r>
              <a:rPr lang="en-US" dirty="0"/>
              <a:t>Higher monthly payment</a:t>
            </a:r>
          </a:p>
          <a:p>
            <a:r>
              <a:rPr lang="en-US" dirty="0"/>
              <a:t>Typically, lower interest rates</a:t>
            </a:r>
          </a:p>
          <a:p>
            <a:r>
              <a:rPr lang="en-US" dirty="0"/>
              <a:t>Lower total cost</a:t>
            </a:r>
          </a:p>
        </p:txBody>
      </p:sp>
      <p:sp>
        <p:nvSpPr>
          <p:cNvPr id="7" name="Content Placeholder 6">
            <a:extLst>
              <a:ext uri="{FF2B5EF4-FFF2-40B4-BE49-F238E27FC236}">
                <a16:creationId xmlns:a16="http://schemas.microsoft.com/office/drawing/2014/main" id="{884503AD-EB37-6F37-9F65-DBEA640F1551}"/>
              </a:ext>
            </a:extLst>
          </p:cNvPr>
          <p:cNvSpPr>
            <a:spLocks noGrp="1"/>
          </p:cNvSpPr>
          <p:nvPr>
            <p:ph sz="half" idx="2"/>
          </p:nvPr>
        </p:nvSpPr>
        <p:spPr>
          <a:xfrm>
            <a:off x="6149537" y="3572257"/>
            <a:ext cx="5486400" cy="2590800"/>
          </a:xfrm>
          <a:ln>
            <a:solidFill>
              <a:schemeClr val="bg1">
                <a:lumMod val="75000"/>
              </a:schemeClr>
            </a:solidFill>
          </a:ln>
        </p:spPr>
        <p:txBody>
          <a:bodyPr/>
          <a:lstStyle/>
          <a:p>
            <a:pPr marL="0" indent="0" algn="ctr">
              <a:buNone/>
            </a:pPr>
            <a:r>
              <a:rPr lang="en-US" sz="2800" b="1" dirty="0">
                <a:solidFill>
                  <a:schemeClr val="bg2"/>
                </a:solidFill>
              </a:rPr>
              <a:t>Longer Term</a:t>
            </a:r>
          </a:p>
          <a:p>
            <a:r>
              <a:rPr lang="en-US" dirty="0"/>
              <a:t>Lower monthly payments</a:t>
            </a:r>
          </a:p>
          <a:p>
            <a:r>
              <a:rPr lang="en-US" dirty="0"/>
              <a:t>Typically, higher interest rates</a:t>
            </a:r>
          </a:p>
          <a:p>
            <a:r>
              <a:rPr lang="en-US" dirty="0"/>
              <a:t>Higher total cost</a:t>
            </a:r>
          </a:p>
        </p:txBody>
      </p:sp>
      <p:sp>
        <p:nvSpPr>
          <p:cNvPr id="4" name="Slide Number Placeholder 3">
            <a:extLst>
              <a:ext uri="{FF2B5EF4-FFF2-40B4-BE49-F238E27FC236}">
                <a16:creationId xmlns:a16="http://schemas.microsoft.com/office/drawing/2014/main" id="{36970455-2474-C260-1192-6AE774144A74}"/>
              </a:ext>
            </a:extLst>
          </p:cNvPr>
          <p:cNvSpPr>
            <a:spLocks noGrp="1"/>
          </p:cNvSpPr>
          <p:nvPr>
            <p:ph type="sldNum" sz="quarter" idx="12"/>
          </p:nvPr>
        </p:nvSpPr>
        <p:spPr/>
        <p:txBody>
          <a:bodyPr/>
          <a:lstStyle/>
          <a:p>
            <a:fld id="{5CBDBD4D-7B7B-4EC0-AB6E-424933B04FED}" type="slidenum">
              <a:rPr lang="en-US" smtClean="0"/>
              <a:pPr/>
              <a:t>16</a:t>
            </a:fld>
            <a:endParaRPr lang="en-US"/>
          </a:p>
        </p:txBody>
      </p:sp>
      <p:sp>
        <p:nvSpPr>
          <p:cNvPr id="8" name="TextBox 7">
            <a:extLst>
              <a:ext uri="{FF2B5EF4-FFF2-40B4-BE49-F238E27FC236}">
                <a16:creationId xmlns:a16="http://schemas.microsoft.com/office/drawing/2014/main" id="{8E280985-8274-1574-BE8E-9742EF07BEDD}"/>
              </a:ext>
            </a:extLst>
          </p:cNvPr>
          <p:cNvSpPr txBox="1"/>
          <p:nvPr/>
        </p:nvSpPr>
        <p:spPr>
          <a:xfrm>
            <a:off x="1600233" y="1228944"/>
            <a:ext cx="8988358" cy="584775"/>
          </a:xfrm>
          <a:prstGeom prst="rect">
            <a:avLst/>
          </a:prstGeom>
          <a:noFill/>
        </p:spPr>
        <p:txBody>
          <a:bodyPr wrap="none" rtlCol="0">
            <a:spAutoFit/>
          </a:bodyPr>
          <a:lstStyle/>
          <a:p>
            <a:pPr marL="0" indent="0">
              <a:buNone/>
            </a:pPr>
            <a:r>
              <a:rPr lang="en-US" sz="3200" dirty="0"/>
              <a:t>Loan Term: How long you have to repay the loan</a:t>
            </a:r>
          </a:p>
        </p:txBody>
      </p:sp>
      <p:sp>
        <p:nvSpPr>
          <p:cNvPr id="9" name="TextBox 8">
            <a:extLst>
              <a:ext uri="{FF2B5EF4-FFF2-40B4-BE49-F238E27FC236}">
                <a16:creationId xmlns:a16="http://schemas.microsoft.com/office/drawing/2014/main" id="{20C51CE0-B663-8445-2FED-B261DE4BFDF2}"/>
              </a:ext>
            </a:extLst>
          </p:cNvPr>
          <p:cNvSpPr txBox="1"/>
          <p:nvPr/>
        </p:nvSpPr>
        <p:spPr>
          <a:xfrm>
            <a:off x="3793141" y="2103439"/>
            <a:ext cx="4602542" cy="461665"/>
          </a:xfrm>
          <a:prstGeom prst="rect">
            <a:avLst/>
          </a:prstGeom>
          <a:noFill/>
        </p:spPr>
        <p:txBody>
          <a:bodyPr wrap="none" rtlCol="0">
            <a:spAutoFit/>
          </a:bodyPr>
          <a:lstStyle/>
          <a:p>
            <a:pPr marL="0" indent="0">
              <a:buNone/>
            </a:pPr>
            <a:r>
              <a:rPr lang="en-US" sz="2400" dirty="0">
                <a:solidFill>
                  <a:schemeClr val="bg2"/>
                </a:solidFill>
              </a:rPr>
              <a:t>Compare your long-term options</a:t>
            </a:r>
          </a:p>
        </p:txBody>
      </p:sp>
      <p:pic>
        <p:nvPicPr>
          <p:cNvPr id="11" name="Graphic 10" descr="Scales of justice outline">
            <a:extLst>
              <a:ext uri="{FF2B5EF4-FFF2-40B4-BE49-F238E27FC236}">
                <a16:creationId xmlns:a16="http://schemas.microsoft.com/office/drawing/2014/main" id="{DE58D2EA-BFFB-A19F-CD76-AB50803746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37212" y="2559168"/>
            <a:ext cx="914400" cy="914400"/>
          </a:xfrm>
          <a:prstGeom prst="rect">
            <a:avLst/>
          </a:prstGeom>
        </p:spPr>
      </p:pic>
    </p:spTree>
    <p:extLst>
      <p:ext uri="{BB962C8B-B14F-4D97-AF65-F5344CB8AC3E}">
        <p14:creationId xmlns:p14="http://schemas.microsoft.com/office/powerpoint/2010/main" val="1294536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83999-7826-74A7-B586-06AB05074BDA}"/>
              </a:ext>
            </a:extLst>
          </p:cNvPr>
          <p:cNvSpPr>
            <a:spLocks noGrp="1"/>
          </p:cNvSpPr>
          <p:nvPr>
            <p:ph type="title"/>
          </p:nvPr>
        </p:nvSpPr>
        <p:spPr/>
        <p:txBody>
          <a:bodyPr/>
          <a:lstStyle/>
          <a:p>
            <a:r>
              <a:rPr lang="en-US" dirty="0"/>
              <a:t>Find Your Match: The Loan Process</a:t>
            </a:r>
          </a:p>
        </p:txBody>
      </p:sp>
      <p:sp>
        <p:nvSpPr>
          <p:cNvPr id="3" name="Content Placeholder 2">
            <a:extLst>
              <a:ext uri="{FF2B5EF4-FFF2-40B4-BE49-F238E27FC236}">
                <a16:creationId xmlns:a16="http://schemas.microsoft.com/office/drawing/2014/main" id="{AA5B1DFD-CA8E-DB56-C6A5-33ACD1F47AD0}"/>
              </a:ext>
            </a:extLst>
          </p:cNvPr>
          <p:cNvSpPr>
            <a:spLocks noGrp="1"/>
          </p:cNvSpPr>
          <p:nvPr>
            <p:ph sz="half" idx="1"/>
          </p:nvPr>
        </p:nvSpPr>
        <p:spPr>
          <a:xfrm>
            <a:off x="531298" y="2390984"/>
            <a:ext cx="5486400" cy="3962401"/>
          </a:xfrm>
          <a:ln>
            <a:solidFill>
              <a:schemeClr val="accent1"/>
            </a:solidFill>
          </a:ln>
        </p:spPr>
        <p:txBody>
          <a:bodyPr/>
          <a:lstStyle/>
          <a:p>
            <a:pPr marL="0" indent="0" algn="ctr">
              <a:buNone/>
            </a:pPr>
            <a:r>
              <a:rPr lang="en-US" sz="2800" b="1" dirty="0">
                <a:solidFill>
                  <a:schemeClr val="bg2"/>
                </a:solidFill>
              </a:rPr>
              <a:t>Fixed Rate</a:t>
            </a:r>
          </a:p>
          <a:p>
            <a:r>
              <a:rPr lang="en-US" dirty="0"/>
              <a:t> Lower risk, no surprises</a:t>
            </a:r>
          </a:p>
          <a:p>
            <a:r>
              <a:rPr lang="en-US" dirty="0"/>
              <a:t> Higher interest rate</a:t>
            </a:r>
          </a:p>
          <a:p>
            <a:r>
              <a:rPr lang="en-US" dirty="0"/>
              <a:t> Total cost</a:t>
            </a:r>
          </a:p>
          <a:p>
            <a:r>
              <a:rPr lang="en-US" dirty="0"/>
              <a:t> Rate does not change</a:t>
            </a:r>
          </a:p>
          <a:p>
            <a:r>
              <a:rPr lang="en-US" dirty="0"/>
              <a:t> Monthly principal and interest payments stay the same</a:t>
            </a:r>
          </a:p>
        </p:txBody>
      </p:sp>
      <p:sp>
        <p:nvSpPr>
          <p:cNvPr id="4" name="Content Placeholder 3">
            <a:extLst>
              <a:ext uri="{FF2B5EF4-FFF2-40B4-BE49-F238E27FC236}">
                <a16:creationId xmlns:a16="http://schemas.microsoft.com/office/drawing/2014/main" id="{96E8F805-433D-F27D-EC36-1335DD5B8C63}"/>
              </a:ext>
            </a:extLst>
          </p:cNvPr>
          <p:cNvSpPr>
            <a:spLocks noGrp="1"/>
          </p:cNvSpPr>
          <p:nvPr>
            <p:ph sz="half" idx="2"/>
          </p:nvPr>
        </p:nvSpPr>
        <p:spPr>
          <a:xfrm>
            <a:off x="6171127" y="2390983"/>
            <a:ext cx="5486400" cy="3962401"/>
          </a:xfrm>
          <a:ln>
            <a:solidFill>
              <a:schemeClr val="accent1"/>
            </a:solidFill>
          </a:ln>
        </p:spPr>
        <p:txBody>
          <a:bodyPr/>
          <a:lstStyle/>
          <a:p>
            <a:pPr marL="0" indent="0" algn="ctr">
              <a:buNone/>
            </a:pPr>
            <a:r>
              <a:rPr lang="en-US" sz="2800" b="1" dirty="0">
                <a:solidFill>
                  <a:schemeClr val="bg2"/>
                </a:solidFill>
              </a:rPr>
              <a:t>Adjustable Rate</a:t>
            </a:r>
          </a:p>
          <a:p>
            <a:r>
              <a:rPr lang="en-US" dirty="0"/>
              <a:t> Higher risk, uncertainty</a:t>
            </a:r>
          </a:p>
          <a:p>
            <a:r>
              <a:rPr lang="en-US" dirty="0"/>
              <a:t> Lower interest rate to start</a:t>
            </a:r>
          </a:p>
          <a:p>
            <a:r>
              <a:rPr lang="en-US" dirty="0"/>
              <a:t> After initial fixed period, rate can increase or decrease based on the market</a:t>
            </a:r>
          </a:p>
          <a:p>
            <a:r>
              <a:rPr lang="en-US" dirty="0"/>
              <a:t> Monthly principal and interest payments can increase or decrease over time</a:t>
            </a:r>
          </a:p>
        </p:txBody>
      </p:sp>
      <p:sp>
        <p:nvSpPr>
          <p:cNvPr id="5" name="Slide Number Placeholder 4">
            <a:extLst>
              <a:ext uri="{FF2B5EF4-FFF2-40B4-BE49-F238E27FC236}">
                <a16:creationId xmlns:a16="http://schemas.microsoft.com/office/drawing/2014/main" id="{1EF9C20F-DF72-29A5-2AD6-B72BE5BBE88F}"/>
              </a:ext>
            </a:extLst>
          </p:cNvPr>
          <p:cNvSpPr>
            <a:spLocks noGrp="1"/>
          </p:cNvSpPr>
          <p:nvPr>
            <p:ph type="sldNum" sz="quarter" idx="12"/>
          </p:nvPr>
        </p:nvSpPr>
        <p:spPr/>
        <p:txBody>
          <a:bodyPr/>
          <a:lstStyle/>
          <a:p>
            <a:fld id="{5CBDBD4D-7B7B-4EC0-AB6E-424933B04FED}" type="slidenum">
              <a:rPr lang="en-US" smtClean="0"/>
              <a:pPr/>
              <a:t>17</a:t>
            </a:fld>
            <a:endParaRPr lang="en-US"/>
          </a:p>
        </p:txBody>
      </p:sp>
      <p:sp>
        <p:nvSpPr>
          <p:cNvPr id="6" name="TextBox 5">
            <a:extLst>
              <a:ext uri="{FF2B5EF4-FFF2-40B4-BE49-F238E27FC236}">
                <a16:creationId xmlns:a16="http://schemas.microsoft.com/office/drawing/2014/main" id="{3701C33F-1363-34D7-F123-C1F001D9656B}"/>
              </a:ext>
            </a:extLst>
          </p:cNvPr>
          <p:cNvSpPr txBox="1"/>
          <p:nvPr/>
        </p:nvSpPr>
        <p:spPr>
          <a:xfrm>
            <a:off x="2362362" y="1189039"/>
            <a:ext cx="7464095" cy="584775"/>
          </a:xfrm>
          <a:prstGeom prst="rect">
            <a:avLst/>
          </a:prstGeom>
          <a:noFill/>
        </p:spPr>
        <p:txBody>
          <a:bodyPr wrap="none" rtlCol="0">
            <a:spAutoFit/>
          </a:bodyPr>
          <a:lstStyle/>
          <a:p>
            <a:pPr marL="0" indent="0">
              <a:buNone/>
            </a:pPr>
            <a:r>
              <a:rPr lang="en-US" sz="3200" dirty="0"/>
              <a:t>Interest Rate Type – Fixed or Adjustable</a:t>
            </a:r>
          </a:p>
        </p:txBody>
      </p:sp>
      <p:sp>
        <p:nvSpPr>
          <p:cNvPr id="7" name="TextBox 6">
            <a:extLst>
              <a:ext uri="{FF2B5EF4-FFF2-40B4-BE49-F238E27FC236}">
                <a16:creationId xmlns:a16="http://schemas.microsoft.com/office/drawing/2014/main" id="{3174A073-BAEC-586B-FED3-2B95BC3FFB8D}"/>
              </a:ext>
            </a:extLst>
          </p:cNvPr>
          <p:cNvSpPr txBox="1"/>
          <p:nvPr/>
        </p:nvSpPr>
        <p:spPr>
          <a:xfrm>
            <a:off x="3631237" y="1773814"/>
            <a:ext cx="4926349" cy="461665"/>
          </a:xfrm>
          <a:prstGeom prst="rect">
            <a:avLst/>
          </a:prstGeom>
          <a:noFill/>
        </p:spPr>
        <p:txBody>
          <a:bodyPr wrap="none" rtlCol="0">
            <a:spAutoFit/>
          </a:bodyPr>
          <a:lstStyle/>
          <a:p>
            <a:pPr marL="0" indent="0">
              <a:buNone/>
            </a:pPr>
            <a:r>
              <a:rPr lang="en-US" sz="2400" dirty="0">
                <a:solidFill>
                  <a:schemeClr val="bg2"/>
                </a:solidFill>
              </a:rPr>
              <a:t>Compare your interest rate options</a:t>
            </a:r>
          </a:p>
        </p:txBody>
      </p:sp>
    </p:spTree>
    <p:extLst>
      <p:ext uri="{BB962C8B-B14F-4D97-AF65-F5344CB8AC3E}">
        <p14:creationId xmlns:p14="http://schemas.microsoft.com/office/powerpoint/2010/main" val="2357792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C05016-409D-BC5F-9CE6-19619383C607}"/>
              </a:ext>
            </a:extLst>
          </p:cNvPr>
          <p:cNvSpPr>
            <a:spLocks noGrp="1"/>
          </p:cNvSpPr>
          <p:nvPr>
            <p:ph type="title"/>
          </p:nvPr>
        </p:nvSpPr>
        <p:spPr/>
        <p:txBody>
          <a:bodyPr/>
          <a:lstStyle/>
          <a:p>
            <a:r>
              <a:rPr lang="en-US" dirty="0"/>
              <a:t>Find Your Match: The Loan Process</a:t>
            </a:r>
          </a:p>
        </p:txBody>
      </p:sp>
      <p:sp>
        <p:nvSpPr>
          <p:cNvPr id="7" name="Content Placeholder 6">
            <a:extLst>
              <a:ext uri="{FF2B5EF4-FFF2-40B4-BE49-F238E27FC236}">
                <a16:creationId xmlns:a16="http://schemas.microsoft.com/office/drawing/2014/main" id="{A3F75B1A-B93A-E5E9-8135-316DF125B243}"/>
              </a:ext>
            </a:extLst>
          </p:cNvPr>
          <p:cNvSpPr>
            <a:spLocks noGrp="1"/>
          </p:cNvSpPr>
          <p:nvPr>
            <p:ph idx="1"/>
          </p:nvPr>
        </p:nvSpPr>
        <p:spPr>
          <a:xfrm>
            <a:off x="549712" y="2163762"/>
            <a:ext cx="11089399" cy="3581400"/>
          </a:xfrm>
        </p:spPr>
        <p:txBody>
          <a:bodyPr/>
          <a:lstStyle/>
          <a:p>
            <a:pPr marL="0" indent="0" algn="ctr">
              <a:buNone/>
            </a:pPr>
            <a:r>
              <a:rPr lang="en-US" sz="2800" b="1" dirty="0">
                <a:solidFill>
                  <a:schemeClr val="bg2"/>
                </a:solidFill>
              </a:rPr>
              <a:t>Each loan type can fit different situations</a:t>
            </a:r>
          </a:p>
          <a:p>
            <a:pPr marL="210312" indent="-192024" algn="l" defTabSz="1143000">
              <a:lnSpc>
                <a:spcPct val="200000"/>
              </a:lnSpc>
              <a:spcBef>
                <a:spcPts val="1200"/>
              </a:spcBef>
              <a:buClr>
                <a:srgbClr val="8CC63F"/>
              </a:buClr>
              <a:buSzPct val="100000"/>
              <a:buFont typeface="Wingdings" charset="2"/>
              <a:buChar char="§"/>
              <a:tabLst>
                <a:tab pos="139700" algn="l"/>
                <a:tab pos="457200" algn="l"/>
              </a:tabLst>
              <a:defRPr sz="1400">
                <a:latin typeface="Frutiger LT Std 45 Light"/>
                <a:ea typeface="Frutiger LT Std 45 Light"/>
                <a:cs typeface="Frutiger LT Std 45 Light"/>
                <a:sym typeface="Frutiger LT Std 45 Light"/>
              </a:defRPr>
            </a:pPr>
            <a:r>
              <a:rPr lang="en-US" sz="1800" dirty="0">
                <a:latin typeface="Arial" charset="0"/>
                <a:ea typeface="Arial" charset="0"/>
                <a:cs typeface="Arial" charset="0"/>
              </a:rPr>
              <a:t>Conventional loan (not part of a government program): Represents a majority of home loans</a:t>
            </a:r>
          </a:p>
          <a:p>
            <a:pPr marL="210312" indent="-192024" algn="l" defTabSz="1143000">
              <a:lnSpc>
                <a:spcPct val="200000"/>
              </a:lnSpc>
              <a:spcBef>
                <a:spcPts val="1200"/>
              </a:spcBef>
              <a:buClr>
                <a:srgbClr val="8CC63F"/>
              </a:buClr>
              <a:buSzPct val="100000"/>
              <a:buFont typeface="Wingdings" charset="2"/>
              <a:buChar char="§"/>
              <a:tabLst>
                <a:tab pos="139700" algn="l"/>
                <a:tab pos="457200" algn="l"/>
              </a:tabLst>
              <a:defRPr sz="1400">
                <a:latin typeface="Frutiger LT Std 45 Light"/>
                <a:ea typeface="Frutiger LT Std 45 Light"/>
                <a:cs typeface="Frutiger LT Std 45 Light"/>
                <a:sym typeface="Frutiger LT Std 45 Light"/>
              </a:defRPr>
            </a:pPr>
            <a:r>
              <a:rPr lang="en-US" sz="1800" dirty="0">
                <a:latin typeface="Arial" charset="0"/>
                <a:ea typeface="Arial" charset="0"/>
                <a:cs typeface="Arial" charset="0"/>
              </a:rPr>
              <a:t>Federal Housing Authority (FHA) loan: offer low down payment and are available for lower credit scores</a:t>
            </a:r>
          </a:p>
          <a:p>
            <a:pPr marL="210312" indent="-192024" algn="l" defTabSz="1143000">
              <a:lnSpc>
                <a:spcPct val="200000"/>
              </a:lnSpc>
              <a:spcBef>
                <a:spcPts val="1200"/>
              </a:spcBef>
              <a:buClr>
                <a:srgbClr val="8CC63F"/>
              </a:buClr>
              <a:buSzPct val="100000"/>
              <a:buFont typeface="Wingdings" charset="2"/>
              <a:buChar char="§"/>
              <a:tabLst>
                <a:tab pos="139700" algn="l"/>
                <a:tab pos="457200" algn="l"/>
              </a:tabLst>
              <a:defRPr sz="1400">
                <a:latin typeface="Frutiger LT Std 45 Light"/>
                <a:ea typeface="Frutiger LT Std 45 Light"/>
                <a:cs typeface="Frutiger LT Std 45 Light"/>
                <a:sym typeface="Frutiger LT Std 45 Light"/>
              </a:defRPr>
            </a:pPr>
            <a:r>
              <a:rPr lang="en-US" sz="1800" dirty="0">
                <a:latin typeface="Arial" charset="0"/>
                <a:ea typeface="Arial" charset="0"/>
                <a:cs typeface="Arial" charset="0"/>
              </a:rPr>
              <a:t>VA loan for active duty, service members, veterans, or surviving spouses</a:t>
            </a:r>
          </a:p>
          <a:p>
            <a:pPr marL="210312" indent="-192024" algn="l" defTabSz="1143000">
              <a:lnSpc>
                <a:spcPct val="200000"/>
              </a:lnSpc>
              <a:spcBef>
                <a:spcPts val="1200"/>
              </a:spcBef>
              <a:buClr>
                <a:srgbClr val="8CC63F"/>
              </a:buClr>
              <a:buSzPct val="100000"/>
              <a:buFont typeface="Wingdings" charset="2"/>
              <a:buChar char="§"/>
              <a:tabLst>
                <a:tab pos="139700" algn="l"/>
                <a:tab pos="457200" algn="l"/>
              </a:tabLst>
              <a:defRPr sz="1400">
                <a:latin typeface="Frutiger LT Std 45 Light"/>
                <a:ea typeface="Frutiger LT Std 45 Light"/>
                <a:cs typeface="Frutiger LT Std 45 Light"/>
                <a:sym typeface="Frutiger LT Std 45 Light"/>
              </a:defRPr>
            </a:pPr>
            <a:r>
              <a:rPr lang="en-US" sz="1800" dirty="0">
                <a:latin typeface="Arial" charset="0"/>
                <a:ea typeface="Arial" charset="0"/>
                <a:cs typeface="Arial" charset="0"/>
              </a:rPr>
              <a:t>USDA loan for small towns and rural areas</a:t>
            </a:r>
            <a:endParaRPr lang="en-US" sz="1800" dirty="0"/>
          </a:p>
        </p:txBody>
      </p:sp>
      <p:sp>
        <p:nvSpPr>
          <p:cNvPr id="5" name="Slide Number Placeholder 4">
            <a:extLst>
              <a:ext uri="{FF2B5EF4-FFF2-40B4-BE49-F238E27FC236}">
                <a16:creationId xmlns:a16="http://schemas.microsoft.com/office/drawing/2014/main" id="{95AEC5DE-11C1-90DF-1582-E3ACA4EC5851}"/>
              </a:ext>
            </a:extLst>
          </p:cNvPr>
          <p:cNvSpPr>
            <a:spLocks noGrp="1"/>
          </p:cNvSpPr>
          <p:nvPr>
            <p:ph type="sldNum" sz="quarter" idx="12"/>
          </p:nvPr>
        </p:nvSpPr>
        <p:spPr/>
        <p:txBody>
          <a:bodyPr/>
          <a:lstStyle/>
          <a:p>
            <a:fld id="{5CBDBD4D-7B7B-4EC0-AB6E-424933B04FED}" type="slidenum">
              <a:rPr lang="en-US" smtClean="0"/>
              <a:pPr/>
              <a:t>18</a:t>
            </a:fld>
            <a:endParaRPr lang="en-US"/>
          </a:p>
        </p:txBody>
      </p:sp>
      <p:sp>
        <p:nvSpPr>
          <p:cNvPr id="8" name="TextBox 7">
            <a:extLst>
              <a:ext uri="{FF2B5EF4-FFF2-40B4-BE49-F238E27FC236}">
                <a16:creationId xmlns:a16="http://schemas.microsoft.com/office/drawing/2014/main" id="{707CB1CC-039B-5983-D63E-25C6A2B4189D}"/>
              </a:ext>
            </a:extLst>
          </p:cNvPr>
          <p:cNvSpPr txBox="1"/>
          <p:nvPr/>
        </p:nvSpPr>
        <p:spPr>
          <a:xfrm>
            <a:off x="4875212" y="1384013"/>
            <a:ext cx="2089418" cy="584775"/>
          </a:xfrm>
          <a:prstGeom prst="rect">
            <a:avLst/>
          </a:prstGeom>
          <a:noFill/>
        </p:spPr>
        <p:txBody>
          <a:bodyPr wrap="none" rtlCol="0">
            <a:spAutoFit/>
          </a:bodyPr>
          <a:lstStyle/>
          <a:p>
            <a:pPr marL="0" indent="0">
              <a:buNone/>
            </a:pPr>
            <a:r>
              <a:rPr lang="en-US" sz="3200" dirty="0"/>
              <a:t>Loan Type</a:t>
            </a:r>
          </a:p>
        </p:txBody>
      </p:sp>
      <p:sp>
        <p:nvSpPr>
          <p:cNvPr id="9" name="https://www.consumerfinance.gov/owning-a-home/loan-options/">
            <a:extLst>
              <a:ext uri="{FF2B5EF4-FFF2-40B4-BE49-F238E27FC236}">
                <a16:creationId xmlns:a16="http://schemas.microsoft.com/office/drawing/2014/main" id="{E6EB21CA-4636-089A-8C7F-B4E871A777D8}"/>
              </a:ext>
            </a:extLst>
          </p:cNvPr>
          <p:cNvSpPr txBox="1">
            <a:spLocks/>
          </p:cNvSpPr>
          <p:nvPr/>
        </p:nvSpPr>
        <p:spPr>
          <a:xfrm>
            <a:off x="3503612" y="5816599"/>
            <a:ext cx="5486400" cy="660400"/>
          </a:xfrm>
          <a:prstGeom prst="rect">
            <a:avLst/>
          </a:prstGeom>
        </p:spPr>
        <p:txBody>
          <a:bodyPr vert="horz" lIns="91440" tIns="45720" rIns="91440" bIns="45720" rtlCol="0">
            <a:noAutofit/>
          </a:bodyPr>
          <a:lstStyle>
            <a:lvl1pPr marL="237744" indent="-237744" algn="l" defTabSz="914400" rtl="0" eaLnBrk="1" latinLnBrk="0" hangingPunct="1">
              <a:lnSpc>
                <a:spcPct val="95000"/>
              </a:lnSpc>
              <a:spcBef>
                <a:spcPts val="2600"/>
              </a:spcBef>
              <a:buClr>
                <a:schemeClr val="tx1"/>
              </a:buClr>
              <a:buSzPct val="80000"/>
              <a:buFont typeface="Wingdings" pitchFamily="2" charset="2"/>
              <a:buChar char="n"/>
              <a:defRPr sz="2000" kern="1200">
                <a:solidFill>
                  <a:schemeClr val="tx1"/>
                </a:solidFill>
                <a:latin typeface="Arial" pitchFamily="34" charset="0"/>
                <a:ea typeface="+mn-ea"/>
                <a:cs typeface="Arial" pitchFamily="34" charset="0"/>
              </a:defRPr>
            </a:lvl1pPr>
            <a:lvl2pPr marL="411480" indent="-173736" algn="l" defTabSz="914400" rtl="0" eaLnBrk="1" latinLnBrk="0" hangingPunct="1">
              <a:lnSpc>
                <a:spcPct val="95000"/>
              </a:lnSpc>
              <a:spcBef>
                <a:spcPts val="900"/>
              </a:spcBef>
              <a:buClr>
                <a:schemeClr val="tx1"/>
              </a:buClr>
              <a:buSzPct val="100000"/>
              <a:buFont typeface="Arial" pitchFamily="34" charset="0"/>
              <a:buChar char="–"/>
              <a:defRPr sz="1800" kern="1200">
                <a:solidFill>
                  <a:schemeClr val="tx1"/>
                </a:solidFill>
                <a:latin typeface="+mn-lt"/>
                <a:ea typeface="+mn-ea"/>
                <a:cs typeface="Arial" pitchFamily="34" charset="0"/>
              </a:defRPr>
            </a:lvl2pPr>
            <a:lvl3pPr marL="576072" indent="-164592" algn="l" defTabSz="914400" rtl="0" eaLnBrk="1" latinLnBrk="0" hangingPunct="1">
              <a:lnSpc>
                <a:spcPct val="95000"/>
              </a:lnSpc>
              <a:spcBef>
                <a:spcPts val="900"/>
              </a:spcBef>
              <a:buClr>
                <a:schemeClr val="tx1"/>
              </a:buClr>
              <a:buSzPct val="100000"/>
              <a:buFont typeface="Arial" pitchFamily="34" charset="0"/>
              <a:buChar char="–"/>
              <a:defRPr sz="1800" kern="1200">
                <a:solidFill>
                  <a:schemeClr val="tx1"/>
                </a:solidFill>
                <a:latin typeface="+mn-lt"/>
                <a:ea typeface="+mn-ea"/>
                <a:cs typeface="Arial" pitchFamily="34" charset="0"/>
              </a:defRPr>
            </a:lvl3pPr>
            <a:lvl4pPr marL="749808" indent="-173736" algn="l" defTabSz="914400" rtl="0" eaLnBrk="1" latinLnBrk="0" hangingPunct="1">
              <a:lnSpc>
                <a:spcPct val="95000"/>
              </a:lnSpc>
              <a:spcBef>
                <a:spcPts val="900"/>
              </a:spcBef>
              <a:buClr>
                <a:schemeClr val="tx1"/>
              </a:buClr>
              <a:buSzPct val="100000"/>
              <a:buFont typeface="Arial" pitchFamily="34" charset="0"/>
              <a:buChar char="–"/>
              <a:defRPr sz="1800" kern="1200">
                <a:solidFill>
                  <a:schemeClr val="tx1"/>
                </a:solidFill>
                <a:latin typeface="+mn-lt"/>
                <a:ea typeface="+mn-ea"/>
                <a:cs typeface="Arial" pitchFamily="34" charset="0"/>
              </a:defRPr>
            </a:lvl4pPr>
            <a:lvl5pPr marL="914400" indent="-164592" algn="l" defTabSz="914400" rtl="0" eaLnBrk="1" latinLnBrk="0" hangingPunct="1">
              <a:lnSpc>
                <a:spcPct val="95000"/>
              </a:lnSpc>
              <a:spcBef>
                <a:spcPts val="900"/>
              </a:spcBef>
              <a:buClr>
                <a:schemeClr val="tx1"/>
              </a:buClr>
              <a:buSzPct val="100000"/>
              <a:buFont typeface="Arial" pitchFamily="34" charset="0"/>
              <a:buChar char="–"/>
              <a:defRPr sz="1800" kern="1200">
                <a:solidFill>
                  <a:schemeClr val="tx1"/>
                </a:solidFill>
                <a:latin typeface="+mn-lt"/>
                <a:ea typeface="+mn-ea"/>
                <a:cs typeface="Arial" pitchFamily="34" charset="0"/>
              </a:defRPr>
            </a:lvl5pPr>
            <a:lvl6pPr marL="914400" indent="-164592" algn="l" defTabSz="914400" rtl="0" eaLnBrk="1" latinLnBrk="0" hangingPunct="1">
              <a:lnSpc>
                <a:spcPct val="95000"/>
              </a:lnSpc>
              <a:spcBef>
                <a:spcPts val="900"/>
              </a:spcBef>
              <a:buFont typeface="Arial" pitchFamily="34" charset="0"/>
              <a:buChar char="–"/>
              <a:defRPr sz="1800" kern="1200">
                <a:solidFill>
                  <a:schemeClr val="tx1"/>
                </a:solidFill>
                <a:latin typeface="+mn-lt"/>
                <a:ea typeface="+mn-ea"/>
                <a:cs typeface="+mn-cs"/>
              </a:defRPr>
            </a:lvl6pPr>
            <a:lvl7pPr marL="914400" indent="-164592" algn="l" defTabSz="914400" rtl="0" eaLnBrk="1" latinLnBrk="0" hangingPunct="1">
              <a:lnSpc>
                <a:spcPct val="95000"/>
              </a:lnSpc>
              <a:spcBef>
                <a:spcPts val="900"/>
              </a:spcBef>
              <a:buFont typeface="Arial" pitchFamily="34" charset="0"/>
              <a:buChar char="–"/>
              <a:defRPr sz="1800" kern="1200">
                <a:solidFill>
                  <a:schemeClr val="tx1"/>
                </a:solidFill>
                <a:latin typeface="+mn-lt"/>
                <a:ea typeface="+mn-ea"/>
                <a:cs typeface="+mn-cs"/>
              </a:defRPr>
            </a:lvl7pPr>
            <a:lvl8pPr marL="914400" indent="-164592" algn="l" defTabSz="914400" rtl="0" eaLnBrk="1" latinLnBrk="0" hangingPunct="1">
              <a:lnSpc>
                <a:spcPct val="95000"/>
              </a:lnSpc>
              <a:spcBef>
                <a:spcPts val="900"/>
              </a:spcBef>
              <a:buFont typeface="Arial" pitchFamily="34" charset="0"/>
              <a:buChar char="–"/>
              <a:defRPr sz="1800" kern="1200" baseline="0">
                <a:solidFill>
                  <a:schemeClr val="tx1"/>
                </a:solidFill>
                <a:latin typeface="+mn-lt"/>
                <a:ea typeface="+mn-ea"/>
                <a:cs typeface="+mn-cs"/>
              </a:defRPr>
            </a:lvl8pPr>
            <a:lvl9pPr marL="914400" indent="-164592" algn="l" defTabSz="914400" rtl="0" eaLnBrk="1" latinLnBrk="0" hangingPunct="1">
              <a:lnSpc>
                <a:spcPct val="95000"/>
              </a:lnSpc>
              <a:spcBef>
                <a:spcPts val="900"/>
              </a:spcBef>
              <a:buFont typeface="Arial" pitchFamily="34" charset="0"/>
              <a:buChar char="–"/>
              <a:defRPr sz="1800" kern="1200" baseline="0">
                <a:solidFill>
                  <a:schemeClr val="tx1"/>
                </a:solidFill>
                <a:latin typeface="+mn-lt"/>
                <a:ea typeface="+mn-ea"/>
                <a:cs typeface="+mn-cs"/>
              </a:defRPr>
            </a:lvl9pPr>
          </a:lstStyle>
          <a:p>
            <a:pPr marL="0" indent="0" defTabSz="457200">
              <a:lnSpc>
                <a:spcPts val="3300"/>
              </a:lnSpc>
              <a:buNone/>
              <a:defRPr sz="1200">
                <a:latin typeface="Frutiger LT Std 45 Light"/>
                <a:ea typeface="Frutiger LT Std 45 Light"/>
                <a:cs typeface="Frutiger LT Std 45 Light"/>
                <a:sym typeface="Frutiger LT Std 45 Light"/>
              </a:defRPr>
            </a:pPr>
            <a:r>
              <a:rPr lang="en-US" sz="1400" u="sng" dirty="0">
                <a:solidFill>
                  <a:srgbClr val="0070C0"/>
                </a:solidFill>
                <a:latin typeface="Arial" charset="0"/>
                <a:ea typeface="Arial" charset="0"/>
                <a:cs typeface="Arial" charset="0"/>
                <a:sym typeface="Frutiger LT Std 45 Light"/>
                <a:hlinkClick r:id="rId2">
                  <a:extLst>
                    <a:ext uri="{A12FA001-AC4F-418D-AE19-62706E023703}">
                      <ahyp:hlinkClr xmlns:ahyp="http://schemas.microsoft.com/office/drawing/2018/hyperlinkcolor" val="tx"/>
                    </a:ext>
                  </a:extLst>
                </a:hlinkClick>
              </a:rPr>
              <a:t>https://www.consumerfinance.gov/owning-a-home/loan-options/</a:t>
            </a:r>
            <a:r>
              <a:rPr lang="en-US" sz="1400" dirty="0">
                <a:solidFill>
                  <a:srgbClr val="0070C0"/>
                </a:solidFill>
                <a:latin typeface="Arial" charset="0"/>
                <a:ea typeface="Arial" charset="0"/>
                <a:cs typeface="Arial" charset="0"/>
                <a:sym typeface="Frutiger LT Std 45 Light"/>
                <a:hlinkClick r:id="rId2">
                  <a:extLst>
                    <a:ext uri="{A12FA001-AC4F-418D-AE19-62706E023703}">
                      <ahyp:hlinkClr xmlns:ahyp="http://schemas.microsoft.com/office/drawing/2018/hyperlinkcolor" val="tx"/>
                    </a:ext>
                  </a:extLst>
                </a:hlinkClick>
              </a:rPr>
              <a:t> </a:t>
            </a:r>
            <a:endParaRPr lang="en-US" sz="1400" dirty="0">
              <a:solidFill>
                <a:srgbClr val="0070C0"/>
              </a:solidFill>
              <a:latin typeface="Arial" charset="0"/>
              <a:ea typeface="Arial" charset="0"/>
              <a:cs typeface="Arial" charset="0"/>
              <a:sym typeface="Frutiger LT Std 45 Light"/>
            </a:endParaRPr>
          </a:p>
        </p:txBody>
      </p:sp>
    </p:spTree>
    <p:extLst>
      <p:ext uri="{BB962C8B-B14F-4D97-AF65-F5344CB8AC3E}">
        <p14:creationId xmlns:p14="http://schemas.microsoft.com/office/powerpoint/2010/main" val="1775346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EDDF3-9467-C5C6-96DC-61DAC39F90BB}"/>
              </a:ext>
            </a:extLst>
          </p:cNvPr>
          <p:cNvSpPr>
            <a:spLocks noGrp="1"/>
          </p:cNvSpPr>
          <p:nvPr>
            <p:ph type="title"/>
          </p:nvPr>
        </p:nvSpPr>
        <p:spPr>
          <a:xfrm>
            <a:off x="455612" y="286796"/>
            <a:ext cx="10058400" cy="808038"/>
          </a:xfrm>
        </p:spPr>
        <p:txBody>
          <a:bodyPr/>
          <a:lstStyle/>
          <a:p>
            <a:r>
              <a:rPr lang="en-US" dirty="0"/>
              <a:t>Find Your Match: The Loan Process</a:t>
            </a:r>
          </a:p>
        </p:txBody>
      </p:sp>
      <p:pic>
        <p:nvPicPr>
          <p:cNvPr id="7" name="Content Placeholder 6">
            <a:extLst>
              <a:ext uri="{FF2B5EF4-FFF2-40B4-BE49-F238E27FC236}">
                <a16:creationId xmlns:a16="http://schemas.microsoft.com/office/drawing/2014/main" id="{CEB6D185-962F-AAD5-4143-F384D3ECF48C}"/>
              </a:ext>
            </a:extLst>
          </p:cNvPr>
          <p:cNvPicPr>
            <a:picLocks noGrp="1" noChangeAspect="1"/>
          </p:cNvPicPr>
          <p:nvPr>
            <p:ph idx="1"/>
          </p:nvPr>
        </p:nvPicPr>
        <p:blipFill>
          <a:blip r:embed="rId2"/>
          <a:stretch>
            <a:fillRect/>
          </a:stretch>
        </p:blipFill>
        <p:spPr>
          <a:xfrm>
            <a:off x="1751012" y="1832273"/>
            <a:ext cx="8381999" cy="4798289"/>
          </a:xfrm>
          <a:ln>
            <a:solidFill>
              <a:schemeClr val="accent1"/>
            </a:solidFill>
          </a:ln>
        </p:spPr>
      </p:pic>
      <p:sp>
        <p:nvSpPr>
          <p:cNvPr id="4" name="Slide Number Placeholder 3">
            <a:extLst>
              <a:ext uri="{FF2B5EF4-FFF2-40B4-BE49-F238E27FC236}">
                <a16:creationId xmlns:a16="http://schemas.microsoft.com/office/drawing/2014/main" id="{73CBA5D4-8BFB-E5E7-CFAC-18E4632048B6}"/>
              </a:ext>
            </a:extLst>
          </p:cNvPr>
          <p:cNvSpPr>
            <a:spLocks noGrp="1"/>
          </p:cNvSpPr>
          <p:nvPr>
            <p:ph type="sldNum" sz="quarter" idx="12"/>
          </p:nvPr>
        </p:nvSpPr>
        <p:spPr/>
        <p:txBody>
          <a:bodyPr/>
          <a:lstStyle/>
          <a:p>
            <a:fld id="{5CBDBD4D-7B7B-4EC0-AB6E-424933B04FED}" type="slidenum">
              <a:rPr lang="en-US" smtClean="0"/>
              <a:pPr/>
              <a:t>19</a:t>
            </a:fld>
            <a:endParaRPr lang="en-US"/>
          </a:p>
        </p:txBody>
      </p:sp>
      <p:sp>
        <p:nvSpPr>
          <p:cNvPr id="5" name="TextBox 4">
            <a:extLst>
              <a:ext uri="{FF2B5EF4-FFF2-40B4-BE49-F238E27FC236}">
                <a16:creationId xmlns:a16="http://schemas.microsoft.com/office/drawing/2014/main" id="{B430FBFB-EEDB-11AA-D4D8-59D3DF836C04}"/>
              </a:ext>
            </a:extLst>
          </p:cNvPr>
          <p:cNvSpPr txBox="1"/>
          <p:nvPr/>
        </p:nvSpPr>
        <p:spPr>
          <a:xfrm>
            <a:off x="3503612" y="1107026"/>
            <a:ext cx="4738798" cy="584775"/>
          </a:xfrm>
          <a:prstGeom prst="rect">
            <a:avLst/>
          </a:prstGeom>
          <a:noFill/>
        </p:spPr>
        <p:txBody>
          <a:bodyPr wrap="none" rtlCol="0">
            <a:spAutoFit/>
          </a:bodyPr>
          <a:lstStyle/>
          <a:p>
            <a:pPr marL="0" indent="0">
              <a:buNone/>
            </a:pPr>
            <a:r>
              <a:rPr lang="en-US" sz="3200" dirty="0"/>
              <a:t>Comparing Loan Options</a:t>
            </a:r>
          </a:p>
        </p:txBody>
      </p:sp>
      <p:pic>
        <p:nvPicPr>
          <p:cNvPr id="8" name="Graphic 7" descr="Scales of justice outline">
            <a:extLst>
              <a:ext uri="{FF2B5EF4-FFF2-40B4-BE49-F238E27FC236}">
                <a16:creationId xmlns:a16="http://schemas.microsoft.com/office/drawing/2014/main" id="{69919E32-F39E-56DC-2891-4119A2422E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39085" y="3048000"/>
            <a:ext cx="1183418" cy="1183418"/>
          </a:xfrm>
          <a:prstGeom prst="rect">
            <a:avLst/>
          </a:prstGeom>
        </p:spPr>
      </p:pic>
    </p:spTree>
    <p:extLst>
      <p:ext uri="{BB962C8B-B14F-4D97-AF65-F5344CB8AC3E}">
        <p14:creationId xmlns:p14="http://schemas.microsoft.com/office/powerpoint/2010/main" val="1234835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2" y="281781"/>
            <a:ext cx="10058400" cy="808038"/>
          </a:xfrm>
        </p:spPr>
        <p:txBody>
          <a:bodyPr/>
          <a:lstStyle/>
          <a:p>
            <a:r>
              <a:rPr lang="en-US" dirty="0"/>
              <a:t>What to Expect and Objectives</a:t>
            </a:r>
          </a:p>
        </p:txBody>
      </p:sp>
      <p:sp>
        <p:nvSpPr>
          <p:cNvPr id="3" name="Content Placeholder 2"/>
          <p:cNvSpPr>
            <a:spLocks noGrp="1"/>
          </p:cNvSpPr>
          <p:nvPr>
            <p:ph idx="1"/>
          </p:nvPr>
        </p:nvSpPr>
        <p:spPr>
          <a:xfrm>
            <a:off x="549712" y="2057400"/>
            <a:ext cx="11089399" cy="4191000"/>
          </a:xfrm>
        </p:spPr>
        <p:txBody>
          <a:bodyPr/>
          <a:lstStyle/>
          <a:p>
            <a:pPr marL="298450" marR="0" lvl="0" indent="-285750" algn="l" defTabSz="1143000" rtl="0" eaLnBrk="1" fontAlgn="auto" latinLnBrk="0" hangingPunct="1">
              <a:lnSpc>
                <a:spcPct val="200000"/>
              </a:lnSpc>
              <a:spcBef>
                <a:spcPts val="0"/>
              </a:spcBef>
              <a:spcAft>
                <a:spcPts val="0"/>
              </a:spcAft>
              <a:buClr>
                <a:srgbClr val="00882B">
                  <a:hueOff val="-2473793"/>
                  <a:satOff val="-50209"/>
                  <a:lumOff val="23543"/>
                </a:srgbClr>
              </a:buClr>
              <a:buSzPct val="100000"/>
              <a:buFont typeface="Wingdings" charset="2"/>
              <a:buChar char="§"/>
              <a:tabLst>
                <a:tab pos="139700" algn="l"/>
                <a:tab pos="457200" algn="l"/>
              </a:tabLst>
              <a:defRPr sz="1400">
                <a:latin typeface="Frutiger LT Std 45 Light"/>
                <a:ea typeface="Frutiger LT Std 45 Light"/>
                <a:cs typeface="Frutiger LT Std 45 Light"/>
                <a:sym typeface="Frutiger LT Std 45 Light"/>
              </a:defRPr>
            </a:pPr>
            <a:r>
              <a:rPr kumimoji="0" lang="en-US" sz="1800" b="0" i="0" u="none" strike="noStrike" kern="0" cap="none" spc="0" normalizeH="0" baseline="0" noProof="0" dirty="0">
                <a:ln>
                  <a:noFill/>
                </a:ln>
                <a:solidFill>
                  <a:srgbClr val="000000">
                    <a:lumMod val="75000"/>
                    <a:lumOff val="25000"/>
                  </a:srgbClr>
                </a:solidFill>
                <a:effectLst/>
                <a:uLnTx/>
                <a:uFillTx/>
                <a:latin typeface="Arial" charset="0"/>
                <a:ea typeface="Arial" charset="0"/>
                <a:cs typeface="Arial" charset="0"/>
                <a:sym typeface="Frutiger LT Std 45 Light"/>
              </a:rPr>
              <a:t>Examine the financial benefits and realities of buying a home</a:t>
            </a:r>
          </a:p>
          <a:p>
            <a:pPr marL="298450" marR="0" lvl="0" indent="-285750" algn="l" defTabSz="1143000" rtl="0" eaLnBrk="1" fontAlgn="auto" latinLnBrk="0" hangingPunct="1">
              <a:lnSpc>
                <a:spcPct val="200000"/>
              </a:lnSpc>
              <a:spcBef>
                <a:spcPts val="0"/>
              </a:spcBef>
              <a:spcAft>
                <a:spcPts val="0"/>
              </a:spcAft>
              <a:buClr>
                <a:srgbClr val="00882B">
                  <a:hueOff val="-2473793"/>
                  <a:satOff val="-50209"/>
                  <a:lumOff val="23543"/>
                </a:srgbClr>
              </a:buClr>
              <a:buSzPct val="100000"/>
              <a:buFont typeface="Wingdings" charset="2"/>
              <a:buChar char="§"/>
              <a:tabLst>
                <a:tab pos="139700" algn="l"/>
                <a:tab pos="457200" algn="l"/>
              </a:tabLst>
              <a:defRPr sz="1400">
                <a:latin typeface="Frutiger LT Std 45 Light"/>
                <a:ea typeface="Frutiger LT Std 45 Light"/>
                <a:cs typeface="Frutiger LT Std 45 Light"/>
                <a:sym typeface="Frutiger LT Std 45 Light"/>
              </a:defRPr>
            </a:pPr>
            <a:r>
              <a:rPr kumimoji="0" lang="en-US" sz="1800" b="0" i="0" u="none" strike="noStrike" kern="0" cap="none" spc="0" normalizeH="0" baseline="0" noProof="0" dirty="0">
                <a:ln>
                  <a:noFill/>
                </a:ln>
                <a:solidFill>
                  <a:srgbClr val="000000">
                    <a:lumMod val="75000"/>
                    <a:lumOff val="25000"/>
                  </a:srgbClr>
                </a:solidFill>
                <a:effectLst/>
                <a:uLnTx/>
                <a:uFillTx/>
                <a:latin typeface="Arial" charset="0"/>
                <a:ea typeface="Arial" charset="0"/>
                <a:cs typeface="Arial" charset="0"/>
                <a:sym typeface="Frutiger LT Std 45 Light"/>
              </a:rPr>
              <a:t>Identify and discuss your biggest questions about home buying</a:t>
            </a:r>
          </a:p>
          <a:p>
            <a:pPr marL="298450" marR="0" lvl="0" indent="-285750" algn="l" defTabSz="1143000" rtl="0" eaLnBrk="1" fontAlgn="auto" latinLnBrk="0" hangingPunct="1">
              <a:lnSpc>
                <a:spcPct val="200000"/>
              </a:lnSpc>
              <a:spcBef>
                <a:spcPts val="0"/>
              </a:spcBef>
              <a:spcAft>
                <a:spcPts val="0"/>
              </a:spcAft>
              <a:buClr>
                <a:srgbClr val="00882B">
                  <a:hueOff val="-2473793"/>
                  <a:satOff val="-50209"/>
                  <a:lumOff val="23543"/>
                </a:srgbClr>
              </a:buClr>
              <a:buSzPct val="100000"/>
              <a:buFont typeface="Wingdings" charset="2"/>
              <a:buChar char="§"/>
              <a:tabLst>
                <a:tab pos="139700" algn="l"/>
                <a:tab pos="457200" algn="l"/>
              </a:tabLst>
              <a:defRPr sz="1400">
                <a:latin typeface="Frutiger LT Std 45 Light"/>
                <a:ea typeface="Frutiger LT Std 45 Light"/>
                <a:cs typeface="Frutiger LT Std 45 Light"/>
                <a:sym typeface="Frutiger LT Std 45 Light"/>
              </a:defRPr>
            </a:pPr>
            <a:r>
              <a:rPr kumimoji="0" lang="en-US" sz="1800" b="0" i="0" u="none" strike="noStrike" kern="0" cap="none" spc="0" normalizeH="0" baseline="0" noProof="0" dirty="0">
                <a:ln>
                  <a:noFill/>
                </a:ln>
                <a:solidFill>
                  <a:srgbClr val="000000">
                    <a:lumMod val="75000"/>
                    <a:lumOff val="25000"/>
                  </a:srgbClr>
                </a:solidFill>
                <a:effectLst/>
                <a:uLnTx/>
                <a:uFillTx/>
                <a:latin typeface="Arial" charset="0"/>
                <a:ea typeface="Arial" charset="0"/>
                <a:cs typeface="Arial" charset="0"/>
                <a:sym typeface="Frutiger LT Std 45 Light"/>
              </a:rPr>
              <a:t>Consider how your credit score impacts home buying opportunities </a:t>
            </a:r>
          </a:p>
          <a:p>
            <a:pPr marL="298450" marR="0" lvl="0" indent="-285750" algn="l" defTabSz="1143000" rtl="0" eaLnBrk="1" fontAlgn="auto" latinLnBrk="0" hangingPunct="1">
              <a:lnSpc>
                <a:spcPct val="200000"/>
              </a:lnSpc>
              <a:spcBef>
                <a:spcPts val="0"/>
              </a:spcBef>
              <a:spcAft>
                <a:spcPts val="0"/>
              </a:spcAft>
              <a:buClr>
                <a:srgbClr val="00882B">
                  <a:hueOff val="-2473793"/>
                  <a:satOff val="-50209"/>
                  <a:lumOff val="23543"/>
                </a:srgbClr>
              </a:buClr>
              <a:buSzPct val="100000"/>
              <a:buFont typeface="Wingdings" charset="2"/>
              <a:buChar char="§"/>
              <a:tabLst>
                <a:tab pos="139700" algn="l"/>
                <a:tab pos="457200" algn="l"/>
              </a:tabLst>
              <a:defRPr sz="1400">
                <a:latin typeface="Frutiger LT Std 45 Light"/>
                <a:ea typeface="Frutiger LT Std 45 Light"/>
                <a:cs typeface="Frutiger LT Std 45 Light"/>
                <a:sym typeface="Frutiger LT Std 45 Light"/>
              </a:defRPr>
            </a:pPr>
            <a:r>
              <a:rPr kumimoji="0" lang="en-US" sz="1800" b="0" i="0" u="none" strike="noStrike" kern="0" cap="none" spc="0" normalizeH="0" baseline="0" noProof="0" dirty="0">
                <a:ln>
                  <a:noFill/>
                </a:ln>
                <a:solidFill>
                  <a:srgbClr val="000000">
                    <a:lumMod val="75000"/>
                    <a:lumOff val="25000"/>
                  </a:srgbClr>
                </a:solidFill>
                <a:effectLst/>
                <a:uLnTx/>
                <a:uFillTx/>
                <a:latin typeface="Arial" charset="0"/>
                <a:ea typeface="Arial" charset="0"/>
                <a:cs typeface="Arial" charset="0"/>
                <a:sym typeface="Frutiger LT Std 45 Light"/>
              </a:rPr>
              <a:t>Evaluate the cost of purchasing a home</a:t>
            </a:r>
          </a:p>
          <a:p>
            <a:pPr marL="298450" marR="0" lvl="0" indent="-285750" algn="l" defTabSz="1143000" rtl="0" eaLnBrk="1" fontAlgn="auto" latinLnBrk="0" hangingPunct="1">
              <a:lnSpc>
                <a:spcPct val="200000"/>
              </a:lnSpc>
              <a:spcBef>
                <a:spcPts val="0"/>
              </a:spcBef>
              <a:spcAft>
                <a:spcPts val="0"/>
              </a:spcAft>
              <a:buClr>
                <a:srgbClr val="00882B">
                  <a:hueOff val="-2473793"/>
                  <a:satOff val="-50209"/>
                  <a:lumOff val="23543"/>
                </a:srgbClr>
              </a:buClr>
              <a:buSzPct val="100000"/>
              <a:buFont typeface="Wingdings" charset="2"/>
              <a:buChar char="§"/>
              <a:tabLst>
                <a:tab pos="139700" algn="l"/>
                <a:tab pos="457200" algn="l"/>
              </a:tabLst>
              <a:defRPr sz="1400">
                <a:latin typeface="Frutiger LT Std 45 Light"/>
                <a:ea typeface="Frutiger LT Std 45 Light"/>
                <a:cs typeface="Frutiger LT Std 45 Light"/>
                <a:sym typeface="Frutiger LT Std 45 Light"/>
              </a:defRPr>
            </a:pPr>
            <a:r>
              <a:rPr kumimoji="0" lang="en-US" sz="1800" b="0" i="0" u="none" strike="noStrike" kern="0" cap="none" spc="0" normalizeH="0" baseline="0" noProof="0" dirty="0">
                <a:ln>
                  <a:noFill/>
                </a:ln>
                <a:solidFill>
                  <a:srgbClr val="000000">
                    <a:lumMod val="75000"/>
                    <a:lumOff val="25000"/>
                  </a:srgbClr>
                </a:solidFill>
                <a:effectLst/>
                <a:uLnTx/>
                <a:uFillTx/>
                <a:latin typeface="Arial" charset="0"/>
                <a:ea typeface="Arial" charset="0"/>
                <a:cs typeface="Arial" charset="0"/>
                <a:sym typeface="Frutiger LT Std 45 Light"/>
              </a:rPr>
              <a:t>Explore the steps of the loan process and compare common loan options</a:t>
            </a:r>
          </a:p>
          <a:p>
            <a:pPr marL="298450" marR="0" lvl="0" indent="-285750" algn="l" defTabSz="1143000" rtl="0" eaLnBrk="1" fontAlgn="auto" latinLnBrk="0" hangingPunct="1">
              <a:lnSpc>
                <a:spcPct val="200000"/>
              </a:lnSpc>
              <a:spcBef>
                <a:spcPts val="0"/>
              </a:spcBef>
              <a:spcAft>
                <a:spcPts val="0"/>
              </a:spcAft>
              <a:buClr>
                <a:srgbClr val="00882B">
                  <a:hueOff val="-2473793"/>
                  <a:satOff val="-50209"/>
                  <a:lumOff val="23543"/>
                </a:srgbClr>
              </a:buClr>
              <a:buSzPct val="100000"/>
              <a:buFont typeface="Wingdings" charset="2"/>
              <a:buChar char="§"/>
              <a:tabLst>
                <a:tab pos="139700" algn="l"/>
                <a:tab pos="457200" algn="l"/>
              </a:tabLst>
              <a:defRPr sz="1400">
                <a:latin typeface="Frutiger LT Std 45 Light"/>
                <a:ea typeface="Frutiger LT Std 45 Light"/>
                <a:cs typeface="Frutiger LT Std 45 Light"/>
                <a:sym typeface="Frutiger LT Std 45 Light"/>
              </a:defRPr>
            </a:pPr>
            <a:r>
              <a:rPr kumimoji="0" lang="en-US" sz="1800" b="0" i="0" u="none" strike="noStrike" kern="0" cap="none" spc="0" normalizeH="0" baseline="0" noProof="0" dirty="0">
                <a:ln>
                  <a:noFill/>
                </a:ln>
                <a:solidFill>
                  <a:srgbClr val="000000">
                    <a:lumMod val="75000"/>
                    <a:lumOff val="25000"/>
                  </a:srgbClr>
                </a:solidFill>
                <a:effectLst/>
                <a:uLnTx/>
                <a:uFillTx/>
                <a:latin typeface="Arial" charset="0"/>
                <a:ea typeface="Arial" charset="0"/>
                <a:cs typeface="Arial" charset="0"/>
                <a:sym typeface="Frutiger LT Std 45 Light"/>
              </a:rPr>
              <a:t>Discover tips to maintain your home and avoid foreclosure</a:t>
            </a:r>
          </a:p>
          <a:p>
            <a:pPr marL="298450" marR="0" lvl="0" indent="-285750" algn="l" defTabSz="1143000" rtl="0" eaLnBrk="1" fontAlgn="auto" latinLnBrk="0" hangingPunct="1">
              <a:lnSpc>
                <a:spcPct val="200000"/>
              </a:lnSpc>
              <a:spcBef>
                <a:spcPts val="0"/>
              </a:spcBef>
              <a:spcAft>
                <a:spcPts val="0"/>
              </a:spcAft>
              <a:buClr>
                <a:srgbClr val="00882B">
                  <a:hueOff val="-2473793"/>
                  <a:satOff val="-50209"/>
                  <a:lumOff val="23543"/>
                </a:srgbClr>
              </a:buClr>
              <a:buSzPct val="100000"/>
              <a:buFont typeface="Wingdings" charset="2"/>
              <a:buChar char="§"/>
              <a:tabLst>
                <a:tab pos="139700" algn="l"/>
                <a:tab pos="457200" algn="l"/>
              </a:tabLst>
              <a:defRPr sz="1400">
                <a:latin typeface="Frutiger LT Std 45 Light"/>
                <a:ea typeface="Frutiger LT Std 45 Light"/>
                <a:cs typeface="Frutiger LT Std 45 Light"/>
                <a:sym typeface="Frutiger LT Std 45 Light"/>
              </a:defRPr>
            </a:pPr>
            <a:r>
              <a:rPr kumimoji="0" lang="en-US" sz="1800" b="0" i="0" u="none" strike="noStrike" kern="0" cap="none" spc="0" normalizeH="0" baseline="0" noProof="0" dirty="0">
                <a:ln>
                  <a:noFill/>
                </a:ln>
                <a:solidFill>
                  <a:srgbClr val="000000">
                    <a:lumMod val="75000"/>
                    <a:lumOff val="25000"/>
                  </a:srgbClr>
                </a:solidFill>
                <a:effectLst/>
                <a:uLnTx/>
                <a:uFillTx/>
                <a:latin typeface="Arial" charset="0"/>
                <a:ea typeface="Arial" charset="0"/>
                <a:cs typeface="Arial" charset="0"/>
                <a:sym typeface="Frutiger LT Std 45 Light"/>
              </a:rPr>
              <a:t>Discuss next steps and resources to learn more</a:t>
            </a:r>
            <a:endParaRPr lang="en-US" sz="1800" dirty="0"/>
          </a:p>
        </p:txBody>
      </p:sp>
      <p:sp>
        <p:nvSpPr>
          <p:cNvPr id="4" name="Slide Number Placeholder 3"/>
          <p:cNvSpPr>
            <a:spLocks noGrp="1"/>
          </p:cNvSpPr>
          <p:nvPr>
            <p:ph type="sldNum" sz="quarter" idx="12"/>
          </p:nvPr>
        </p:nvSpPr>
        <p:spPr/>
        <p:txBody>
          <a:bodyPr/>
          <a:lstStyle/>
          <a:p>
            <a:fld id="{5CBDBD4D-7B7B-4EC0-AB6E-424933B04FED}" type="slidenum">
              <a:rPr lang="en-US" smtClean="0"/>
              <a:pPr/>
              <a:t>2</a:t>
            </a:fld>
            <a:endParaRPr lang="en-US"/>
          </a:p>
        </p:txBody>
      </p:sp>
      <p:pic>
        <p:nvPicPr>
          <p:cNvPr id="9" name="Picture 8">
            <a:extLst>
              <a:ext uri="{FF2B5EF4-FFF2-40B4-BE49-F238E27FC236}">
                <a16:creationId xmlns:a16="http://schemas.microsoft.com/office/drawing/2014/main" id="{E6F12A85-EED4-BAA6-7FCD-955382BEB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6612" y="2514600"/>
            <a:ext cx="3477110" cy="2734057"/>
          </a:xfrm>
          <a:prstGeom prst="rect">
            <a:avLst/>
          </a:prstGeom>
        </p:spPr>
      </p:pic>
      <p:sp>
        <p:nvSpPr>
          <p:cNvPr id="6" name="TextBox 5">
            <a:extLst>
              <a:ext uri="{FF2B5EF4-FFF2-40B4-BE49-F238E27FC236}">
                <a16:creationId xmlns:a16="http://schemas.microsoft.com/office/drawing/2014/main" id="{7B4C3242-DA97-0CF1-9FED-9A3645EB2271}"/>
              </a:ext>
            </a:extLst>
          </p:cNvPr>
          <p:cNvSpPr txBox="1"/>
          <p:nvPr/>
        </p:nvSpPr>
        <p:spPr>
          <a:xfrm>
            <a:off x="4191487" y="1189039"/>
            <a:ext cx="3805850" cy="560153"/>
          </a:xfrm>
          <a:prstGeom prst="rect">
            <a:avLst/>
          </a:prstGeom>
          <a:noFill/>
        </p:spPr>
        <p:txBody>
          <a:bodyPr wrap="none" rtlCol="0">
            <a:spAutoFit/>
          </a:bodyPr>
          <a:lstStyle/>
          <a:p>
            <a:pPr>
              <a:lnSpc>
                <a:spcPct val="95000"/>
              </a:lnSpc>
            </a:pPr>
            <a:r>
              <a:rPr lang="en-US" sz="3200" dirty="0"/>
              <a:t>Learning Objectives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7711F-53C3-8A98-164C-EBAAFE4C18C7}"/>
              </a:ext>
            </a:extLst>
          </p:cNvPr>
          <p:cNvSpPr>
            <a:spLocks noGrp="1"/>
          </p:cNvSpPr>
          <p:nvPr>
            <p:ph type="title"/>
          </p:nvPr>
        </p:nvSpPr>
        <p:spPr>
          <a:xfrm>
            <a:off x="455612" y="349914"/>
            <a:ext cx="10058400" cy="808038"/>
          </a:xfrm>
        </p:spPr>
        <p:txBody>
          <a:bodyPr/>
          <a:lstStyle/>
          <a:p>
            <a:r>
              <a:rPr lang="en-US" dirty="0"/>
              <a:t>Find Your Match: The Loan Process</a:t>
            </a:r>
          </a:p>
        </p:txBody>
      </p:sp>
      <p:sp>
        <p:nvSpPr>
          <p:cNvPr id="3" name="Content Placeholder 2">
            <a:extLst>
              <a:ext uri="{FF2B5EF4-FFF2-40B4-BE49-F238E27FC236}">
                <a16:creationId xmlns:a16="http://schemas.microsoft.com/office/drawing/2014/main" id="{FE1F8C74-542F-1B5D-F20B-52C83C3D0B2A}"/>
              </a:ext>
            </a:extLst>
          </p:cNvPr>
          <p:cNvSpPr>
            <a:spLocks noGrp="1"/>
          </p:cNvSpPr>
          <p:nvPr>
            <p:ph sz="half" idx="1"/>
          </p:nvPr>
        </p:nvSpPr>
        <p:spPr>
          <a:xfrm>
            <a:off x="548126" y="2296416"/>
            <a:ext cx="5486400" cy="4175124"/>
          </a:xfrm>
          <a:ln>
            <a:solidFill>
              <a:schemeClr val="accent1"/>
            </a:solidFill>
          </a:ln>
        </p:spPr>
        <p:txBody>
          <a:bodyPr/>
          <a:lstStyle/>
          <a:p>
            <a:pPr marL="0" indent="0" algn="ctr">
              <a:buNone/>
            </a:pPr>
            <a:endParaRPr lang="en-US" sz="100" b="1" dirty="0">
              <a:solidFill>
                <a:schemeClr val="bg2"/>
              </a:solidFill>
            </a:endParaRPr>
          </a:p>
          <a:p>
            <a:pPr marL="0" indent="0" algn="ctr">
              <a:buNone/>
            </a:pPr>
            <a:r>
              <a:rPr lang="en-US" b="1" dirty="0">
                <a:solidFill>
                  <a:schemeClr val="bg2"/>
                </a:solidFill>
              </a:rPr>
              <a:t>The Benefits of Pre-qualification</a:t>
            </a:r>
          </a:p>
          <a:p>
            <a:pPr marL="0" indent="0" algn="ctr">
              <a:buNone/>
            </a:pPr>
            <a:endParaRPr lang="en-US" sz="100" b="1" dirty="0">
              <a:solidFill>
                <a:schemeClr val="bg2"/>
              </a:solidFill>
            </a:endParaRPr>
          </a:p>
          <a:p>
            <a:pPr marL="210312" indent="-192024" algn="l" defTabSz="1143000">
              <a:lnSpc>
                <a:spcPct val="150000"/>
              </a:lnSpc>
              <a:spcBef>
                <a:spcPts val="1000"/>
              </a:spcBef>
              <a:buClr>
                <a:srgbClr val="8CC63F"/>
              </a:buClr>
              <a:buSzPct val="100000"/>
              <a:buFont typeface="Wingdings" charset="2"/>
              <a:buChar char="§"/>
              <a:tabLst>
                <a:tab pos="139700" algn="l"/>
                <a:tab pos="457200" algn="l"/>
              </a:tabLst>
              <a:defRPr sz="1400">
                <a:latin typeface="Frutiger LT Std 45 Light"/>
                <a:ea typeface="Frutiger LT Std 45 Light"/>
                <a:cs typeface="Frutiger LT Std 45 Light"/>
                <a:sym typeface="Frutiger LT Std 45 Light"/>
              </a:defRPr>
            </a:pPr>
            <a:r>
              <a:rPr lang="en-US" sz="2000" dirty="0">
                <a:latin typeface="Arial" charset="0"/>
                <a:ea typeface="Arial" charset="0"/>
                <a:cs typeface="Arial" charset="0"/>
              </a:rPr>
              <a:t>Starts a conversation with potential lenders</a:t>
            </a:r>
          </a:p>
          <a:p>
            <a:pPr marL="210312" indent="-192024" algn="l" defTabSz="1143000">
              <a:lnSpc>
                <a:spcPct val="150000"/>
              </a:lnSpc>
              <a:spcBef>
                <a:spcPts val="1000"/>
              </a:spcBef>
              <a:buClr>
                <a:srgbClr val="8CC63F"/>
              </a:buClr>
              <a:buSzPct val="100000"/>
              <a:buFont typeface="Wingdings" charset="2"/>
              <a:buChar char="§"/>
              <a:tabLst>
                <a:tab pos="139700" algn="l"/>
                <a:tab pos="457200" algn="l"/>
              </a:tabLst>
              <a:defRPr sz="1400">
                <a:latin typeface="Frutiger LT Std 45 Light"/>
                <a:ea typeface="Frutiger LT Std 45 Light"/>
                <a:cs typeface="Frutiger LT Std 45 Light"/>
                <a:sym typeface="Frutiger LT Std 45 Light"/>
              </a:defRPr>
            </a:pPr>
            <a:r>
              <a:rPr lang="en-US" sz="2000" dirty="0">
                <a:latin typeface="Arial" charset="0"/>
                <a:ea typeface="Arial" charset="0"/>
                <a:cs typeface="Arial" charset="0"/>
              </a:rPr>
              <a:t>Supports negotiations as you begin </a:t>
            </a:r>
            <a:br>
              <a:rPr lang="en-US" sz="2000" dirty="0">
                <a:latin typeface="Arial" charset="0"/>
                <a:ea typeface="Arial" charset="0"/>
                <a:cs typeface="Arial" charset="0"/>
              </a:rPr>
            </a:br>
            <a:r>
              <a:rPr lang="en-US" sz="2000" dirty="0">
                <a:latin typeface="Arial" charset="0"/>
                <a:ea typeface="Arial" charset="0"/>
                <a:cs typeface="Arial" charset="0"/>
              </a:rPr>
              <a:t>house hunting – showing home sellers you </a:t>
            </a:r>
            <a:br>
              <a:rPr lang="en-US" sz="2000" dirty="0">
                <a:latin typeface="Arial" charset="0"/>
                <a:ea typeface="Arial" charset="0"/>
                <a:cs typeface="Arial" charset="0"/>
              </a:rPr>
            </a:br>
            <a:r>
              <a:rPr lang="en-US" sz="2000" dirty="0">
                <a:latin typeface="Arial" charset="0"/>
                <a:ea typeface="Arial" charset="0"/>
                <a:cs typeface="Arial" charset="0"/>
              </a:rPr>
              <a:t>have potential financing  </a:t>
            </a:r>
          </a:p>
          <a:p>
            <a:pPr marL="210312" indent="-192024" algn="l" defTabSz="1143000">
              <a:lnSpc>
                <a:spcPct val="150000"/>
              </a:lnSpc>
              <a:spcBef>
                <a:spcPts val="1000"/>
              </a:spcBef>
              <a:buClr>
                <a:srgbClr val="8CC63F"/>
              </a:buClr>
              <a:buSzPct val="100000"/>
              <a:buFont typeface="Wingdings" charset="2"/>
              <a:buChar char="§"/>
              <a:tabLst>
                <a:tab pos="139700" algn="l"/>
                <a:tab pos="457200" algn="l"/>
              </a:tabLst>
              <a:defRPr sz="1400">
                <a:latin typeface="Frutiger LT Std 45 Light"/>
                <a:ea typeface="Frutiger LT Std 45 Light"/>
                <a:cs typeface="Frutiger LT Std 45 Light"/>
                <a:sym typeface="Frutiger LT Std 45 Light"/>
              </a:defRPr>
            </a:pPr>
            <a:r>
              <a:rPr lang="en-US" sz="2000" dirty="0">
                <a:latin typeface="Arial" charset="0"/>
                <a:ea typeface="Arial" charset="0"/>
                <a:cs typeface="Arial" charset="0"/>
              </a:rPr>
              <a:t>Helps you understand your options and </a:t>
            </a:r>
            <a:br>
              <a:rPr lang="en-US" sz="2000" dirty="0">
                <a:latin typeface="Arial" charset="0"/>
                <a:ea typeface="Arial" charset="0"/>
                <a:cs typeface="Arial" charset="0"/>
              </a:rPr>
            </a:br>
            <a:r>
              <a:rPr lang="en-US" sz="2000" dirty="0">
                <a:latin typeface="Arial" charset="0"/>
                <a:ea typeface="Arial" charset="0"/>
                <a:cs typeface="Arial" charset="0"/>
              </a:rPr>
              <a:t>set your budget</a:t>
            </a:r>
            <a:endParaRPr lang="en-US" dirty="0"/>
          </a:p>
        </p:txBody>
      </p:sp>
      <p:sp>
        <p:nvSpPr>
          <p:cNvPr id="6" name="Content Placeholder 5">
            <a:extLst>
              <a:ext uri="{FF2B5EF4-FFF2-40B4-BE49-F238E27FC236}">
                <a16:creationId xmlns:a16="http://schemas.microsoft.com/office/drawing/2014/main" id="{CE516E1D-7FCE-C4B0-FEE0-B427BBFFA89A}"/>
              </a:ext>
            </a:extLst>
          </p:cNvPr>
          <p:cNvSpPr>
            <a:spLocks noGrp="1"/>
          </p:cNvSpPr>
          <p:nvPr>
            <p:ph sz="half" idx="2"/>
          </p:nvPr>
        </p:nvSpPr>
        <p:spPr>
          <a:xfrm>
            <a:off x="6154300" y="2296416"/>
            <a:ext cx="5486400" cy="4175124"/>
          </a:xfrm>
          <a:ln>
            <a:solidFill>
              <a:schemeClr val="accent1"/>
            </a:solidFill>
          </a:ln>
        </p:spPr>
        <p:txBody>
          <a:bodyPr/>
          <a:lstStyle/>
          <a:p>
            <a:pPr marL="0" indent="0" algn="ctr">
              <a:buNone/>
            </a:pPr>
            <a:endParaRPr lang="en-US" sz="100" b="1" dirty="0">
              <a:solidFill>
                <a:schemeClr val="bg2"/>
              </a:solidFill>
            </a:endParaRPr>
          </a:p>
          <a:p>
            <a:pPr marL="0" indent="0" algn="ctr">
              <a:buNone/>
            </a:pPr>
            <a:r>
              <a:rPr lang="en-US" b="1" dirty="0">
                <a:solidFill>
                  <a:schemeClr val="bg2"/>
                </a:solidFill>
              </a:rPr>
              <a:t>What Lenders Consider</a:t>
            </a:r>
          </a:p>
          <a:p>
            <a:pPr marL="0" indent="0" algn="ctr">
              <a:buNone/>
            </a:pPr>
            <a:endParaRPr lang="en-US" sz="100" b="1" dirty="0">
              <a:solidFill>
                <a:schemeClr val="bg2"/>
              </a:solidFill>
            </a:endParaRPr>
          </a:p>
          <a:p>
            <a:pPr marL="210312" indent="-192024" algn="l" defTabSz="1143000">
              <a:lnSpc>
                <a:spcPct val="150000"/>
              </a:lnSpc>
              <a:spcBef>
                <a:spcPts val="1000"/>
              </a:spcBef>
              <a:buClr>
                <a:srgbClr val="8CC63F"/>
              </a:buClr>
              <a:buSzPct val="100000"/>
              <a:buFont typeface="Wingdings" charset="2"/>
              <a:buChar char="§"/>
              <a:tabLst>
                <a:tab pos="139700" algn="l"/>
                <a:tab pos="457200" algn="l"/>
              </a:tabLst>
              <a:defRPr sz="1400">
                <a:latin typeface="Frutiger LT Std 45 Light"/>
                <a:ea typeface="Frutiger LT Std 45 Light"/>
                <a:cs typeface="Frutiger LT Std 45 Light"/>
                <a:sym typeface="Frutiger LT Std 45 Light"/>
              </a:defRPr>
            </a:pPr>
            <a:r>
              <a:rPr lang="en-US" sz="2000" dirty="0">
                <a:latin typeface="Arial" charset="0"/>
                <a:ea typeface="Arial" charset="0"/>
                <a:cs typeface="Arial" charset="0"/>
              </a:rPr>
              <a:t>Credit score </a:t>
            </a:r>
          </a:p>
          <a:p>
            <a:pPr marL="210312" indent="-192024" algn="l" defTabSz="1143000">
              <a:lnSpc>
                <a:spcPct val="150000"/>
              </a:lnSpc>
              <a:spcBef>
                <a:spcPts val="1000"/>
              </a:spcBef>
              <a:buClr>
                <a:srgbClr val="8CC63F"/>
              </a:buClr>
              <a:buSzPct val="100000"/>
              <a:buFont typeface="Wingdings" charset="2"/>
              <a:buChar char="§"/>
              <a:tabLst>
                <a:tab pos="139700" algn="l"/>
                <a:tab pos="457200" algn="l"/>
              </a:tabLst>
              <a:defRPr sz="1400">
                <a:latin typeface="Frutiger LT Std 45 Light"/>
                <a:ea typeface="Frutiger LT Std 45 Light"/>
                <a:cs typeface="Frutiger LT Std 45 Light"/>
                <a:sym typeface="Frutiger LT Std 45 Light"/>
              </a:defRPr>
            </a:pPr>
            <a:r>
              <a:rPr lang="en-US" sz="2000" dirty="0">
                <a:latin typeface="Arial" charset="0"/>
                <a:ea typeface="Arial" charset="0"/>
                <a:cs typeface="Arial" charset="0"/>
              </a:rPr>
              <a:t>Debt-to-Income ratio</a:t>
            </a:r>
          </a:p>
          <a:p>
            <a:pPr marL="210312" indent="-192024" algn="l" defTabSz="1143000">
              <a:lnSpc>
                <a:spcPct val="150000"/>
              </a:lnSpc>
              <a:spcBef>
                <a:spcPts val="1000"/>
              </a:spcBef>
              <a:buClr>
                <a:srgbClr val="8CC63F"/>
              </a:buClr>
              <a:buSzPct val="100000"/>
              <a:buFont typeface="Wingdings" charset="2"/>
              <a:buChar char="§"/>
              <a:tabLst>
                <a:tab pos="139700" algn="l"/>
                <a:tab pos="457200" algn="l"/>
              </a:tabLst>
              <a:defRPr sz="1400">
                <a:latin typeface="Frutiger LT Std 45 Light"/>
                <a:ea typeface="Frutiger LT Std 45 Light"/>
                <a:cs typeface="Frutiger LT Std 45 Light"/>
                <a:sym typeface="Frutiger LT Std 45 Light"/>
              </a:defRPr>
            </a:pPr>
            <a:r>
              <a:rPr lang="en-US" sz="2000" dirty="0">
                <a:latin typeface="Arial" charset="0"/>
                <a:ea typeface="Arial" charset="0"/>
                <a:cs typeface="Arial" charset="0"/>
              </a:rPr>
              <a:t>Down payment available</a:t>
            </a:r>
          </a:p>
          <a:p>
            <a:pPr marL="210312" indent="-192024" algn="l" defTabSz="1143000">
              <a:lnSpc>
                <a:spcPct val="150000"/>
              </a:lnSpc>
              <a:spcBef>
                <a:spcPts val="1000"/>
              </a:spcBef>
              <a:buClr>
                <a:srgbClr val="8CC63F"/>
              </a:buClr>
              <a:buSzPct val="100000"/>
              <a:buFont typeface="Wingdings" charset="2"/>
              <a:buChar char="§"/>
              <a:tabLst>
                <a:tab pos="139700" algn="l"/>
                <a:tab pos="457200" algn="l"/>
              </a:tabLst>
              <a:defRPr sz="1400">
                <a:latin typeface="Frutiger LT Std 45 Light"/>
                <a:ea typeface="Frutiger LT Std 45 Light"/>
                <a:cs typeface="Frutiger LT Std 45 Light"/>
                <a:sym typeface="Frutiger LT Std 45 Light"/>
              </a:defRPr>
            </a:pPr>
            <a:r>
              <a:rPr lang="en-US" sz="2000" dirty="0">
                <a:latin typeface="Arial" charset="0"/>
                <a:ea typeface="Arial" charset="0"/>
                <a:cs typeface="Arial" charset="0"/>
              </a:rPr>
              <a:t>Employment history</a:t>
            </a:r>
            <a:endParaRPr lang="en-US" b="1" dirty="0"/>
          </a:p>
        </p:txBody>
      </p:sp>
      <p:sp>
        <p:nvSpPr>
          <p:cNvPr id="4" name="Slide Number Placeholder 3">
            <a:extLst>
              <a:ext uri="{FF2B5EF4-FFF2-40B4-BE49-F238E27FC236}">
                <a16:creationId xmlns:a16="http://schemas.microsoft.com/office/drawing/2014/main" id="{8304A0C0-DD7E-5239-9EF8-EE84F7ED21A8}"/>
              </a:ext>
            </a:extLst>
          </p:cNvPr>
          <p:cNvSpPr>
            <a:spLocks noGrp="1"/>
          </p:cNvSpPr>
          <p:nvPr>
            <p:ph type="sldNum" sz="quarter" idx="12"/>
          </p:nvPr>
        </p:nvSpPr>
        <p:spPr/>
        <p:txBody>
          <a:bodyPr/>
          <a:lstStyle/>
          <a:p>
            <a:fld id="{5CBDBD4D-7B7B-4EC0-AB6E-424933B04FED}" type="slidenum">
              <a:rPr lang="en-US" smtClean="0"/>
              <a:pPr/>
              <a:t>20</a:t>
            </a:fld>
            <a:endParaRPr lang="en-US"/>
          </a:p>
        </p:txBody>
      </p:sp>
      <p:sp>
        <p:nvSpPr>
          <p:cNvPr id="5" name="TextBox 4">
            <a:extLst>
              <a:ext uri="{FF2B5EF4-FFF2-40B4-BE49-F238E27FC236}">
                <a16:creationId xmlns:a16="http://schemas.microsoft.com/office/drawing/2014/main" id="{845F66F9-4490-08D7-E950-30734260FC3D}"/>
              </a:ext>
            </a:extLst>
          </p:cNvPr>
          <p:cNvSpPr txBox="1"/>
          <p:nvPr/>
        </p:nvSpPr>
        <p:spPr>
          <a:xfrm>
            <a:off x="2699892" y="1157952"/>
            <a:ext cx="6789038" cy="584775"/>
          </a:xfrm>
          <a:prstGeom prst="rect">
            <a:avLst/>
          </a:prstGeom>
          <a:noFill/>
        </p:spPr>
        <p:txBody>
          <a:bodyPr wrap="none" rtlCol="0">
            <a:spAutoFit/>
          </a:bodyPr>
          <a:lstStyle/>
          <a:p>
            <a:pPr marL="0" indent="0">
              <a:buNone/>
            </a:pPr>
            <a:r>
              <a:rPr lang="en-US" sz="3200" dirty="0"/>
              <a:t>Pre-qualification and Loan Shopping</a:t>
            </a:r>
          </a:p>
        </p:txBody>
      </p:sp>
      <p:sp>
        <p:nvSpPr>
          <p:cNvPr id="7" name="TextBox 6">
            <a:extLst>
              <a:ext uri="{FF2B5EF4-FFF2-40B4-BE49-F238E27FC236}">
                <a16:creationId xmlns:a16="http://schemas.microsoft.com/office/drawing/2014/main" id="{EEAA371F-D470-3C0E-71CA-AD1469399209}"/>
              </a:ext>
            </a:extLst>
          </p:cNvPr>
          <p:cNvSpPr txBox="1"/>
          <p:nvPr/>
        </p:nvSpPr>
        <p:spPr>
          <a:xfrm>
            <a:off x="1969596" y="1773814"/>
            <a:ext cx="8249631" cy="400110"/>
          </a:xfrm>
          <a:prstGeom prst="rect">
            <a:avLst/>
          </a:prstGeom>
          <a:noFill/>
        </p:spPr>
        <p:txBody>
          <a:bodyPr wrap="none" rtlCol="0">
            <a:spAutoFit/>
          </a:bodyPr>
          <a:lstStyle/>
          <a:p>
            <a:pPr marL="0" indent="0">
              <a:buNone/>
            </a:pPr>
            <a:r>
              <a:rPr lang="en-US" sz="2000" dirty="0">
                <a:solidFill>
                  <a:schemeClr val="bg2"/>
                </a:solidFill>
              </a:rPr>
              <a:t>A pre-qualification indicates what amount you may be eligible to borrow</a:t>
            </a:r>
          </a:p>
        </p:txBody>
      </p:sp>
    </p:spTree>
    <p:extLst>
      <p:ext uri="{BB962C8B-B14F-4D97-AF65-F5344CB8AC3E}">
        <p14:creationId xmlns:p14="http://schemas.microsoft.com/office/powerpoint/2010/main" val="699352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C3983-88DD-A526-6BC0-C4CEB4FF4E38}"/>
              </a:ext>
            </a:extLst>
          </p:cNvPr>
          <p:cNvSpPr>
            <a:spLocks noGrp="1"/>
          </p:cNvSpPr>
          <p:nvPr>
            <p:ph type="title"/>
          </p:nvPr>
        </p:nvSpPr>
        <p:spPr>
          <a:xfrm>
            <a:off x="379412" y="281780"/>
            <a:ext cx="10058400" cy="808038"/>
          </a:xfrm>
        </p:spPr>
        <p:txBody>
          <a:bodyPr/>
          <a:lstStyle/>
          <a:p>
            <a:r>
              <a:rPr lang="en-US" dirty="0"/>
              <a:t>Find Your Match: The Loan Process</a:t>
            </a:r>
          </a:p>
        </p:txBody>
      </p:sp>
      <p:sp>
        <p:nvSpPr>
          <p:cNvPr id="3" name="Content Placeholder 2">
            <a:extLst>
              <a:ext uri="{FF2B5EF4-FFF2-40B4-BE49-F238E27FC236}">
                <a16:creationId xmlns:a16="http://schemas.microsoft.com/office/drawing/2014/main" id="{D178F05C-0256-B12F-BDB6-DB5340057C8C}"/>
              </a:ext>
            </a:extLst>
          </p:cNvPr>
          <p:cNvSpPr>
            <a:spLocks noGrp="1"/>
          </p:cNvSpPr>
          <p:nvPr>
            <p:ph sz="half" idx="1"/>
          </p:nvPr>
        </p:nvSpPr>
        <p:spPr>
          <a:xfrm>
            <a:off x="608012" y="1676400"/>
            <a:ext cx="5486400" cy="4308473"/>
          </a:xfrm>
        </p:spPr>
        <p:txBody>
          <a:bodyPr/>
          <a:lstStyle/>
          <a:p>
            <a:pPr marL="0" indent="0" algn="ctr">
              <a:buNone/>
            </a:pPr>
            <a:r>
              <a:rPr lang="en-US" sz="3600" b="1" dirty="0">
                <a:solidFill>
                  <a:schemeClr val="bg2"/>
                </a:solidFill>
              </a:rPr>
              <a:t>Loan Estimates</a:t>
            </a:r>
          </a:p>
          <a:p>
            <a:pPr algn="l" defTabSz="1143000">
              <a:tabLst>
                <a:tab pos="139700" algn="l"/>
                <a:tab pos="457200" algn="l"/>
              </a:tabLst>
              <a:defRPr sz="1700">
                <a:solidFill>
                  <a:srgbClr val="003F2D"/>
                </a:solidFill>
                <a:latin typeface="Frutiger LT Std 65 Bold"/>
                <a:ea typeface="Frutiger LT Std 65 Bold"/>
                <a:cs typeface="Frutiger LT Std 65 Bold"/>
                <a:sym typeface="Frutiger LT Std 65 Bold"/>
              </a:defRPr>
            </a:pPr>
            <a:r>
              <a:rPr lang="en-US" sz="2000" dirty="0">
                <a:latin typeface="Arial" charset="0"/>
                <a:ea typeface="Arial" charset="0"/>
                <a:cs typeface="Arial" charset="0"/>
              </a:rPr>
              <a:t>Loan estimates provide detailed information for the mortgage you request from a lender. </a:t>
            </a:r>
          </a:p>
          <a:p>
            <a:pPr marL="0" indent="0" algn="l" defTabSz="1143000">
              <a:spcBef>
                <a:spcPts val="600"/>
              </a:spcBef>
              <a:buNone/>
              <a:tabLst>
                <a:tab pos="139700" algn="l"/>
                <a:tab pos="457200" algn="l"/>
              </a:tabLst>
              <a:defRPr sz="1700">
                <a:solidFill>
                  <a:srgbClr val="003F2D"/>
                </a:solidFill>
                <a:latin typeface="Frutiger LT Std 65 Bold"/>
                <a:ea typeface="Frutiger LT Std 65 Bold"/>
                <a:cs typeface="Frutiger LT Std 65 Bold"/>
                <a:sym typeface="Frutiger LT Std 65 Bold"/>
              </a:defRPr>
            </a:pPr>
            <a:endParaRPr lang="en-US" sz="1800" dirty="0">
              <a:latin typeface="Arial" charset="0"/>
              <a:ea typeface="Arial" charset="0"/>
              <a:cs typeface="Arial" charset="0"/>
            </a:endParaRPr>
          </a:p>
          <a:p>
            <a:pPr algn="l" defTabSz="457200">
              <a:defRPr sz="1400">
                <a:latin typeface="Frutiger LT Std 45 Light"/>
                <a:ea typeface="Frutiger LT Std 45 Light"/>
                <a:cs typeface="Frutiger LT Std 45 Light"/>
                <a:sym typeface="Frutiger LT Std 45 Light"/>
              </a:defRPr>
            </a:pPr>
            <a:r>
              <a:rPr lang="en-US" sz="2000" dirty="0">
                <a:latin typeface="Arial" charset="0"/>
                <a:ea typeface="Arial" charset="0"/>
                <a:cs typeface="Arial" charset="0"/>
              </a:rPr>
              <a:t>Check out the Consumer Financial Protection Bureau (CFPB) Loan Estimates Explainer to review and compare your loan estimate details.</a:t>
            </a:r>
          </a:p>
          <a:p>
            <a:pPr algn="l" defTabSz="457200">
              <a:defRPr sz="1400">
                <a:latin typeface="Frutiger LT Std 45 Light"/>
                <a:ea typeface="Frutiger LT Std 45 Light"/>
                <a:cs typeface="Frutiger LT Std 45 Light"/>
                <a:sym typeface="Frutiger LT Std 45 Light"/>
              </a:defRPr>
            </a:pPr>
            <a:r>
              <a:rPr lang="en-US" sz="1300" u="sng" dirty="0">
                <a:solidFill>
                  <a:srgbClr val="0070C0"/>
                </a:solidFill>
                <a:latin typeface="Arial" charset="0"/>
                <a:ea typeface="Arial" charset="0"/>
                <a:cs typeface="Arial" charset="0"/>
                <a:hlinkClick r:id="rId2">
                  <a:extLst>
                    <a:ext uri="{A12FA001-AC4F-418D-AE19-62706E023703}">
                      <ahyp:hlinkClr xmlns:ahyp="http://schemas.microsoft.com/office/drawing/2018/hyperlinkcolor" val="tx"/>
                    </a:ext>
                  </a:extLst>
                </a:hlinkClick>
              </a:rPr>
              <a:t>https://www.consumerfinance.gov/owning-a-home/loan-estimate/</a:t>
            </a:r>
          </a:p>
          <a:p>
            <a:pPr marL="0" indent="0">
              <a:buNone/>
            </a:pPr>
            <a:endParaRPr lang="en-US" b="1" dirty="0">
              <a:solidFill>
                <a:schemeClr val="bg2"/>
              </a:solidFill>
            </a:endParaRPr>
          </a:p>
        </p:txBody>
      </p:sp>
      <p:sp>
        <p:nvSpPr>
          <p:cNvPr id="5" name="Slide Number Placeholder 4">
            <a:extLst>
              <a:ext uri="{FF2B5EF4-FFF2-40B4-BE49-F238E27FC236}">
                <a16:creationId xmlns:a16="http://schemas.microsoft.com/office/drawing/2014/main" id="{8900894C-1BC6-787F-FCA4-3A0035A52917}"/>
              </a:ext>
            </a:extLst>
          </p:cNvPr>
          <p:cNvSpPr>
            <a:spLocks noGrp="1"/>
          </p:cNvSpPr>
          <p:nvPr>
            <p:ph type="sldNum" sz="quarter" idx="12"/>
          </p:nvPr>
        </p:nvSpPr>
        <p:spPr/>
        <p:txBody>
          <a:bodyPr/>
          <a:lstStyle/>
          <a:p>
            <a:fld id="{5CBDBD4D-7B7B-4EC0-AB6E-424933B04FED}" type="slidenum">
              <a:rPr lang="en-US" smtClean="0"/>
              <a:pPr/>
              <a:t>21</a:t>
            </a:fld>
            <a:endParaRPr lang="en-US"/>
          </a:p>
        </p:txBody>
      </p:sp>
      <p:pic>
        <p:nvPicPr>
          <p:cNvPr id="6" name="pasted-image.tiff" descr="pasted-image.tiff">
            <a:extLst>
              <a:ext uri="{FF2B5EF4-FFF2-40B4-BE49-F238E27FC236}">
                <a16:creationId xmlns:a16="http://schemas.microsoft.com/office/drawing/2014/main" id="{84EF8A7B-8E3E-733D-CA67-C136CEFC4438}"/>
              </a:ext>
            </a:extLst>
          </p:cNvPr>
          <p:cNvPicPr>
            <a:picLocks noChangeAspect="1"/>
          </p:cNvPicPr>
          <p:nvPr/>
        </p:nvPicPr>
        <p:blipFill>
          <a:blip r:embed="rId3"/>
          <a:stretch>
            <a:fillRect/>
          </a:stretch>
        </p:blipFill>
        <p:spPr>
          <a:xfrm>
            <a:off x="6399212" y="856167"/>
            <a:ext cx="4648200" cy="5809111"/>
          </a:xfrm>
          <a:prstGeom prst="rect">
            <a:avLst/>
          </a:prstGeom>
          <a:ln w="3175">
            <a:miter lim="400000"/>
          </a:ln>
        </p:spPr>
      </p:pic>
    </p:spTree>
    <p:extLst>
      <p:ext uri="{BB962C8B-B14F-4D97-AF65-F5344CB8AC3E}">
        <p14:creationId xmlns:p14="http://schemas.microsoft.com/office/powerpoint/2010/main" val="2293629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84F5B-C146-E102-ED61-A94F8F5867CD}"/>
              </a:ext>
            </a:extLst>
          </p:cNvPr>
          <p:cNvSpPr>
            <a:spLocks noGrp="1"/>
          </p:cNvSpPr>
          <p:nvPr>
            <p:ph type="title"/>
          </p:nvPr>
        </p:nvSpPr>
        <p:spPr>
          <a:xfrm>
            <a:off x="455612" y="281780"/>
            <a:ext cx="10058400" cy="808038"/>
          </a:xfrm>
        </p:spPr>
        <p:txBody>
          <a:bodyPr/>
          <a:lstStyle/>
          <a:p>
            <a:r>
              <a:rPr lang="en-US" dirty="0"/>
              <a:t>Find Your Match: The Loan Process</a:t>
            </a:r>
          </a:p>
        </p:txBody>
      </p:sp>
      <p:sp>
        <p:nvSpPr>
          <p:cNvPr id="8" name="Content Placeholder 7">
            <a:extLst>
              <a:ext uri="{FF2B5EF4-FFF2-40B4-BE49-F238E27FC236}">
                <a16:creationId xmlns:a16="http://schemas.microsoft.com/office/drawing/2014/main" id="{F22581D7-9F62-A007-A0E6-881F68AE7470}"/>
              </a:ext>
            </a:extLst>
          </p:cNvPr>
          <p:cNvSpPr>
            <a:spLocks noGrp="1"/>
          </p:cNvSpPr>
          <p:nvPr>
            <p:ph sz="half" idx="1"/>
          </p:nvPr>
        </p:nvSpPr>
        <p:spPr>
          <a:xfrm>
            <a:off x="551300" y="2438400"/>
            <a:ext cx="5486400" cy="3733801"/>
          </a:xfrm>
          <a:ln>
            <a:solidFill>
              <a:schemeClr val="accent1"/>
            </a:solidFill>
          </a:ln>
        </p:spPr>
        <p:txBody>
          <a:bodyPr/>
          <a:lstStyle/>
          <a:p>
            <a:pPr marL="0" indent="0" algn="ctr">
              <a:buNone/>
            </a:pPr>
            <a:r>
              <a:rPr lang="en-US" sz="3200" b="1" dirty="0">
                <a:solidFill>
                  <a:schemeClr val="bg2"/>
                </a:solidFill>
              </a:rPr>
              <a:t>Do</a:t>
            </a:r>
          </a:p>
          <a:p>
            <a:pPr marL="207010" indent="-194310" algn="l" defTabSz="1143000">
              <a:spcBef>
                <a:spcPts val="1000"/>
              </a:spcBef>
              <a:buClr>
                <a:srgbClr val="8CC63F"/>
              </a:buClr>
              <a:buSzPct val="100000"/>
              <a:buFont typeface="Wingdings" charset="2"/>
              <a:buChar char="§"/>
              <a:tabLst>
                <a:tab pos="139700" algn="l"/>
                <a:tab pos="457200" algn="l"/>
              </a:tabLst>
              <a:defRPr sz="1400">
                <a:latin typeface="Frutiger LT Std 45 Light"/>
                <a:ea typeface="Frutiger LT Std 45 Light"/>
                <a:cs typeface="Frutiger LT Std 45 Light"/>
                <a:sym typeface="Frutiger LT Std 45 Light"/>
              </a:defRPr>
            </a:pPr>
            <a:r>
              <a:rPr lang="en-US" sz="2400" dirty="0">
                <a:solidFill>
                  <a:schemeClr val="tx1">
                    <a:lumMod val="75000"/>
                    <a:lumOff val="25000"/>
                  </a:schemeClr>
                </a:solidFill>
                <a:latin typeface="Arial" charset="0"/>
                <a:ea typeface="Arial" charset="0"/>
                <a:cs typeface="Arial" charset="0"/>
              </a:rPr>
              <a:t>Take your time reviewing all documents. </a:t>
            </a:r>
            <a:br>
              <a:rPr lang="en-US" sz="2400" dirty="0">
                <a:solidFill>
                  <a:schemeClr val="tx1">
                    <a:lumMod val="75000"/>
                    <a:lumOff val="25000"/>
                  </a:schemeClr>
                </a:solidFill>
                <a:latin typeface="Arial" charset="0"/>
                <a:ea typeface="Arial" charset="0"/>
                <a:cs typeface="Arial" charset="0"/>
              </a:rPr>
            </a:br>
            <a:r>
              <a:rPr lang="en-US" sz="2400" dirty="0">
                <a:solidFill>
                  <a:schemeClr val="tx1">
                    <a:lumMod val="75000"/>
                    <a:lumOff val="25000"/>
                  </a:schemeClr>
                </a:solidFill>
                <a:latin typeface="Arial" charset="0"/>
                <a:ea typeface="Arial" charset="0"/>
                <a:cs typeface="Arial" charset="0"/>
              </a:rPr>
              <a:t>This is a 15-30-year commitment! </a:t>
            </a:r>
          </a:p>
          <a:p>
            <a:pPr marL="207010" indent="-194310" algn="l" defTabSz="1143000">
              <a:spcBef>
                <a:spcPts val="1000"/>
              </a:spcBef>
              <a:buClr>
                <a:srgbClr val="8CC63F"/>
              </a:buClr>
              <a:buSzPct val="100000"/>
              <a:buFont typeface="Wingdings" charset="2"/>
              <a:buChar char="§"/>
              <a:tabLst>
                <a:tab pos="139700" algn="l"/>
                <a:tab pos="457200" algn="l"/>
              </a:tabLst>
              <a:defRPr sz="1400">
                <a:latin typeface="Frutiger LT Std 45 Light"/>
                <a:ea typeface="Frutiger LT Std 45 Light"/>
                <a:cs typeface="Frutiger LT Std 45 Light"/>
                <a:sym typeface="Frutiger LT Std 45 Light"/>
              </a:defRPr>
            </a:pPr>
            <a:r>
              <a:rPr lang="en-US" sz="2400" dirty="0">
                <a:solidFill>
                  <a:schemeClr val="tx1">
                    <a:lumMod val="75000"/>
                    <a:lumOff val="25000"/>
                  </a:schemeClr>
                </a:solidFill>
                <a:latin typeface="Arial" charset="0"/>
                <a:ea typeface="Arial" charset="0"/>
                <a:cs typeface="Arial" charset="0"/>
              </a:rPr>
              <a:t>Prepare ahead of time by reviewing the </a:t>
            </a:r>
            <a:br>
              <a:rPr lang="en-US" sz="2400" dirty="0">
                <a:solidFill>
                  <a:schemeClr val="tx1">
                    <a:lumMod val="75000"/>
                    <a:lumOff val="25000"/>
                  </a:schemeClr>
                </a:solidFill>
                <a:latin typeface="Arial" charset="0"/>
                <a:ea typeface="Arial" charset="0"/>
                <a:cs typeface="Arial" charset="0"/>
              </a:rPr>
            </a:br>
            <a:r>
              <a:rPr lang="en-US" sz="2400" dirty="0">
                <a:solidFill>
                  <a:schemeClr val="tx1">
                    <a:lumMod val="75000"/>
                    <a:lumOff val="25000"/>
                  </a:schemeClr>
                </a:solidFill>
                <a:latin typeface="Arial" charset="0"/>
                <a:ea typeface="Arial" charset="0"/>
                <a:cs typeface="Arial" charset="0"/>
              </a:rPr>
              <a:t>Closing Checklist handout</a:t>
            </a:r>
          </a:p>
          <a:p>
            <a:pPr marL="207010" indent="-194310" algn="l" defTabSz="1143000">
              <a:spcBef>
                <a:spcPts val="1000"/>
              </a:spcBef>
              <a:buClr>
                <a:srgbClr val="8CC63F"/>
              </a:buClr>
              <a:buSzPct val="100000"/>
              <a:buFont typeface="Wingdings" charset="2"/>
              <a:buChar char="§"/>
              <a:tabLst>
                <a:tab pos="139700" algn="l"/>
                <a:tab pos="457200" algn="l"/>
              </a:tabLst>
              <a:defRPr sz="1400">
                <a:latin typeface="Frutiger LT Std 45 Light"/>
                <a:ea typeface="Frutiger LT Std 45 Light"/>
                <a:cs typeface="Frutiger LT Std 45 Light"/>
                <a:sym typeface="Frutiger LT Std 45 Light"/>
              </a:defRPr>
            </a:pPr>
            <a:r>
              <a:rPr lang="en-US" sz="2400" dirty="0">
                <a:solidFill>
                  <a:schemeClr val="tx1">
                    <a:lumMod val="75000"/>
                    <a:lumOff val="25000"/>
                  </a:schemeClr>
                </a:solidFill>
                <a:latin typeface="Arial" charset="0"/>
                <a:ea typeface="Arial" charset="0"/>
                <a:cs typeface="Arial" charset="0"/>
              </a:rPr>
              <a:t>Leave the table feeling comfortable with all the details</a:t>
            </a:r>
          </a:p>
          <a:p>
            <a:pPr marL="0" indent="0">
              <a:buNone/>
            </a:pPr>
            <a:endParaRPr lang="en-US" sz="2400" b="1" dirty="0">
              <a:solidFill>
                <a:schemeClr val="bg2"/>
              </a:solidFill>
            </a:endParaRPr>
          </a:p>
        </p:txBody>
      </p:sp>
      <p:sp>
        <p:nvSpPr>
          <p:cNvPr id="9" name="Content Placeholder 8">
            <a:extLst>
              <a:ext uri="{FF2B5EF4-FFF2-40B4-BE49-F238E27FC236}">
                <a16:creationId xmlns:a16="http://schemas.microsoft.com/office/drawing/2014/main" id="{01F99A65-E394-112C-0E4C-EE1C168412EA}"/>
              </a:ext>
            </a:extLst>
          </p:cNvPr>
          <p:cNvSpPr>
            <a:spLocks noGrp="1"/>
          </p:cNvSpPr>
          <p:nvPr>
            <p:ph sz="half" idx="2"/>
          </p:nvPr>
        </p:nvSpPr>
        <p:spPr>
          <a:xfrm>
            <a:off x="6154299" y="2438400"/>
            <a:ext cx="5486400" cy="3733801"/>
          </a:xfrm>
          <a:ln>
            <a:solidFill>
              <a:schemeClr val="accent1"/>
            </a:solidFill>
          </a:ln>
        </p:spPr>
        <p:txBody>
          <a:bodyPr/>
          <a:lstStyle/>
          <a:p>
            <a:pPr marL="0" indent="0" algn="ctr">
              <a:buNone/>
            </a:pPr>
            <a:r>
              <a:rPr lang="en-US" sz="3200" b="1" dirty="0">
                <a:solidFill>
                  <a:schemeClr val="bg2"/>
                </a:solidFill>
              </a:rPr>
              <a:t>Don't</a:t>
            </a:r>
          </a:p>
          <a:p>
            <a:pPr marL="210312" indent="-192024" algn="l" defTabSz="1143000">
              <a:spcBef>
                <a:spcPts val="1000"/>
              </a:spcBef>
              <a:buClr>
                <a:srgbClr val="8CC63F"/>
              </a:buClr>
              <a:buSzPct val="100000"/>
              <a:buFont typeface="Wingdings" charset="2"/>
              <a:buChar char="§"/>
              <a:tabLst>
                <a:tab pos="139700" algn="l"/>
                <a:tab pos="457200" algn="l"/>
              </a:tabLst>
              <a:defRPr sz="1400">
                <a:latin typeface="Frutiger LT Std 45 Light"/>
                <a:ea typeface="Frutiger LT Std 45 Light"/>
                <a:cs typeface="Frutiger LT Std 45 Light"/>
                <a:sym typeface="Frutiger LT Std 45 Light"/>
              </a:defRPr>
            </a:pPr>
            <a:r>
              <a:rPr lang="en-US" sz="2400" b="1" dirty="0">
                <a:solidFill>
                  <a:schemeClr val="tx1">
                    <a:lumMod val="75000"/>
                    <a:lumOff val="25000"/>
                  </a:schemeClr>
                </a:solidFill>
                <a:latin typeface="Arial" charset="0"/>
                <a:ea typeface="Arial" charset="0"/>
                <a:cs typeface="Arial" charset="0"/>
              </a:rPr>
              <a:t>Rush over details</a:t>
            </a:r>
            <a:r>
              <a:rPr lang="en-US" sz="2400" dirty="0">
                <a:solidFill>
                  <a:schemeClr val="tx1">
                    <a:lumMod val="75000"/>
                    <a:lumOff val="25000"/>
                  </a:schemeClr>
                </a:solidFill>
                <a:latin typeface="Arial" charset="0"/>
                <a:ea typeface="Arial" charset="0"/>
                <a:cs typeface="Arial" charset="0"/>
              </a:rPr>
              <a:t>, stop and confirm that you agree with all terms.</a:t>
            </a:r>
          </a:p>
          <a:p>
            <a:pPr marL="210312" indent="-192024" algn="l" defTabSz="1143000">
              <a:spcBef>
                <a:spcPts val="1000"/>
              </a:spcBef>
              <a:buClr>
                <a:srgbClr val="8CC63F"/>
              </a:buClr>
              <a:buSzPct val="100000"/>
              <a:buFont typeface="Wingdings" charset="2"/>
              <a:buChar char="§"/>
              <a:tabLst>
                <a:tab pos="139700" algn="l"/>
                <a:tab pos="457200" algn="l"/>
              </a:tabLst>
              <a:defRPr sz="1400">
                <a:latin typeface="Frutiger LT Std 45 Light"/>
                <a:ea typeface="Frutiger LT Std 45 Light"/>
                <a:cs typeface="Frutiger LT Std 45 Light"/>
                <a:sym typeface="Frutiger LT Std 45 Light"/>
              </a:defRPr>
            </a:pPr>
            <a:r>
              <a:rPr lang="en-US" sz="2400" b="1" dirty="0">
                <a:solidFill>
                  <a:schemeClr val="tx1">
                    <a:lumMod val="75000"/>
                    <a:lumOff val="25000"/>
                  </a:schemeClr>
                </a:solidFill>
                <a:latin typeface="Arial" charset="0"/>
                <a:ea typeface="Arial" charset="0"/>
                <a:cs typeface="Arial" charset="0"/>
              </a:rPr>
              <a:t>Feel like you should have all the</a:t>
            </a:r>
            <a:br>
              <a:rPr lang="en-US" sz="2400" b="1" dirty="0">
                <a:solidFill>
                  <a:schemeClr val="tx1">
                    <a:lumMod val="75000"/>
                    <a:lumOff val="25000"/>
                  </a:schemeClr>
                </a:solidFill>
                <a:latin typeface="Arial" charset="0"/>
                <a:ea typeface="Arial" charset="0"/>
                <a:cs typeface="Arial" charset="0"/>
              </a:rPr>
            </a:br>
            <a:r>
              <a:rPr lang="en-US" sz="2400" b="1" dirty="0">
                <a:solidFill>
                  <a:schemeClr val="tx1">
                    <a:lumMod val="75000"/>
                    <a:lumOff val="25000"/>
                  </a:schemeClr>
                </a:solidFill>
                <a:latin typeface="Arial" charset="0"/>
                <a:ea typeface="Arial" charset="0"/>
                <a:cs typeface="Arial" charset="0"/>
              </a:rPr>
              <a:t>answers</a:t>
            </a:r>
            <a:r>
              <a:rPr lang="en-US" sz="2400" dirty="0">
                <a:solidFill>
                  <a:schemeClr val="tx1">
                    <a:lumMod val="75000"/>
                    <a:lumOff val="25000"/>
                  </a:schemeClr>
                </a:solidFill>
                <a:latin typeface="Arial" charset="0"/>
                <a:ea typeface="Arial" charset="0"/>
                <a:cs typeface="Arial" charset="0"/>
              </a:rPr>
              <a:t>. Home buying is a complex </a:t>
            </a:r>
            <a:br>
              <a:rPr lang="en-US" sz="2400" dirty="0">
                <a:solidFill>
                  <a:schemeClr val="tx1">
                    <a:lumMod val="75000"/>
                    <a:lumOff val="25000"/>
                  </a:schemeClr>
                </a:solidFill>
                <a:latin typeface="Arial" charset="0"/>
                <a:ea typeface="Arial" charset="0"/>
                <a:cs typeface="Arial" charset="0"/>
              </a:rPr>
            </a:br>
            <a:r>
              <a:rPr lang="en-US" sz="2400" dirty="0">
                <a:solidFill>
                  <a:schemeClr val="tx1">
                    <a:lumMod val="75000"/>
                    <a:lumOff val="25000"/>
                  </a:schemeClr>
                </a:solidFill>
                <a:latin typeface="Arial" charset="0"/>
                <a:ea typeface="Arial" charset="0"/>
                <a:cs typeface="Arial" charset="0"/>
              </a:rPr>
              <a:t>process. Ask Questions! </a:t>
            </a:r>
          </a:p>
          <a:p>
            <a:pPr marL="210312" indent="-192024" algn="l" defTabSz="1143000">
              <a:spcBef>
                <a:spcPts val="1000"/>
              </a:spcBef>
              <a:buClr>
                <a:srgbClr val="8CC63F"/>
              </a:buClr>
              <a:buSzPct val="100000"/>
              <a:buFont typeface="Wingdings" charset="2"/>
              <a:buChar char="§"/>
              <a:tabLst>
                <a:tab pos="139700" algn="l"/>
                <a:tab pos="457200" algn="l"/>
              </a:tabLst>
              <a:defRPr sz="1400">
                <a:latin typeface="Frutiger LT Std 45 Light"/>
                <a:ea typeface="Frutiger LT Std 45 Light"/>
                <a:cs typeface="Frutiger LT Std 45 Light"/>
                <a:sym typeface="Frutiger LT Std 45 Light"/>
              </a:defRPr>
            </a:pPr>
            <a:r>
              <a:rPr lang="en-US" sz="2400" b="1" dirty="0">
                <a:solidFill>
                  <a:schemeClr val="tx1">
                    <a:lumMod val="75000"/>
                    <a:lumOff val="25000"/>
                  </a:schemeClr>
                </a:solidFill>
                <a:latin typeface="Arial" charset="0"/>
                <a:ea typeface="Arial" charset="0"/>
                <a:cs typeface="Arial" charset="0"/>
              </a:rPr>
              <a:t>Sign anything you do not feel entirely comfortable with</a:t>
            </a:r>
          </a:p>
          <a:p>
            <a:pPr marL="0" indent="0">
              <a:buNone/>
            </a:pPr>
            <a:endParaRPr lang="en-US" sz="3200" b="1" dirty="0">
              <a:solidFill>
                <a:schemeClr val="bg2"/>
              </a:solidFill>
            </a:endParaRPr>
          </a:p>
        </p:txBody>
      </p:sp>
      <p:sp>
        <p:nvSpPr>
          <p:cNvPr id="5" name="Slide Number Placeholder 4">
            <a:extLst>
              <a:ext uri="{FF2B5EF4-FFF2-40B4-BE49-F238E27FC236}">
                <a16:creationId xmlns:a16="http://schemas.microsoft.com/office/drawing/2014/main" id="{280D5696-3554-CBBD-A1E5-C0C5B5945B37}"/>
              </a:ext>
            </a:extLst>
          </p:cNvPr>
          <p:cNvSpPr>
            <a:spLocks noGrp="1"/>
          </p:cNvSpPr>
          <p:nvPr>
            <p:ph type="sldNum" sz="quarter" idx="12"/>
          </p:nvPr>
        </p:nvSpPr>
        <p:spPr/>
        <p:txBody>
          <a:bodyPr/>
          <a:lstStyle/>
          <a:p>
            <a:fld id="{5CBDBD4D-7B7B-4EC0-AB6E-424933B04FED}" type="slidenum">
              <a:rPr lang="en-US" smtClean="0"/>
              <a:pPr/>
              <a:t>22</a:t>
            </a:fld>
            <a:endParaRPr lang="en-US"/>
          </a:p>
        </p:txBody>
      </p:sp>
      <p:sp>
        <p:nvSpPr>
          <p:cNvPr id="7" name="TextBox 6">
            <a:extLst>
              <a:ext uri="{FF2B5EF4-FFF2-40B4-BE49-F238E27FC236}">
                <a16:creationId xmlns:a16="http://schemas.microsoft.com/office/drawing/2014/main" id="{7EB59E03-D8B6-F015-986F-FA33F0D5430A}"/>
              </a:ext>
            </a:extLst>
          </p:cNvPr>
          <p:cNvSpPr txBox="1"/>
          <p:nvPr/>
        </p:nvSpPr>
        <p:spPr>
          <a:xfrm>
            <a:off x="2634971" y="1225500"/>
            <a:ext cx="6918882" cy="1077218"/>
          </a:xfrm>
          <a:prstGeom prst="rect">
            <a:avLst/>
          </a:prstGeom>
          <a:noFill/>
        </p:spPr>
        <p:txBody>
          <a:bodyPr wrap="none" rtlCol="0">
            <a:spAutoFit/>
          </a:bodyPr>
          <a:lstStyle/>
          <a:p>
            <a:pPr marL="0" indent="0" algn="ctr">
              <a:buNone/>
            </a:pPr>
            <a:r>
              <a:rPr lang="en-US" sz="3200" dirty="0"/>
              <a:t>Closing Day, time to finish paperwork</a:t>
            </a:r>
          </a:p>
          <a:p>
            <a:pPr marL="0" indent="0" algn="ctr">
              <a:buNone/>
            </a:pPr>
            <a:r>
              <a:rPr lang="en-US" sz="3200" dirty="0"/>
              <a:t>and finalize your purchase</a:t>
            </a:r>
          </a:p>
        </p:txBody>
      </p:sp>
    </p:spTree>
    <p:extLst>
      <p:ext uri="{BB962C8B-B14F-4D97-AF65-F5344CB8AC3E}">
        <p14:creationId xmlns:p14="http://schemas.microsoft.com/office/powerpoint/2010/main" val="1907193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4F7EFEB-D07E-4368-C611-E6AD54E7BECC}"/>
              </a:ext>
            </a:extLst>
          </p:cNvPr>
          <p:cNvSpPr>
            <a:spLocks noGrp="1"/>
          </p:cNvSpPr>
          <p:nvPr>
            <p:ph type="title"/>
          </p:nvPr>
        </p:nvSpPr>
        <p:spPr/>
        <p:txBody>
          <a:bodyPr/>
          <a:lstStyle/>
          <a:p>
            <a:r>
              <a:rPr lang="en-US" dirty="0"/>
              <a:t>Preserving Your Home: Quick Tips &amp; Key Considerations</a:t>
            </a:r>
          </a:p>
        </p:txBody>
      </p:sp>
      <p:sp>
        <p:nvSpPr>
          <p:cNvPr id="7" name="Content Placeholder 6">
            <a:extLst>
              <a:ext uri="{FF2B5EF4-FFF2-40B4-BE49-F238E27FC236}">
                <a16:creationId xmlns:a16="http://schemas.microsoft.com/office/drawing/2014/main" id="{35AEAF75-8158-6CB3-7DCF-0BD52102CE0B}"/>
              </a:ext>
            </a:extLst>
          </p:cNvPr>
          <p:cNvSpPr>
            <a:spLocks noGrp="1"/>
          </p:cNvSpPr>
          <p:nvPr>
            <p:ph idx="1"/>
          </p:nvPr>
        </p:nvSpPr>
        <p:spPr>
          <a:xfrm>
            <a:off x="551301" y="2133600"/>
            <a:ext cx="7219512" cy="4038600"/>
          </a:xfrm>
        </p:spPr>
        <p:txBody>
          <a:bodyPr/>
          <a:lstStyle/>
          <a:p>
            <a:pPr marL="0" indent="0">
              <a:buNone/>
            </a:pPr>
            <a:endParaRPr lang="en-US" dirty="0"/>
          </a:p>
          <a:p>
            <a:pPr marL="210312" marR="0" lvl="0" indent="-192024" algn="l" defTabSz="1143000" rtl="0" eaLnBrk="1" fontAlgn="auto" latinLnBrk="0" hangingPunct="1">
              <a:lnSpc>
                <a:spcPct val="150000"/>
              </a:lnSpc>
              <a:spcBef>
                <a:spcPts val="1000"/>
              </a:spcBef>
              <a:spcAft>
                <a:spcPts val="0"/>
              </a:spcAft>
              <a:buClr>
                <a:srgbClr val="00882B">
                  <a:hueOff val="-2473793"/>
                  <a:satOff val="-50209"/>
                  <a:lumOff val="23543"/>
                </a:srgbClr>
              </a:buClr>
              <a:buSzPct val="100000"/>
              <a:buFont typeface="Wingdings" charset="2"/>
              <a:buChar char="§"/>
              <a:tabLst>
                <a:tab pos="139700" algn="l"/>
                <a:tab pos="457200" algn="l"/>
              </a:tabLst>
              <a:defRPr sz="1500">
                <a:latin typeface="Frutiger LT Std 45 Light"/>
                <a:ea typeface="Frutiger LT Std 45 Light"/>
                <a:cs typeface="Frutiger LT Std 45 Light"/>
                <a:sym typeface="Frutiger LT Std 45 Light"/>
              </a:defRPr>
            </a:pPr>
            <a:r>
              <a:rPr kumimoji="0" lang="en-US" sz="2400" b="0" i="0" u="none" strike="noStrike" kern="0" cap="none" spc="0" normalizeH="0" baseline="0" noProof="0" dirty="0">
                <a:ln>
                  <a:noFill/>
                </a:ln>
                <a:solidFill>
                  <a:srgbClr val="000000">
                    <a:lumMod val="75000"/>
                    <a:lumOff val="25000"/>
                  </a:srgbClr>
                </a:solidFill>
                <a:effectLst/>
                <a:uLnTx/>
                <a:uFillTx/>
                <a:latin typeface="Arial" charset="0"/>
                <a:ea typeface="Arial" charset="0"/>
                <a:cs typeface="Arial" charset="0"/>
                <a:sym typeface="Frutiger LT Std 45 Light"/>
              </a:rPr>
              <a:t>Create a plan for home maintenance costs </a:t>
            </a:r>
          </a:p>
          <a:p>
            <a:pPr marL="210312" marR="0" lvl="0" indent="-192024" algn="l" defTabSz="1143000" rtl="0" eaLnBrk="1" fontAlgn="auto" latinLnBrk="0" hangingPunct="1">
              <a:lnSpc>
                <a:spcPct val="150000"/>
              </a:lnSpc>
              <a:spcBef>
                <a:spcPts val="1000"/>
              </a:spcBef>
              <a:spcAft>
                <a:spcPts val="0"/>
              </a:spcAft>
              <a:buClr>
                <a:srgbClr val="00882B">
                  <a:hueOff val="-2473793"/>
                  <a:satOff val="-50209"/>
                  <a:lumOff val="23543"/>
                </a:srgbClr>
              </a:buClr>
              <a:buSzPct val="100000"/>
              <a:buFont typeface="Wingdings" charset="2"/>
              <a:buChar char="§"/>
              <a:tabLst>
                <a:tab pos="139700" algn="l"/>
                <a:tab pos="457200" algn="l"/>
              </a:tabLst>
              <a:defRPr sz="1500">
                <a:latin typeface="Frutiger LT Std 45 Light"/>
                <a:ea typeface="Frutiger LT Std 45 Light"/>
                <a:cs typeface="Frutiger LT Std 45 Light"/>
                <a:sym typeface="Frutiger LT Std 45 Light"/>
              </a:defRPr>
            </a:pPr>
            <a:r>
              <a:rPr kumimoji="0" lang="en-US" sz="2400" b="0" i="0" u="none" strike="noStrike" kern="0" cap="none" spc="0" normalizeH="0" baseline="0" noProof="0" dirty="0">
                <a:ln>
                  <a:noFill/>
                </a:ln>
                <a:solidFill>
                  <a:srgbClr val="000000">
                    <a:lumMod val="75000"/>
                    <a:lumOff val="25000"/>
                  </a:srgbClr>
                </a:solidFill>
                <a:effectLst/>
                <a:uLnTx/>
                <a:uFillTx/>
                <a:latin typeface="Arial" charset="0"/>
                <a:ea typeface="Arial" charset="0"/>
                <a:cs typeface="Arial" charset="0"/>
                <a:sym typeface="Frutiger LT Std 45 Light"/>
              </a:rPr>
              <a:t>Budget and save for a 3-6-month emergency fund</a:t>
            </a:r>
          </a:p>
          <a:p>
            <a:pPr marL="210312" marR="0" lvl="0" indent="-192024" algn="l" defTabSz="1143000" rtl="0" eaLnBrk="1" fontAlgn="auto" latinLnBrk="0" hangingPunct="1">
              <a:lnSpc>
                <a:spcPct val="150000"/>
              </a:lnSpc>
              <a:spcBef>
                <a:spcPts val="1000"/>
              </a:spcBef>
              <a:spcAft>
                <a:spcPts val="0"/>
              </a:spcAft>
              <a:buClr>
                <a:srgbClr val="00882B">
                  <a:hueOff val="-2473793"/>
                  <a:satOff val="-50209"/>
                  <a:lumOff val="23543"/>
                </a:srgbClr>
              </a:buClr>
              <a:buSzPct val="100000"/>
              <a:buFont typeface="Wingdings" charset="2"/>
              <a:buChar char="§"/>
              <a:tabLst>
                <a:tab pos="139700" algn="l"/>
                <a:tab pos="457200" algn="l"/>
              </a:tabLst>
              <a:defRPr sz="1500">
                <a:latin typeface="Frutiger LT Std 45 Light"/>
                <a:ea typeface="Frutiger LT Std 45 Light"/>
                <a:cs typeface="Frutiger LT Std 45 Light"/>
                <a:sym typeface="Frutiger LT Std 45 Light"/>
              </a:defRPr>
            </a:pPr>
            <a:r>
              <a:rPr kumimoji="0" lang="en-US" sz="2400" b="0" i="0" u="none" strike="noStrike" kern="0" cap="none" spc="0" normalizeH="0" baseline="0" noProof="0" dirty="0">
                <a:ln>
                  <a:noFill/>
                </a:ln>
                <a:solidFill>
                  <a:srgbClr val="000000">
                    <a:lumMod val="75000"/>
                    <a:lumOff val="25000"/>
                  </a:srgbClr>
                </a:solidFill>
                <a:effectLst/>
                <a:uLnTx/>
                <a:uFillTx/>
                <a:latin typeface="Arial" charset="0"/>
                <a:ea typeface="Arial" charset="0"/>
                <a:cs typeface="Arial" charset="0"/>
                <a:sym typeface="Frutiger LT Std 45 Light"/>
              </a:rPr>
              <a:t>Budget for homeowners' insurance to cover the unexpected like fires or burglary</a:t>
            </a:r>
            <a:endParaRPr lang="en-US" sz="2400" dirty="0"/>
          </a:p>
        </p:txBody>
      </p:sp>
      <p:sp>
        <p:nvSpPr>
          <p:cNvPr id="5" name="Slide Number Placeholder 4">
            <a:extLst>
              <a:ext uri="{FF2B5EF4-FFF2-40B4-BE49-F238E27FC236}">
                <a16:creationId xmlns:a16="http://schemas.microsoft.com/office/drawing/2014/main" id="{EDE4A2C7-F919-111A-722F-8DCB9B48A2B3}"/>
              </a:ext>
            </a:extLst>
          </p:cNvPr>
          <p:cNvSpPr>
            <a:spLocks noGrp="1"/>
          </p:cNvSpPr>
          <p:nvPr>
            <p:ph type="sldNum" sz="quarter" idx="12"/>
          </p:nvPr>
        </p:nvSpPr>
        <p:spPr/>
        <p:txBody>
          <a:bodyPr/>
          <a:lstStyle/>
          <a:p>
            <a:fld id="{5CBDBD4D-7B7B-4EC0-AB6E-424933B04FED}" type="slidenum">
              <a:rPr lang="en-US" smtClean="0"/>
              <a:pPr/>
              <a:t>23</a:t>
            </a:fld>
            <a:endParaRPr lang="en-US"/>
          </a:p>
        </p:txBody>
      </p:sp>
      <p:sp>
        <p:nvSpPr>
          <p:cNvPr id="8" name="TextBox 7">
            <a:extLst>
              <a:ext uri="{FF2B5EF4-FFF2-40B4-BE49-F238E27FC236}">
                <a16:creationId xmlns:a16="http://schemas.microsoft.com/office/drawing/2014/main" id="{26BBC72A-62D9-7194-D4AF-E3C955920EB9}"/>
              </a:ext>
            </a:extLst>
          </p:cNvPr>
          <p:cNvSpPr txBox="1"/>
          <p:nvPr/>
        </p:nvSpPr>
        <p:spPr>
          <a:xfrm>
            <a:off x="4044010" y="1368932"/>
            <a:ext cx="4100803" cy="584775"/>
          </a:xfrm>
          <a:prstGeom prst="rect">
            <a:avLst/>
          </a:prstGeom>
          <a:noFill/>
        </p:spPr>
        <p:txBody>
          <a:bodyPr wrap="none" rtlCol="0">
            <a:spAutoFit/>
          </a:bodyPr>
          <a:lstStyle/>
          <a:p>
            <a:pPr marL="0" indent="0">
              <a:buNone/>
            </a:pPr>
            <a:r>
              <a:rPr lang="en-US" sz="3200" dirty="0"/>
              <a:t>Caring for your Home</a:t>
            </a:r>
          </a:p>
        </p:txBody>
      </p:sp>
      <p:pic>
        <p:nvPicPr>
          <p:cNvPr id="9" name="Picture 8">
            <a:extLst>
              <a:ext uri="{FF2B5EF4-FFF2-40B4-BE49-F238E27FC236}">
                <a16:creationId xmlns:a16="http://schemas.microsoft.com/office/drawing/2014/main" id="{766EA6F2-B4EB-6211-01DA-3E3367049B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8416" y="2743200"/>
            <a:ext cx="3819108" cy="3672769"/>
          </a:xfrm>
          <a:prstGeom prst="rect">
            <a:avLst/>
          </a:prstGeom>
        </p:spPr>
      </p:pic>
    </p:spTree>
    <p:extLst>
      <p:ext uri="{BB962C8B-B14F-4D97-AF65-F5344CB8AC3E}">
        <p14:creationId xmlns:p14="http://schemas.microsoft.com/office/powerpoint/2010/main" val="3913213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78E10-F594-E283-9764-6487FA963C97}"/>
              </a:ext>
            </a:extLst>
          </p:cNvPr>
          <p:cNvSpPr>
            <a:spLocks noGrp="1"/>
          </p:cNvSpPr>
          <p:nvPr>
            <p:ph type="title"/>
          </p:nvPr>
        </p:nvSpPr>
        <p:spPr/>
        <p:txBody>
          <a:bodyPr/>
          <a:lstStyle/>
          <a:p>
            <a:r>
              <a:rPr lang="en-US" dirty="0"/>
              <a:t>Preserving Your Home: Foreclosure Mitigation</a:t>
            </a:r>
          </a:p>
        </p:txBody>
      </p:sp>
      <p:sp>
        <p:nvSpPr>
          <p:cNvPr id="3" name="Content Placeholder 2">
            <a:extLst>
              <a:ext uri="{FF2B5EF4-FFF2-40B4-BE49-F238E27FC236}">
                <a16:creationId xmlns:a16="http://schemas.microsoft.com/office/drawing/2014/main" id="{6E4EAB38-B0FA-C2E4-B179-F90D8F5F230C}"/>
              </a:ext>
            </a:extLst>
          </p:cNvPr>
          <p:cNvSpPr>
            <a:spLocks noGrp="1"/>
          </p:cNvSpPr>
          <p:nvPr>
            <p:ph idx="1"/>
          </p:nvPr>
        </p:nvSpPr>
        <p:spPr>
          <a:xfrm>
            <a:off x="564951" y="2240280"/>
            <a:ext cx="9872861" cy="3855720"/>
          </a:xfrm>
          <a:ln>
            <a:solidFill>
              <a:schemeClr val="accent1"/>
            </a:solidFill>
          </a:ln>
        </p:spPr>
        <p:txBody>
          <a:bodyPr/>
          <a:lstStyle/>
          <a:p>
            <a:pPr marL="0" indent="0">
              <a:buNone/>
            </a:pPr>
            <a:endParaRPr lang="en-US" dirty="0"/>
          </a:p>
          <a:p>
            <a:pPr marL="210312" marR="0" lvl="0" indent="-192024" algn="l" defTabSz="1143000" rtl="0" eaLnBrk="1" fontAlgn="auto" latinLnBrk="0" hangingPunct="1">
              <a:lnSpc>
                <a:spcPct val="150000"/>
              </a:lnSpc>
              <a:spcBef>
                <a:spcPts val="1000"/>
              </a:spcBef>
              <a:spcAft>
                <a:spcPts val="0"/>
              </a:spcAft>
              <a:buClr>
                <a:srgbClr val="00882B">
                  <a:hueOff val="-2473793"/>
                  <a:satOff val="-50209"/>
                  <a:lumOff val="23543"/>
                </a:srgbClr>
              </a:buClr>
              <a:buSzPct val="100000"/>
              <a:buFont typeface="Wingdings" charset="2"/>
              <a:buChar char="§"/>
              <a:tabLst>
                <a:tab pos="139700" algn="l"/>
                <a:tab pos="457200" algn="l"/>
              </a:tabLst>
              <a:defRPr sz="1500">
                <a:latin typeface="Frutiger LT Std 45 Light"/>
                <a:ea typeface="Frutiger LT Std 45 Light"/>
                <a:cs typeface="Frutiger LT Std 45 Light"/>
                <a:sym typeface="Frutiger LT Std 45 Light"/>
              </a:defRPr>
            </a:pPr>
            <a:r>
              <a:rPr kumimoji="0" lang="en-US" b="1" i="0" u="none" strike="noStrike" kern="0" cap="none" spc="0" normalizeH="0" baseline="0" noProof="0" dirty="0">
                <a:ln>
                  <a:noFill/>
                </a:ln>
                <a:solidFill>
                  <a:srgbClr val="000000">
                    <a:lumMod val="75000"/>
                    <a:lumOff val="25000"/>
                  </a:srgbClr>
                </a:solidFill>
                <a:effectLst/>
                <a:uLnTx/>
                <a:uFillTx/>
                <a:latin typeface="Arial" charset="0"/>
                <a:ea typeface="Arial" charset="0"/>
                <a:cs typeface="Arial" charset="0"/>
                <a:sym typeface="Frutiger LT Std 45 Light"/>
              </a:rPr>
              <a:t>Look for solutions early and often. </a:t>
            </a:r>
            <a:r>
              <a:rPr kumimoji="0" lang="en-US" b="0" i="0" u="none" strike="noStrike" kern="0" cap="none" spc="0" normalizeH="0" baseline="0" noProof="0" dirty="0">
                <a:ln>
                  <a:noFill/>
                </a:ln>
                <a:solidFill>
                  <a:srgbClr val="000000">
                    <a:lumMod val="75000"/>
                    <a:lumOff val="25000"/>
                  </a:srgbClr>
                </a:solidFill>
                <a:effectLst/>
                <a:uLnTx/>
                <a:uFillTx/>
                <a:latin typeface="Arial" charset="0"/>
                <a:ea typeface="Arial" charset="0"/>
                <a:cs typeface="Arial" charset="0"/>
                <a:sym typeface="Frutiger LT Std 45 Light"/>
              </a:rPr>
              <a:t>If you find yourself struggling to pay your mortgage, take action as soon as possible. Reach out to your loan servicer or banker.</a:t>
            </a:r>
          </a:p>
          <a:p>
            <a:pPr marL="210312" marR="0" lvl="0" indent="-192024" algn="l" defTabSz="1143000" rtl="0" eaLnBrk="1" fontAlgn="auto" latinLnBrk="0" hangingPunct="1">
              <a:lnSpc>
                <a:spcPct val="150000"/>
              </a:lnSpc>
              <a:spcBef>
                <a:spcPts val="1000"/>
              </a:spcBef>
              <a:spcAft>
                <a:spcPts val="0"/>
              </a:spcAft>
              <a:buClr>
                <a:srgbClr val="00882B">
                  <a:hueOff val="-2473793"/>
                  <a:satOff val="-50209"/>
                  <a:lumOff val="23543"/>
                </a:srgbClr>
              </a:buClr>
              <a:buSzPct val="100000"/>
              <a:buFont typeface="Wingdings" charset="2"/>
              <a:buChar char="§"/>
              <a:tabLst>
                <a:tab pos="139700" algn="l"/>
                <a:tab pos="457200" algn="l"/>
              </a:tabLst>
              <a:defRPr sz="1500">
                <a:latin typeface="Frutiger LT Std 45 Light"/>
                <a:ea typeface="Frutiger LT Std 45 Light"/>
                <a:cs typeface="Frutiger LT Std 45 Light"/>
                <a:sym typeface="Frutiger LT Std 45 Light"/>
              </a:defRPr>
            </a:pPr>
            <a:r>
              <a:rPr kumimoji="0" lang="en-US" b="1" i="0" u="none" strike="noStrike" kern="0" cap="none" spc="0" normalizeH="0" baseline="0" noProof="0" dirty="0">
                <a:ln>
                  <a:noFill/>
                </a:ln>
                <a:solidFill>
                  <a:srgbClr val="000000">
                    <a:lumMod val="75000"/>
                    <a:lumOff val="25000"/>
                  </a:srgbClr>
                </a:solidFill>
                <a:effectLst/>
                <a:uLnTx/>
                <a:uFillTx/>
                <a:latin typeface="Arial" charset="0"/>
                <a:ea typeface="Arial" charset="0"/>
                <a:cs typeface="Arial" charset="0"/>
                <a:sym typeface="Frutiger LT Std 45 Light"/>
              </a:rPr>
              <a:t>Consider your options. </a:t>
            </a:r>
            <a:r>
              <a:rPr kumimoji="0" lang="en-US" b="0" i="0" u="none" strike="noStrike" kern="0" cap="none" spc="0" normalizeH="0" baseline="0" noProof="0" dirty="0">
                <a:ln>
                  <a:noFill/>
                </a:ln>
                <a:solidFill>
                  <a:srgbClr val="000000">
                    <a:lumMod val="75000"/>
                    <a:lumOff val="25000"/>
                  </a:srgbClr>
                </a:solidFill>
                <a:effectLst/>
                <a:uLnTx/>
                <a:uFillTx/>
                <a:latin typeface="Arial" charset="0"/>
                <a:ea typeface="Arial" charset="0"/>
                <a:cs typeface="Arial" charset="0"/>
                <a:sym typeface="Frutiger LT Std 45 Light"/>
              </a:rPr>
              <a:t>Can you modify your loan terms to make your monthly mortgage affordable? </a:t>
            </a:r>
          </a:p>
          <a:p>
            <a:pPr marL="210312" marR="0" lvl="0" indent="-192024" algn="l" defTabSz="1143000" rtl="0" eaLnBrk="1" fontAlgn="auto" latinLnBrk="0" hangingPunct="1">
              <a:lnSpc>
                <a:spcPct val="150000"/>
              </a:lnSpc>
              <a:spcBef>
                <a:spcPts val="1000"/>
              </a:spcBef>
              <a:spcAft>
                <a:spcPts val="0"/>
              </a:spcAft>
              <a:buClr>
                <a:srgbClr val="00882B">
                  <a:hueOff val="-2473793"/>
                  <a:satOff val="-50209"/>
                  <a:lumOff val="23543"/>
                </a:srgbClr>
              </a:buClr>
              <a:buSzPct val="100000"/>
              <a:buFont typeface="Wingdings" charset="2"/>
              <a:buChar char="§"/>
              <a:tabLst>
                <a:tab pos="139700" algn="l"/>
                <a:tab pos="457200" algn="l"/>
              </a:tabLst>
              <a:defRPr sz="1500">
                <a:latin typeface="Frutiger LT Std 45 Light"/>
                <a:ea typeface="Frutiger LT Std 45 Light"/>
                <a:cs typeface="Frutiger LT Std 45 Light"/>
                <a:sym typeface="Frutiger LT Std 45 Light"/>
              </a:defRPr>
            </a:pPr>
            <a:r>
              <a:rPr kumimoji="0" lang="en-US" b="1" i="0" u="none" strike="noStrike" kern="0" cap="none" spc="0" normalizeH="0" baseline="0" noProof="0" dirty="0">
                <a:ln>
                  <a:noFill/>
                </a:ln>
                <a:solidFill>
                  <a:srgbClr val="000000">
                    <a:lumMod val="75000"/>
                    <a:lumOff val="25000"/>
                  </a:srgbClr>
                </a:solidFill>
                <a:effectLst/>
                <a:uLnTx/>
                <a:uFillTx/>
                <a:latin typeface="Arial" charset="0"/>
                <a:ea typeface="Arial" charset="0"/>
                <a:cs typeface="Arial" charset="0"/>
                <a:sym typeface="Frutiger LT Std 45 Light"/>
              </a:rPr>
              <a:t>Seek foreclosure prevention counseling. </a:t>
            </a:r>
            <a:r>
              <a:rPr kumimoji="0" lang="en-US" b="0" i="0" u="none" strike="noStrike" kern="0" cap="none" spc="0" normalizeH="0" baseline="0" noProof="0" dirty="0">
                <a:ln>
                  <a:noFill/>
                </a:ln>
                <a:solidFill>
                  <a:srgbClr val="000000">
                    <a:lumMod val="75000"/>
                    <a:lumOff val="25000"/>
                  </a:srgbClr>
                </a:solidFill>
                <a:effectLst/>
                <a:uLnTx/>
                <a:uFillTx/>
                <a:latin typeface="Arial" charset="0"/>
                <a:ea typeface="Arial" charset="0"/>
                <a:cs typeface="Arial" charset="0"/>
                <a:sym typeface="Frutiger LT Std 45 Light"/>
              </a:rPr>
              <a:t>Ask for expert help, there are resources available through the CFPB and HUD</a:t>
            </a:r>
            <a:r>
              <a:rPr kumimoji="0" lang="en-US" b="0" i="0" u="none" strike="noStrike" kern="0" cap="none" spc="0" normalizeH="0" baseline="0" noProof="0" dirty="0">
                <a:ln>
                  <a:noFill/>
                </a:ln>
                <a:solidFill>
                  <a:srgbClr val="000000">
                    <a:lumMod val="75000"/>
                    <a:lumOff val="25000"/>
                  </a:srgbClr>
                </a:solidFill>
                <a:effectLst/>
                <a:uLnTx/>
                <a:uFillTx/>
                <a:latin typeface="Frutiger LT Std 45 Light"/>
                <a:sym typeface="Frutiger LT Std 45 Light"/>
              </a:rPr>
              <a:t>. </a:t>
            </a:r>
            <a:br>
              <a:rPr kumimoji="0" lang="en-US" b="0" i="0" u="none" strike="noStrike" kern="0" cap="none" spc="0" normalizeH="0" baseline="0" noProof="0" dirty="0">
                <a:ln>
                  <a:noFill/>
                </a:ln>
                <a:solidFill>
                  <a:srgbClr val="000000"/>
                </a:solidFill>
                <a:effectLst/>
                <a:uLnTx/>
                <a:uFillTx/>
                <a:latin typeface="Frutiger LT Std 45 Light"/>
                <a:sym typeface="Frutiger LT Std 45 Light"/>
              </a:rPr>
            </a:br>
            <a:endParaRPr kumimoji="0" lang="en-US" b="0" i="0" u="none" strike="noStrike" kern="0" cap="none" spc="0" normalizeH="0" baseline="0" noProof="0" dirty="0">
              <a:ln>
                <a:noFill/>
              </a:ln>
              <a:solidFill>
                <a:srgbClr val="000000"/>
              </a:solidFill>
              <a:effectLst/>
              <a:uLnTx/>
              <a:uFillTx/>
              <a:latin typeface="Frutiger LT Std 45 Light"/>
              <a:sym typeface="Frutiger LT Std 45 Light"/>
            </a:endParaRPr>
          </a:p>
          <a:p>
            <a:pPr marL="0" marR="0" lvl="0" indent="0" algn="l" defTabSz="457200" rtl="0" eaLnBrk="1" fontAlgn="auto" latinLnBrk="0" hangingPunct="1">
              <a:lnSpc>
                <a:spcPts val="3500"/>
              </a:lnSpc>
              <a:spcBef>
                <a:spcPts val="0"/>
              </a:spcBef>
              <a:spcAft>
                <a:spcPts val="0"/>
              </a:spcAft>
              <a:buClrTx/>
              <a:buSzTx/>
              <a:buFontTx/>
              <a:buNone/>
              <a:tabLst/>
              <a:defRPr sz="1400">
                <a:latin typeface="Frutiger LT Std 65 Bold"/>
                <a:ea typeface="Frutiger LT Std 65 Bold"/>
                <a:cs typeface="Frutiger LT Std 65 Bold"/>
                <a:sym typeface="Frutiger LT Std 65 Bold"/>
              </a:defRPr>
            </a:pPr>
            <a:r>
              <a:rPr kumimoji="0" lang="en-US" b="1" i="0" u="none" strike="noStrike" kern="0" cap="none" spc="0" normalizeH="0" baseline="0" noProof="0" dirty="0">
                <a:ln>
                  <a:noFill/>
                </a:ln>
                <a:solidFill>
                  <a:srgbClr val="000000"/>
                </a:solidFill>
                <a:effectLst/>
                <a:uLnTx/>
                <a:uFillTx/>
                <a:latin typeface="Arial" charset="0"/>
                <a:ea typeface="Arial" charset="0"/>
                <a:cs typeface="Arial" charset="0"/>
                <a:sym typeface="Frutiger LT Std 65 Bold"/>
              </a:rPr>
              <a:t>Reach Out for Help</a:t>
            </a:r>
          </a:p>
          <a:p>
            <a:pPr marL="0" marR="0" lvl="0" indent="0" algn="l" defTabSz="457200" rtl="0" eaLnBrk="1" fontAlgn="auto" latinLnBrk="0" hangingPunct="1">
              <a:lnSpc>
                <a:spcPct val="100000"/>
              </a:lnSpc>
              <a:spcBef>
                <a:spcPts val="0"/>
              </a:spcBef>
              <a:spcAft>
                <a:spcPts val="0"/>
              </a:spcAft>
              <a:buClrTx/>
              <a:buSzTx/>
              <a:buFontTx/>
              <a:buNone/>
              <a:tabLst/>
              <a:defRPr sz="1400">
                <a:latin typeface="Frutiger LT Std 45 Light"/>
                <a:ea typeface="Frutiger LT Std 45 Light"/>
                <a:cs typeface="Frutiger LT Std 45 Light"/>
                <a:sym typeface="Frutiger LT Std 45 Light"/>
              </a:defRPr>
            </a:pPr>
            <a:r>
              <a:rPr kumimoji="0" lang="en-US" b="0" i="0" u="none" strike="noStrike" kern="0" cap="none" spc="0" normalizeH="0" baseline="0" noProof="0" dirty="0">
                <a:ln>
                  <a:noFill/>
                </a:ln>
                <a:solidFill>
                  <a:srgbClr val="000000">
                    <a:lumMod val="75000"/>
                    <a:lumOff val="25000"/>
                  </a:srgbClr>
                </a:solidFill>
                <a:effectLst/>
                <a:uLnTx/>
                <a:uFillTx/>
                <a:latin typeface="Arial" charset="0"/>
                <a:ea typeface="Arial" charset="0"/>
                <a:cs typeface="Arial" charset="0"/>
                <a:sym typeface="Frutiger LT Std 45 Light"/>
              </a:rPr>
              <a:t>Visit </a:t>
            </a:r>
            <a:r>
              <a:rPr kumimoji="0" lang="en-US" b="0" i="0" u="sng" strike="noStrike" kern="0" cap="none" spc="0" normalizeH="0" baseline="0" noProof="0" dirty="0">
                <a:ln>
                  <a:noFill/>
                </a:ln>
                <a:solidFill>
                  <a:srgbClr val="0070C0"/>
                </a:solidFill>
                <a:effectLst/>
                <a:uLnTx/>
                <a:uFillTx/>
                <a:latin typeface="Arial" charset="0"/>
                <a:ea typeface="Arial" charset="0"/>
                <a:cs typeface="Arial" charset="0"/>
                <a:sym typeface="Frutiger LT Std 45 Light"/>
                <a:hlinkClick r:id="rId2">
                  <a:extLst>
                    <a:ext uri="{A12FA001-AC4F-418D-AE19-62706E023703}">
                      <ahyp:hlinkClr xmlns:ahyp="http://schemas.microsoft.com/office/drawing/2018/hyperlinkcolor" val="tx"/>
                    </a:ext>
                  </a:extLst>
                </a:hlinkClick>
              </a:rPr>
              <a:t>consumerfinance.gov/</a:t>
            </a:r>
            <a:r>
              <a:rPr kumimoji="0" lang="en-US" b="0" i="0" u="sng" strike="noStrike" kern="0" cap="none" spc="0" normalizeH="0" baseline="0" noProof="0" dirty="0" err="1">
                <a:ln>
                  <a:noFill/>
                </a:ln>
                <a:solidFill>
                  <a:srgbClr val="0070C0"/>
                </a:solidFill>
                <a:effectLst/>
                <a:uLnTx/>
                <a:uFillTx/>
                <a:latin typeface="Arial" charset="0"/>
                <a:ea typeface="Arial" charset="0"/>
                <a:cs typeface="Arial" charset="0"/>
                <a:sym typeface="Frutiger LT Std 45 Light"/>
                <a:hlinkClick r:id="rId2">
                  <a:extLst>
                    <a:ext uri="{A12FA001-AC4F-418D-AE19-62706E023703}">
                      <ahyp:hlinkClr xmlns:ahyp="http://schemas.microsoft.com/office/drawing/2018/hyperlinkcolor" val="tx"/>
                    </a:ext>
                  </a:extLst>
                </a:hlinkClick>
              </a:rPr>
              <a:t>mortgagehelp</a:t>
            </a:r>
            <a:r>
              <a:rPr kumimoji="0" lang="en-US" b="0" i="0" u="none" strike="noStrike" kern="0" cap="none" spc="0" normalizeH="0" baseline="0" noProof="0" dirty="0">
                <a:ln>
                  <a:noFill/>
                </a:ln>
                <a:solidFill>
                  <a:srgbClr val="0070C0"/>
                </a:solidFill>
                <a:effectLst/>
                <a:uLnTx/>
                <a:uFillTx/>
                <a:latin typeface="Arial" charset="0"/>
                <a:ea typeface="Arial" charset="0"/>
                <a:cs typeface="Arial" charset="0"/>
                <a:sym typeface="Frutiger LT Std 45 Light"/>
                <a:hlinkClick r:id="rId2">
                  <a:extLst>
                    <a:ext uri="{A12FA001-AC4F-418D-AE19-62706E023703}">
                      <ahyp:hlinkClr xmlns:ahyp="http://schemas.microsoft.com/office/drawing/2018/hyperlinkcolor" val="tx"/>
                    </a:ext>
                  </a:extLst>
                </a:hlinkClick>
              </a:rPr>
              <a:t> </a:t>
            </a:r>
            <a:r>
              <a:rPr kumimoji="0" lang="en-US" b="0" i="0" u="none" strike="noStrike" kern="0" cap="none" spc="0" normalizeH="0" baseline="0" noProof="0" dirty="0">
                <a:ln>
                  <a:noFill/>
                </a:ln>
                <a:solidFill>
                  <a:srgbClr val="000000">
                    <a:lumMod val="75000"/>
                    <a:lumOff val="25000"/>
                  </a:srgbClr>
                </a:solidFill>
                <a:effectLst/>
                <a:uLnTx/>
                <a:uFillTx/>
                <a:latin typeface="Arial" charset="0"/>
                <a:ea typeface="Arial" charset="0"/>
                <a:cs typeface="Arial" charset="0"/>
                <a:sym typeface="Frutiger LT Std 45 Light"/>
              </a:rPr>
              <a:t>or call the CFPB at (855) 411-CFPB(2372) to find a HUD-approved housing counselor.</a:t>
            </a:r>
          </a:p>
          <a:p>
            <a:pPr marL="0" indent="0">
              <a:buNone/>
            </a:pPr>
            <a:endParaRPr lang="en-US" dirty="0"/>
          </a:p>
        </p:txBody>
      </p:sp>
      <p:sp>
        <p:nvSpPr>
          <p:cNvPr id="4" name="Slide Number Placeholder 3">
            <a:extLst>
              <a:ext uri="{FF2B5EF4-FFF2-40B4-BE49-F238E27FC236}">
                <a16:creationId xmlns:a16="http://schemas.microsoft.com/office/drawing/2014/main" id="{C57156C5-78EA-C9C3-5EBD-6E9A42F0EFC3}"/>
              </a:ext>
            </a:extLst>
          </p:cNvPr>
          <p:cNvSpPr>
            <a:spLocks noGrp="1"/>
          </p:cNvSpPr>
          <p:nvPr>
            <p:ph type="sldNum" sz="quarter" idx="12"/>
          </p:nvPr>
        </p:nvSpPr>
        <p:spPr/>
        <p:txBody>
          <a:bodyPr/>
          <a:lstStyle/>
          <a:p>
            <a:fld id="{5CBDBD4D-7B7B-4EC0-AB6E-424933B04FED}" type="slidenum">
              <a:rPr lang="en-US" smtClean="0"/>
              <a:pPr/>
              <a:t>24</a:t>
            </a:fld>
            <a:endParaRPr lang="en-US"/>
          </a:p>
        </p:txBody>
      </p:sp>
      <p:sp>
        <p:nvSpPr>
          <p:cNvPr id="5" name="TextBox 4">
            <a:extLst>
              <a:ext uri="{FF2B5EF4-FFF2-40B4-BE49-F238E27FC236}">
                <a16:creationId xmlns:a16="http://schemas.microsoft.com/office/drawing/2014/main" id="{FFD261D8-770B-B147-F757-A8A5BC67B2DF}"/>
              </a:ext>
            </a:extLst>
          </p:cNvPr>
          <p:cNvSpPr txBox="1"/>
          <p:nvPr/>
        </p:nvSpPr>
        <p:spPr>
          <a:xfrm>
            <a:off x="3275012" y="1447800"/>
            <a:ext cx="4419800" cy="584775"/>
          </a:xfrm>
          <a:prstGeom prst="rect">
            <a:avLst/>
          </a:prstGeom>
          <a:noFill/>
        </p:spPr>
        <p:txBody>
          <a:bodyPr wrap="none" rtlCol="0">
            <a:spAutoFit/>
          </a:bodyPr>
          <a:lstStyle/>
          <a:p>
            <a:pPr marL="0" indent="0">
              <a:buNone/>
            </a:pPr>
            <a:r>
              <a:rPr lang="en-US" sz="3200" dirty="0"/>
              <a:t>Preventing Foreclosure</a:t>
            </a:r>
          </a:p>
        </p:txBody>
      </p:sp>
      <p:pic>
        <p:nvPicPr>
          <p:cNvPr id="7" name="Graphic 6" descr="Tools outline">
            <a:extLst>
              <a:ext uri="{FF2B5EF4-FFF2-40B4-BE49-F238E27FC236}">
                <a16:creationId xmlns:a16="http://schemas.microsoft.com/office/drawing/2014/main" id="{1472BBBD-FFAA-4100-DE29-E50E19F952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14012" y="3200400"/>
            <a:ext cx="1246897" cy="1246897"/>
          </a:xfrm>
          <a:prstGeom prst="rect">
            <a:avLst/>
          </a:prstGeom>
        </p:spPr>
      </p:pic>
    </p:spTree>
    <p:extLst>
      <p:ext uri="{BB962C8B-B14F-4D97-AF65-F5344CB8AC3E}">
        <p14:creationId xmlns:p14="http://schemas.microsoft.com/office/powerpoint/2010/main" val="2946118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D5CFF-9044-BE43-44AA-F3381C7197D7}"/>
              </a:ext>
            </a:extLst>
          </p:cNvPr>
          <p:cNvSpPr>
            <a:spLocks noGrp="1"/>
          </p:cNvSpPr>
          <p:nvPr>
            <p:ph type="title"/>
          </p:nvPr>
        </p:nvSpPr>
        <p:spPr/>
        <p:txBody>
          <a:bodyPr/>
          <a:lstStyle/>
          <a:p>
            <a:pPr algn="ctr"/>
            <a:r>
              <a:rPr lang="en-US" sz="4000" dirty="0"/>
              <a:t>Thank You and Questions</a:t>
            </a:r>
          </a:p>
        </p:txBody>
      </p:sp>
      <p:sp>
        <p:nvSpPr>
          <p:cNvPr id="3" name="Content Placeholder 2">
            <a:extLst>
              <a:ext uri="{FF2B5EF4-FFF2-40B4-BE49-F238E27FC236}">
                <a16:creationId xmlns:a16="http://schemas.microsoft.com/office/drawing/2014/main" id="{3CBB2CD1-7DE2-9340-A670-1EEFA716188C}"/>
              </a:ext>
            </a:extLst>
          </p:cNvPr>
          <p:cNvSpPr>
            <a:spLocks noGrp="1"/>
          </p:cNvSpPr>
          <p:nvPr>
            <p:ph idx="1"/>
          </p:nvPr>
        </p:nvSpPr>
        <p:spPr>
          <a:xfrm>
            <a:off x="551300" y="1482726"/>
            <a:ext cx="11089399" cy="4537074"/>
          </a:xfrm>
          <a:ln>
            <a:solidFill>
              <a:schemeClr val="accent1"/>
            </a:solidFill>
          </a:ln>
        </p:spPr>
        <p:txBody>
          <a:bodyPr/>
          <a:lstStyle/>
          <a:p>
            <a:pPr marL="0" indent="0" algn="l" defTabSz="1143000">
              <a:spcBef>
                <a:spcPts val="1000"/>
              </a:spcBef>
              <a:buNone/>
              <a:tabLst>
                <a:tab pos="139700" algn="l"/>
                <a:tab pos="457200" algn="l"/>
              </a:tabLst>
              <a:defRPr sz="1800">
                <a:solidFill>
                  <a:srgbClr val="003F2D"/>
                </a:solidFill>
                <a:latin typeface="Frutiger LT Std 65 Bold"/>
                <a:ea typeface="Frutiger LT Std 65 Bold"/>
                <a:cs typeface="Frutiger LT Std 65 Bold"/>
                <a:sym typeface="Frutiger LT Std 65 Bold"/>
              </a:defRPr>
            </a:pPr>
            <a:r>
              <a:rPr lang="en-US" sz="2800" b="1" dirty="0">
                <a:solidFill>
                  <a:schemeClr val="bg2"/>
                </a:solidFill>
                <a:latin typeface="Arial"/>
                <a:ea typeface="Arial" charset="0"/>
                <a:cs typeface="Arial"/>
              </a:rPr>
              <a:t>Resources for Next Steps </a:t>
            </a:r>
            <a:endParaRPr lang="en-US" sz="2400" b="1" dirty="0">
              <a:solidFill>
                <a:schemeClr val="bg2"/>
              </a:solidFill>
              <a:latin typeface="Arial" charset="0"/>
              <a:ea typeface="Arial" charset="0"/>
              <a:cs typeface="Arial" charset="0"/>
            </a:endParaRPr>
          </a:p>
          <a:p>
            <a:pPr algn="l" defTabSz="457200">
              <a:lnSpc>
                <a:spcPct val="120000"/>
              </a:lnSpc>
              <a:spcBef>
                <a:spcPts val="1000"/>
              </a:spcBef>
              <a:defRPr sz="1400">
                <a:latin typeface="Frutiger LT Std 45 Light"/>
                <a:ea typeface="Frutiger LT Std 45 Light"/>
                <a:cs typeface="Frutiger LT Std 45 Light"/>
                <a:sym typeface="Frutiger LT Std 45 Light"/>
              </a:defRPr>
            </a:pPr>
            <a:r>
              <a:rPr lang="en-US" sz="2000" dirty="0">
                <a:latin typeface="Arial Nova"/>
                <a:ea typeface="+mn-lt"/>
                <a:cs typeface="+mn-lt"/>
              </a:rPr>
              <a:t>Our Learning Center is designed to empower you to discover the best ways to own your own home. Scan the QR below to access tools and tips covering a wide variety of personal finance topics whenever, and wherever, is convenient for you.</a:t>
            </a:r>
            <a:endParaRPr lang="en-US" sz="2000" dirty="0">
              <a:latin typeface="Arial Nova"/>
            </a:endParaRPr>
          </a:p>
          <a:p>
            <a:pPr marL="0" indent="0">
              <a:buNone/>
            </a:pPr>
            <a:r>
              <a:rPr lang="en-US" dirty="0"/>
              <a:t>				</a:t>
            </a:r>
            <a:r>
              <a:rPr lang="en-US" sz="2000" dirty="0">
                <a:solidFill>
                  <a:srgbClr val="0000FF"/>
                </a:solidFill>
                <a:latin typeface="Arial"/>
                <a:ea typeface="+mn-lt"/>
                <a:cs typeface="+mn-lt"/>
                <a:hlinkClick r:id="rId2">
                  <a:extLst>
                    <a:ext uri="{A12FA001-AC4F-418D-AE19-62706E023703}">
                      <ahyp:hlinkClr xmlns:ahyp="http://schemas.microsoft.com/office/drawing/2018/hyperlinkcolor" val="tx"/>
                    </a:ext>
                  </a:extLst>
                </a:hlinkClick>
              </a:rPr>
              <a:t>https://tdbank.everfi-next.net/</a:t>
            </a:r>
            <a:r>
              <a:rPr lang="en-US" sz="2000" dirty="0">
                <a:solidFill>
                  <a:srgbClr val="0000FF"/>
                </a:solidFill>
                <a:latin typeface="Arial"/>
                <a:ea typeface="+mn-lt"/>
                <a:cs typeface="+mn-lt"/>
              </a:rPr>
              <a:t> </a:t>
            </a:r>
            <a:endParaRPr lang="en-US" sz="2000" dirty="0">
              <a:solidFill>
                <a:srgbClr val="0000FF"/>
              </a:solidFill>
              <a:latin typeface="Arial"/>
              <a:ea typeface="Arial" charset="0"/>
              <a:cs typeface="Arial" panose="020B0604020202020204" pitchFamily="34" charset="0"/>
            </a:endParaRPr>
          </a:p>
          <a:p>
            <a:pPr marL="0" indent="0">
              <a:buNone/>
            </a:pPr>
            <a:endParaRPr lang="en-US" dirty="0"/>
          </a:p>
          <a:p>
            <a:pPr marL="0" indent="0">
              <a:buNone/>
            </a:pPr>
            <a:r>
              <a:rPr lang="en-US" sz="1800" u="sng" dirty="0">
                <a:solidFill>
                  <a:srgbClr val="0000FF"/>
                </a:solidFill>
                <a:latin typeface="Arial"/>
                <a:ea typeface="Arial" charset="0"/>
                <a:cs typeface="Arial"/>
                <a:hlinkClick r:id="rId3">
                  <a:extLst>
                    <a:ext uri="{A12FA001-AC4F-418D-AE19-62706E023703}">
                      <ahyp:hlinkClr xmlns:ahyp="http://schemas.microsoft.com/office/drawing/2018/hyperlinkcolor" val="tx"/>
                    </a:ext>
                  </a:extLst>
                </a:hlinkClick>
              </a:rPr>
              <a:t>https://www.td.com/us/en/personal-banking/learning/understanding-your-credit</a:t>
            </a:r>
            <a:br>
              <a:rPr lang="en-US" sz="1800" dirty="0">
                <a:solidFill>
                  <a:srgbClr val="0000FF"/>
                </a:solidFill>
                <a:latin typeface="Arial" panose="020B0604020202020204" pitchFamily="34" charset="0"/>
                <a:ea typeface="Arial" charset="0"/>
                <a:cs typeface="Arial" panose="020B0604020202020204" pitchFamily="34" charset="0"/>
              </a:rPr>
            </a:br>
            <a:r>
              <a:rPr lang="en-US" sz="1800" u="sng" dirty="0">
                <a:solidFill>
                  <a:srgbClr val="0000FF"/>
                </a:solidFill>
                <a:latin typeface="Arial"/>
                <a:cs typeface="Arial"/>
                <a:sym typeface="Frutiger LT Std 45 Light"/>
                <a:hlinkClick r:id="rId4">
                  <a:extLst>
                    <a:ext uri="{A12FA001-AC4F-418D-AE19-62706E023703}">
                      <ahyp:hlinkClr xmlns:ahyp="http://schemas.microsoft.com/office/drawing/2018/hyperlinkcolor" val="tx"/>
                    </a:ext>
                  </a:extLst>
                </a:hlinkClick>
              </a:rPr>
              <a:t>https://www.td.com/us/en/personal-banking/mortgage/</a:t>
            </a:r>
            <a:br>
              <a:rPr lang="en-US" sz="1800" dirty="0">
                <a:solidFill>
                  <a:srgbClr val="0000FF"/>
                </a:solidFill>
                <a:latin typeface="Arial" panose="020B0604020202020204" pitchFamily="34" charset="0"/>
                <a:ea typeface="Arial" charset="0"/>
                <a:cs typeface="Arial" panose="020B0604020202020204" pitchFamily="34" charset="0"/>
              </a:rPr>
            </a:br>
            <a:r>
              <a:rPr lang="en-US" sz="1800" u="sng" dirty="0">
                <a:solidFill>
                  <a:srgbClr val="0000FF"/>
                </a:solidFill>
                <a:latin typeface="Arial"/>
                <a:ea typeface="Arial" charset="0"/>
                <a:cs typeface="Arial"/>
                <a:hlinkClick r:id="rId5">
                  <a:extLst>
                    <a:ext uri="{A12FA001-AC4F-418D-AE19-62706E023703}">
                      <ahyp:hlinkClr xmlns:ahyp="http://schemas.microsoft.com/office/drawing/2018/hyperlinkcolor" val="tx"/>
                    </a:ext>
                  </a:extLst>
                </a:hlinkClick>
              </a:rPr>
              <a:t>https://www.consumerfinance.gov/owning-a-home/</a:t>
            </a:r>
            <a:br>
              <a:rPr lang="en-US" sz="1800" dirty="0">
                <a:solidFill>
                  <a:srgbClr val="0000FF"/>
                </a:solidFill>
                <a:latin typeface="Arial" panose="020B0604020202020204" pitchFamily="34" charset="0"/>
                <a:ea typeface="Arial" charset="0"/>
                <a:cs typeface="Arial" panose="020B0604020202020204" pitchFamily="34" charset="0"/>
              </a:rPr>
            </a:br>
            <a:r>
              <a:rPr lang="en-US" sz="1800" u="sng" dirty="0">
                <a:solidFill>
                  <a:srgbClr val="0000FF"/>
                </a:solidFill>
                <a:latin typeface="Arial"/>
                <a:ea typeface="Arial" charset="0"/>
                <a:cs typeface="Arial"/>
                <a:hlinkClick r:id="rId6">
                  <a:extLst>
                    <a:ext uri="{A12FA001-AC4F-418D-AE19-62706E023703}">
                      <ahyp:hlinkClr xmlns:ahyp="http://schemas.microsoft.com/office/drawing/2018/hyperlinkcolor" val="tx"/>
                    </a:ext>
                  </a:extLst>
                </a:hlinkClick>
              </a:rPr>
              <a:t>https://www.hud.gov/  </a:t>
            </a:r>
            <a:endParaRPr lang="en-US" sz="1200" dirty="0">
              <a:solidFill>
                <a:srgbClr val="0000FF"/>
              </a:solidFill>
              <a:latin typeface="Arial"/>
              <a:ea typeface="Arial" charset="0"/>
              <a:cs typeface="Arial" panose="020B0604020202020204"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id="{F9EB17B6-D0CD-7B4A-C6A7-4B7A4EB9B055}"/>
              </a:ext>
            </a:extLst>
          </p:cNvPr>
          <p:cNvSpPr>
            <a:spLocks noGrp="1"/>
          </p:cNvSpPr>
          <p:nvPr>
            <p:ph type="sldNum" sz="quarter" idx="12"/>
          </p:nvPr>
        </p:nvSpPr>
        <p:spPr/>
        <p:txBody>
          <a:bodyPr/>
          <a:lstStyle/>
          <a:p>
            <a:fld id="{5CBDBD4D-7B7B-4EC0-AB6E-424933B04FED}" type="slidenum">
              <a:rPr lang="en-US" smtClean="0"/>
              <a:pPr/>
              <a:t>25</a:t>
            </a:fld>
            <a:endParaRPr lang="en-US"/>
          </a:p>
        </p:txBody>
      </p:sp>
      <p:pic>
        <p:nvPicPr>
          <p:cNvPr id="5" name="Picture 4" descr="A qr code with a green square and black squares&#10;&#10;Description automatically generated">
            <a:extLst>
              <a:ext uri="{FF2B5EF4-FFF2-40B4-BE49-F238E27FC236}">
                <a16:creationId xmlns:a16="http://schemas.microsoft.com/office/drawing/2014/main" id="{4C0BCD6B-680A-5FBC-2EF8-31B6A2ACF635}"/>
              </a:ext>
            </a:extLst>
          </p:cNvPr>
          <p:cNvPicPr>
            <a:picLocks noChangeAspect="1"/>
          </p:cNvPicPr>
          <p:nvPr/>
        </p:nvPicPr>
        <p:blipFill>
          <a:blip r:embed="rId7"/>
          <a:stretch>
            <a:fillRect/>
          </a:stretch>
        </p:blipFill>
        <p:spPr>
          <a:xfrm>
            <a:off x="2741612" y="3276600"/>
            <a:ext cx="1293239" cy="1266463"/>
          </a:xfrm>
          <a:prstGeom prst="rect">
            <a:avLst/>
          </a:prstGeom>
          <a:ln>
            <a:noFill/>
          </a:ln>
        </p:spPr>
      </p:pic>
    </p:spTree>
    <p:extLst>
      <p:ext uri="{BB962C8B-B14F-4D97-AF65-F5344CB8AC3E}">
        <p14:creationId xmlns:p14="http://schemas.microsoft.com/office/powerpoint/2010/main" val="990468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D3344-E09C-F00F-51A0-AFFA61162FC0}"/>
              </a:ext>
            </a:extLst>
          </p:cNvPr>
          <p:cNvSpPr>
            <a:spLocks noGrp="1"/>
          </p:cNvSpPr>
          <p:nvPr>
            <p:ph type="title"/>
          </p:nvPr>
        </p:nvSpPr>
        <p:spPr/>
        <p:txBody>
          <a:bodyPr/>
          <a:lstStyle/>
          <a:p>
            <a:r>
              <a:rPr lang="en-US" dirty="0"/>
              <a:t>Stay in Touch!</a:t>
            </a:r>
          </a:p>
        </p:txBody>
      </p:sp>
      <p:sp>
        <p:nvSpPr>
          <p:cNvPr id="4" name="Slide Number Placeholder 3">
            <a:extLst>
              <a:ext uri="{FF2B5EF4-FFF2-40B4-BE49-F238E27FC236}">
                <a16:creationId xmlns:a16="http://schemas.microsoft.com/office/drawing/2014/main" id="{CDF769E8-C268-AAEF-ECC6-95A1FF4A5FE6}"/>
              </a:ext>
            </a:extLst>
          </p:cNvPr>
          <p:cNvSpPr>
            <a:spLocks noGrp="1"/>
          </p:cNvSpPr>
          <p:nvPr>
            <p:ph type="sldNum" sz="quarter" idx="12"/>
          </p:nvPr>
        </p:nvSpPr>
        <p:spPr/>
        <p:txBody>
          <a:bodyPr/>
          <a:lstStyle/>
          <a:p>
            <a:fld id="{5CBDBD4D-7B7B-4EC0-AB6E-424933B04FED}" type="slidenum">
              <a:rPr lang="en-US" smtClean="0"/>
              <a:pPr/>
              <a:t>26</a:t>
            </a:fld>
            <a:endParaRPr lang="en-US"/>
          </a:p>
        </p:txBody>
      </p:sp>
      <p:sp>
        <p:nvSpPr>
          <p:cNvPr id="6" name="Rectangle 5">
            <a:extLst>
              <a:ext uri="{FF2B5EF4-FFF2-40B4-BE49-F238E27FC236}">
                <a16:creationId xmlns:a16="http://schemas.microsoft.com/office/drawing/2014/main" id="{CB96B649-0BD9-CC71-6B66-183725E5D4BD}"/>
              </a:ext>
            </a:extLst>
          </p:cNvPr>
          <p:cNvSpPr/>
          <p:nvPr/>
        </p:nvSpPr>
        <p:spPr>
          <a:xfrm>
            <a:off x="2233955" y="2057400"/>
            <a:ext cx="7720914" cy="3209919"/>
          </a:xfrm>
          <a:prstGeom prst="rect">
            <a:avLst/>
          </a:prstGeom>
          <a:noFill/>
          <a:ln>
            <a:solidFill>
              <a:srgbClr val="00B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object 3">
            <a:extLst>
              <a:ext uri="{FF2B5EF4-FFF2-40B4-BE49-F238E27FC236}">
                <a16:creationId xmlns:a16="http://schemas.microsoft.com/office/drawing/2014/main" id="{748E7154-BC61-48F7-1020-55E60230ECEA}"/>
              </a:ext>
            </a:extLst>
          </p:cNvPr>
          <p:cNvSpPr/>
          <p:nvPr/>
        </p:nvSpPr>
        <p:spPr>
          <a:xfrm>
            <a:off x="3579812" y="2936748"/>
            <a:ext cx="1142999" cy="958595"/>
          </a:xfrm>
          <a:prstGeom prst="rect">
            <a:avLst/>
          </a:prstGeom>
          <a:blipFill>
            <a:blip r:embed="rId2" cstate="print"/>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p>
        </p:txBody>
      </p:sp>
      <p:sp>
        <p:nvSpPr>
          <p:cNvPr id="9" name="TextBox 9">
            <a:extLst>
              <a:ext uri="{FF2B5EF4-FFF2-40B4-BE49-F238E27FC236}">
                <a16:creationId xmlns:a16="http://schemas.microsoft.com/office/drawing/2014/main" id="{B40A1C27-8214-65EF-F3EE-6A0B633F9706}"/>
              </a:ext>
            </a:extLst>
          </p:cNvPr>
          <p:cNvSpPr txBox="1"/>
          <p:nvPr/>
        </p:nvSpPr>
        <p:spPr>
          <a:xfrm>
            <a:off x="4951412" y="3662359"/>
            <a:ext cx="2743200" cy="14773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dirty="0">
                <a:solidFill>
                  <a:schemeClr val="bg1">
                    <a:lumMod val="50000"/>
                  </a:schemeClr>
                </a:solidFill>
                <a:latin typeface="Arial"/>
                <a:cs typeface="Calibri"/>
              </a:rPr>
              <a:t>Edwin A Restrepo</a:t>
            </a:r>
          </a:p>
          <a:p>
            <a:r>
              <a:rPr lang="en-US" i="1" dirty="0">
                <a:solidFill>
                  <a:schemeClr val="bg1">
                    <a:lumMod val="50000"/>
                  </a:schemeClr>
                </a:solidFill>
                <a:latin typeface="Arial"/>
                <a:cs typeface="Calibri"/>
              </a:rPr>
              <a:t>CMLO</a:t>
            </a:r>
          </a:p>
          <a:p>
            <a:r>
              <a:rPr lang="en-US" i="1" dirty="0">
                <a:solidFill>
                  <a:schemeClr val="bg1">
                    <a:lumMod val="50000"/>
                  </a:schemeClr>
                </a:solidFill>
                <a:latin typeface="Arial"/>
                <a:cs typeface="Calibri"/>
              </a:rPr>
              <a:t>NMLS # 466485</a:t>
            </a:r>
          </a:p>
          <a:p>
            <a:r>
              <a:rPr lang="en-US" i="1" dirty="0">
                <a:solidFill>
                  <a:schemeClr val="bg1">
                    <a:lumMod val="50000"/>
                  </a:schemeClr>
                </a:solidFill>
                <a:latin typeface="Arial"/>
                <a:cs typeface="Calibri"/>
              </a:rPr>
              <a:t>Edwin.restrepo@td.com</a:t>
            </a:r>
          </a:p>
          <a:p>
            <a:r>
              <a:rPr lang="en-US" i="1" dirty="0">
                <a:solidFill>
                  <a:schemeClr val="bg1">
                    <a:lumMod val="50000"/>
                  </a:schemeClr>
                </a:solidFill>
                <a:latin typeface="Arial"/>
                <a:cs typeface="Calibri"/>
              </a:rPr>
              <a:t>413-464-2864</a:t>
            </a:r>
          </a:p>
        </p:txBody>
      </p:sp>
    </p:spTree>
    <p:extLst>
      <p:ext uri="{BB962C8B-B14F-4D97-AF65-F5344CB8AC3E}">
        <p14:creationId xmlns:p14="http://schemas.microsoft.com/office/powerpoint/2010/main" val="987673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2" y="281781"/>
            <a:ext cx="10058400" cy="808038"/>
          </a:xfrm>
        </p:spPr>
        <p:txBody>
          <a:bodyPr/>
          <a:lstStyle/>
          <a:p>
            <a:r>
              <a:rPr lang="en-US" dirty="0"/>
              <a:t>What to Expect and Objectives</a:t>
            </a:r>
          </a:p>
        </p:txBody>
      </p:sp>
      <p:sp>
        <p:nvSpPr>
          <p:cNvPr id="3" name="Content Placeholder 2"/>
          <p:cNvSpPr>
            <a:spLocks noGrp="1"/>
          </p:cNvSpPr>
          <p:nvPr>
            <p:ph idx="1"/>
          </p:nvPr>
        </p:nvSpPr>
        <p:spPr>
          <a:xfrm>
            <a:off x="549712" y="1712407"/>
            <a:ext cx="11089399" cy="4689474"/>
          </a:xfrm>
        </p:spPr>
        <p:txBody>
          <a:bodyPr/>
          <a:lstStyle/>
          <a:p>
            <a:pPr marL="210312" marR="0" lvl="0" indent="-192024" algn="l" defTabSz="1143000" rtl="0" eaLnBrk="1" fontAlgn="auto" latinLnBrk="0" hangingPunct="1">
              <a:lnSpc>
                <a:spcPct val="150000"/>
              </a:lnSpc>
              <a:spcBef>
                <a:spcPts val="0"/>
              </a:spcBef>
              <a:spcAft>
                <a:spcPts val="0"/>
              </a:spcAft>
              <a:buClr>
                <a:srgbClr val="8CC63F"/>
              </a:buClr>
              <a:buSzPct val="100000"/>
              <a:buFont typeface="Wingdings" charset="2"/>
              <a:buChar char="§"/>
              <a:tabLst>
                <a:tab pos="139700" algn="l"/>
                <a:tab pos="457200" algn="l"/>
              </a:tabLst>
              <a:defRPr sz="1400">
                <a:latin typeface="Frutiger LT Std 45 Light"/>
                <a:ea typeface="Frutiger LT Std 45 Light"/>
                <a:cs typeface="Frutiger LT Std 45 Light"/>
                <a:sym typeface="Frutiger LT Std 45 Light"/>
              </a:defRPr>
            </a:pPr>
            <a:r>
              <a:rPr kumimoji="0" lang="en-US" sz="1800" b="0" i="0" u="none" strike="noStrike" kern="0" cap="none" spc="0" normalizeH="0" baseline="0" noProof="0" dirty="0">
                <a:ln>
                  <a:noFill/>
                </a:ln>
                <a:solidFill>
                  <a:srgbClr val="000000">
                    <a:lumMod val="75000"/>
                    <a:lumOff val="25000"/>
                  </a:srgbClr>
                </a:solidFill>
                <a:effectLst/>
                <a:uLnTx/>
                <a:uFillTx/>
                <a:latin typeface="Arial" charset="0"/>
                <a:ea typeface="Arial" charset="0"/>
                <a:cs typeface="Arial" charset="0"/>
                <a:sym typeface="Frutiger LT Std 45 Light"/>
              </a:rPr>
              <a:t>Am I ready to purchase a home?</a:t>
            </a:r>
          </a:p>
          <a:p>
            <a:pPr marL="210312" marR="0" lvl="0" indent="-192024" algn="l" defTabSz="1143000" rtl="0" eaLnBrk="1" fontAlgn="auto" latinLnBrk="0" hangingPunct="1">
              <a:lnSpc>
                <a:spcPct val="150000"/>
              </a:lnSpc>
              <a:spcBef>
                <a:spcPts val="0"/>
              </a:spcBef>
              <a:spcAft>
                <a:spcPts val="0"/>
              </a:spcAft>
              <a:buClr>
                <a:srgbClr val="8CC63F"/>
              </a:buClr>
              <a:buSzPct val="100000"/>
              <a:buFont typeface="Wingdings" charset="2"/>
              <a:buChar char="§"/>
              <a:tabLst>
                <a:tab pos="139700" algn="l"/>
                <a:tab pos="457200" algn="l"/>
              </a:tabLst>
              <a:defRPr sz="1400">
                <a:latin typeface="Frutiger LT Std 45 Light"/>
                <a:ea typeface="Frutiger LT Std 45 Light"/>
                <a:cs typeface="Frutiger LT Std 45 Light"/>
                <a:sym typeface="Frutiger LT Std 45 Light"/>
              </a:defRPr>
            </a:pPr>
            <a:r>
              <a:rPr kumimoji="0" lang="en-US" sz="1800" b="0" i="0" u="none" strike="noStrike" kern="0" cap="none" spc="0" normalizeH="0" baseline="0" noProof="0" dirty="0">
                <a:ln>
                  <a:noFill/>
                </a:ln>
                <a:solidFill>
                  <a:srgbClr val="000000">
                    <a:lumMod val="75000"/>
                    <a:lumOff val="25000"/>
                  </a:srgbClr>
                </a:solidFill>
                <a:effectLst/>
                <a:uLnTx/>
                <a:uFillTx/>
                <a:latin typeface="Arial" charset="0"/>
                <a:ea typeface="Arial" charset="0"/>
                <a:cs typeface="Arial" charset="0"/>
                <a:sym typeface="Frutiger LT Std 45 Light"/>
              </a:rPr>
              <a:t>How much can I afford? How much does this all really cost?</a:t>
            </a:r>
          </a:p>
          <a:p>
            <a:pPr marL="210312" marR="0" lvl="0" indent="-192024" algn="l" defTabSz="1143000" rtl="0" eaLnBrk="1" fontAlgn="auto" latinLnBrk="0" hangingPunct="1">
              <a:lnSpc>
                <a:spcPct val="150000"/>
              </a:lnSpc>
              <a:spcBef>
                <a:spcPts val="0"/>
              </a:spcBef>
              <a:spcAft>
                <a:spcPts val="0"/>
              </a:spcAft>
              <a:buClr>
                <a:srgbClr val="8CC63F"/>
              </a:buClr>
              <a:buSzPct val="100000"/>
              <a:buFont typeface="Wingdings" charset="2"/>
              <a:buChar char="§"/>
              <a:tabLst>
                <a:tab pos="139700" algn="l"/>
                <a:tab pos="457200" algn="l"/>
              </a:tabLst>
              <a:defRPr sz="1400">
                <a:latin typeface="Frutiger LT Std 45 Light"/>
                <a:ea typeface="Frutiger LT Std 45 Light"/>
                <a:cs typeface="Frutiger LT Std 45 Light"/>
                <a:sym typeface="Frutiger LT Std 45 Light"/>
              </a:defRPr>
            </a:pPr>
            <a:r>
              <a:rPr kumimoji="0" lang="en-US" sz="1800" b="0" i="0" u="none" strike="noStrike" kern="0" cap="none" spc="0" normalizeH="0" baseline="0" noProof="0" dirty="0">
                <a:ln>
                  <a:noFill/>
                </a:ln>
                <a:solidFill>
                  <a:srgbClr val="000000">
                    <a:lumMod val="75000"/>
                    <a:lumOff val="25000"/>
                  </a:srgbClr>
                </a:solidFill>
                <a:effectLst/>
                <a:uLnTx/>
                <a:uFillTx/>
                <a:latin typeface="Arial" charset="0"/>
                <a:ea typeface="Arial" charset="0"/>
                <a:cs typeface="Arial" charset="0"/>
                <a:sym typeface="Frutiger LT Std 45 Light"/>
              </a:rPr>
              <a:t>How much do I need to have in savings for a down payment and other upfront costs? </a:t>
            </a:r>
          </a:p>
          <a:p>
            <a:pPr marL="210312" marR="0" lvl="0" indent="-192024" algn="l" defTabSz="1143000" rtl="0" eaLnBrk="1" fontAlgn="auto" latinLnBrk="0" hangingPunct="1">
              <a:lnSpc>
                <a:spcPct val="150000"/>
              </a:lnSpc>
              <a:spcBef>
                <a:spcPts val="0"/>
              </a:spcBef>
              <a:spcAft>
                <a:spcPts val="0"/>
              </a:spcAft>
              <a:buClr>
                <a:srgbClr val="8CC63F"/>
              </a:buClr>
              <a:buSzPct val="100000"/>
              <a:buFont typeface="Wingdings" charset="2"/>
              <a:buChar char="§"/>
              <a:tabLst>
                <a:tab pos="139700" algn="l"/>
                <a:tab pos="457200" algn="l"/>
              </a:tabLst>
              <a:defRPr sz="1400">
                <a:latin typeface="Frutiger LT Std 45 Light"/>
                <a:ea typeface="Frutiger LT Std 45 Light"/>
                <a:cs typeface="Frutiger LT Std 45 Light"/>
                <a:sym typeface="Frutiger LT Std 45 Light"/>
              </a:defRPr>
            </a:pPr>
            <a:r>
              <a:rPr kumimoji="0" lang="en-US" sz="1800" b="0" i="0" u="none" strike="noStrike" kern="0" cap="none" spc="0" normalizeH="0" baseline="0" noProof="0" dirty="0">
                <a:ln>
                  <a:noFill/>
                </a:ln>
                <a:solidFill>
                  <a:srgbClr val="000000">
                    <a:lumMod val="75000"/>
                    <a:lumOff val="25000"/>
                  </a:srgbClr>
                </a:solidFill>
                <a:effectLst/>
                <a:uLnTx/>
                <a:uFillTx/>
                <a:latin typeface="Arial" charset="0"/>
                <a:ea typeface="Arial" charset="0"/>
                <a:cs typeface="Arial" charset="0"/>
                <a:sym typeface="Frutiger LT Std 45 Light"/>
              </a:rPr>
              <a:t>What credit score do I need to buy a home? How does this all work? </a:t>
            </a:r>
          </a:p>
          <a:p>
            <a:pPr marL="210312" marR="0" lvl="0" indent="-192024" algn="l" defTabSz="1143000" rtl="0" eaLnBrk="1" fontAlgn="auto" latinLnBrk="0" hangingPunct="1">
              <a:lnSpc>
                <a:spcPct val="150000"/>
              </a:lnSpc>
              <a:spcBef>
                <a:spcPts val="0"/>
              </a:spcBef>
              <a:spcAft>
                <a:spcPts val="0"/>
              </a:spcAft>
              <a:buClr>
                <a:srgbClr val="8CC63F"/>
              </a:buClr>
              <a:buSzPct val="100000"/>
              <a:buFont typeface="Wingdings" charset="2"/>
              <a:buChar char="§"/>
              <a:tabLst>
                <a:tab pos="139700" algn="l"/>
                <a:tab pos="457200" algn="l"/>
              </a:tabLst>
              <a:defRPr sz="1400">
                <a:latin typeface="Frutiger LT Std 45 Light"/>
                <a:ea typeface="Frutiger LT Std 45 Light"/>
                <a:cs typeface="Frutiger LT Std 45 Light"/>
                <a:sym typeface="Frutiger LT Std 45 Light"/>
              </a:defRPr>
            </a:pPr>
            <a:r>
              <a:rPr kumimoji="0" lang="en-US" sz="1800" b="0" i="0" u="none" strike="noStrike" kern="0" cap="none" spc="0" normalizeH="0" baseline="0" noProof="0" dirty="0">
                <a:ln>
                  <a:noFill/>
                </a:ln>
                <a:solidFill>
                  <a:srgbClr val="000000">
                    <a:lumMod val="75000"/>
                    <a:lumOff val="25000"/>
                  </a:srgbClr>
                </a:solidFill>
                <a:effectLst/>
                <a:uLnTx/>
                <a:uFillTx/>
                <a:latin typeface="Arial" charset="0"/>
                <a:ea typeface="Arial" charset="0"/>
                <a:cs typeface="Arial" charset="0"/>
                <a:sym typeface="Frutiger LT Std 45 Light"/>
              </a:rPr>
              <a:t>What are the steps in the home buying process? Where do I start? </a:t>
            </a:r>
          </a:p>
          <a:p>
            <a:pPr marL="210312" marR="0" lvl="0" indent="-192024" algn="l" defTabSz="1143000" rtl="0" eaLnBrk="1" fontAlgn="auto" latinLnBrk="0" hangingPunct="1">
              <a:lnSpc>
                <a:spcPct val="150000"/>
              </a:lnSpc>
              <a:spcBef>
                <a:spcPts val="0"/>
              </a:spcBef>
              <a:spcAft>
                <a:spcPts val="0"/>
              </a:spcAft>
              <a:buClr>
                <a:srgbClr val="8CC63F"/>
              </a:buClr>
              <a:buSzPct val="100000"/>
              <a:buFont typeface="Wingdings" charset="2"/>
              <a:buChar char="§"/>
              <a:tabLst>
                <a:tab pos="139700" algn="l"/>
                <a:tab pos="457200" algn="l"/>
              </a:tabLst>
              <a:defRPr sz="1400">
                <a:latin typeface="Frutiger LT Std 45 Light"/>
                <a:ea typeface="Frutiger LT Std 45 Light"/>
                <a:cs typeface="Frutiger LT Std 45 Light"/>
                <a:sym typeface="Frutiger LT Std 45 Light"/>
              </a:defRPr>
            </a:pPr>
            <a:r>
              <a:rPr kumimoji="0" lang="en-US" sz="1800" b="0" i="0" u="none" strike="noStrike" kern="0" cap="none" spc="0" normalizeH="0" baseline="0" noProof="0" dirty="0">
                <a:ln>
                  <a:noFill/>
                </a:ln>
                <a:solidFill>
                  <a:srgbClr val="000000">
                    <a:lumMod val="75000"/>
                    <a:lumOff val="25000"/>
                  </a:srgbClr>
                </a:solidFill>
                <a:effectLst/>
                <a:uLnTx/>
                <a:uFillTx/>
                <a:latin typeface="Arial" charset="0"/>
                <a:ea typeface="Arial" charset="0"/>
                <a:cs typeface="Arial" charset="0"/>
                <a:sym typeface="Frutiger LT Std 45 Light"/>
              </a:rPr>
              <a:t>How long does it take to buy a home? </a:t>
            </a:r>
          </a:p>
          <a:p>
            <a:pPr marL="210312" marR="0" lvl="0" indent="-192024" algn="l" defTabSz="1143000" rtl="0" eaLnBrk="1" fontAlgn="auto" latinLnBrk="0" hangingPunct="1">
              <a:lnSpc>
                <a:spcPct val="150000"/>
              </a:lnSpc>
              <a:spcBef>
                <a:spcPts val="0"/>
              </a:spcBef>
              <a:spcAft>
                <a:spcPts val="0"/>
              </a:spcAft>
              <a:buClr>
                <a:srgbClr val="8CC63F"/>
              </a:buClr>
              <a:buSzPct val="100000"/>
              <a:buFont typeface="Wingdings" charset="2"/>
              <a:buChar char="§"/>
              <a:tabLst>
                <a:tab pos="139700" algn="l"/>
                <a:tab pos="457200" algn="l"/>
              </a:tabLst>
              <a:defRPr sz="1400">
                <a:latin typeface="Frutiger LT Std 45 Light"/>
                <a:ea typeface="Frutiger LT Std 45 Light"/>
                <a:cs typeface="Frutiger LT Std 45 Light"/>
                <a:sym typeface="Frutiger LT Std 45 Light"/>
              </a:defRPr>
            </a:pPr>
            <a:r>
              <a:rPr kumimoji="0" lang="en-US" sz="1800" b="0" i="0" u="none" strike="noStrike" kern="0" cap="none" spc="0" normalizeH="0" baseline="0" noProof="0" dirty="0">
                <a:ln>
                  <a:noFill/>
                </a:ln>
                <a:solidFill>
                  <a:srgbClr val="000000">
                    <a:lumMod val="75000"/>
                    <a:lumOff val="25000"/>
                  </a:srgbClr>
                </a:solidFill>
                <a:effectLst/>
                <a:uLnTx/>
                <a:uFillTx/>
                <a:latin typeface="Arial" charset="0"/>
                <a:ea typeface="Arial" charset="0"/>
                <a:cs typeface="Arial" charset="0"/>
                <a:sym typeface="Frutiger LT Std 45 Light"/>
              </a:rPr>
              <a:t>How can I be sure I’m getting the best loan possible? </a:t>
            </a:r>
          </a:p>
          <a:p>
            <a:pPr marL="210312" marR="0" lvl="0" indent="-192024" algn="l" defTabSz="1143000" rtl="0" eaLnBrk="1" fontAlgn="auto" latinLnBrk="0" hangingPunct="1">
              <a:lnSpc>
                <a:spcPct val="150000"/>
              </a:lnSpc>
              <a:spcBef>
                <a:spcPts val="0"/>
              </a:spcBef>
              <a:spcAft>
                <a:spcPts val="0"/>
              </a:spcAft>
              <a:buClr>
                <a:srgbClr val="8CC63F"/>
              </a:buClr>
              <a:buSzPct val="100000"/>
              <a:buFont typeface="Wingdings" charset="2"/>
              <a:buChar char="§"/>
              <a:tabLst>
                <a:tab pos="139700" algn="l"/>
                <a:tab pos="457200" algn="l"/>
              </a:tabLst>
              <a:defRPr sz="1400">
                <a:latin typeface="Frutiger LT Std 45 Light"/>
                <a:ea typeface="Frutiger LT Std 45 Light"/>
                <a:cs typeface="Frutiger LT Std 45 Light"/>
                <a:sym typeface="Frutiger LT Std 45 Light"/>
              </a:defRPr>
            </a:pPr>
            <a:r>
              <a:rPr kumimoji="0" lang="en-US" sz="1800" b="0" i="0" u="none" strike="noStrike" kern="0" cap="none" spc="0" normalizeH="0" baseline="0" noProof="0" dirty="0">
                <a:ln>
                  <a:noFill/>
                </a:ln>
                <a:solidFill>
                  <a:srgbClr val="000000">
                    <a:lumMod val="75000"/>
                    <a:lumOff val="25000"/>
                  </a:srgbClr>
                </a:solidFill>
                <a:effectLst/>
                <a:uLnTx/>
                <a:uFillTx/>
                <a:latin typeface="Arial" charset="0"/>
                <a:ea typeface="Arial" charset="0"/>
                <a:cs typeface="Arial" charset="0"/>
                <a:sym typeface="Frutiger LT Std 45 Light"/>
              </a:rPr>
              <a:t>I’m getting a mortgage loan, and I heard the term ___ (example: TRID)? What does that term mean? </a:t>
            </a:r>
          </a:p>
          <a:p>
            <a:pPr marL="210312" marR="0" lvl="0" indent="-192024" algn="l" defTabSz="1143000" rtl="0" eaLnBrk="1" fontAlgn="auto" latinLnBrk="0" hangingPunct="1">
              <a:lnSpc>
                <a:spcPct val="150000"/>
              </a:lnSpc>
              <a:spcBef>
                <a:spcPts val="0"/>
              </a:spcBef>
              <a:spcAft>
                <a:spcPts val="0"/>
              </a:spcAft>
              <a:buClr>
                <a:srgbClr val="8CC63F"/>
              </a:buClr>
              <a:buSzPct val="100000"/>
              <a:buFont typeface="Wingdings" charset="2"/>
              <a:buChar char="§"/>
              <a:tabLst>
                <a:tab pos="139700" algn="l"/>
                <a:tab pos="457200" algn="l"/>
              </a:tabLst>
              <a:defRPr sz="1400">
                <a:latin typeface="Frutiger LT Std 45 Light"/>
                <a:ea typeface="Frutiger LT Std 45 Light"/>
                <a:cs typeface="Frutiger LT Std 45 Light"/>
                <a:sym typeface="Frutiger LT Std 45 Light"/>
              </a:defRPr>
            </a:pPr>
            <a:r>
              <a:rPr kumimoji="0" lang="en-US" sz="1800" b="0" i="0" u="none" strike="noStrike" kern="0" cap="none" spc="0" normalizeH="0" baseline="0" noProof="0" dirty="0">
                <a:ln>
                  <a:noFill/>
                </a:ln>
                <a:solidFill>
                  <a:srgbClr val="000000">
                    <a:lumMod val="75000"/>
                    <a:lumOff val="25000"/>
                  </a:srgbClr>
                </a:solidFill>
                <a:effectLst/>
                <a:uLnTx/>
                <a:uFillTx/>
                <a:latin typeface="Arial" charset="0"/>
                <a:ea typeface="Arial" charset="0"/>
                <a:cs typeface="Arial" charset="0"/>
                <a:sym typeface="Frutiger LT Std 45 Light"/>
              </a:rPr>
              <a:t>What if I disagree with the home's appraised value?</a:t>
            </a:r>
          </a:p>
          <a:p>
            <a:pPr marL="210312" marR="0" lvl="0" indent="-192024" algn="l" defTabSz="1143000" rtl="0" eaLnBrk="1" fontAlgn="auto" latinLnBrk="0" hangingPunct="1">
              <a:lnSpc>
                <a:spcPct val="150000"/>
              </a:lnSpc>
              <a:spcBef>
                <a:spcPts val="0"/>
              </a:spcBef>
              <a:spcAft>
                <a:spcPts val="0"/>
              </a:spcAft>
              <a:buClr>
                <a:srgbClr val="8CC63F"/>
              </a:buClr>
              <a:buSzPct val="100000"/>
              <a:buFont typeface="Wingdings" charset="2"/>
              <a:buChar char="§"/>
              <a:tabLst>
                <a:tab pos="139700" algn="l"/>
                <a:tab pos="457200" algn="l"/>
              </a:tabLst>
              <a:defRPr sz="1400">
                <a:latin typeface="Frutiger LT Std 45 Light"/>
                <a:ea typeface="Frutiger LT Std 45 Light"/>
                <a:cs typeface="Frutiger LT Std 45 Light"/>
                <a:sym typeface="Frutiger LT Std 45 Light"/>
              </a:defRPr>
            </a:pPr>
            <a:r>
              <a:rPr kumimoji="0" lang="en-US" sz="1800" b="0" i="0" u="none" strike="noStrike" kern="0" cap="none" spc="0" normalizeH="0" baseline="0" noProof="0" dirty="0">
                <a:ln>
                  <a:noFill/>
                </a:ln>
                <a:solidFill>
                  <a:srgbClr val="000000">
                    <a:lumMod val="75000"/>
                    <a:lumOff val="25000"/>
                  </a:srgbClr>
                </a:solidFill>
                <a:effectLst/>
                <a:uLnTx/>
                <a:uFillTx/>
                <a:latin typeface="Arial" charset="0"/>
                <a:ea typeface="Arial" charset="0"/>
                <a:cs typeface="Arial" charset="0"/>
                <a:sym typeface="Frutiger LT Std 45 Light"/>
              </a:rPr>
              <a:t>Who can I ask for help? Where can I find more information?</a:t>
            </a:r>
            <a:endParaRPr lang="en-CA" sz="1800" dirty="0"/>
          </a:p>
        </p:txBody>
      </p:sp>
      <p:sp>
        <p:nvSpPr>
          <p:cNvPr id="4" name="Slide Number Placeholder 3"/>
          <p:cNvSpPr>
            <a:spLocks noGrp="1"/>
          </p:cNvSpPr>
          <p:nvPr>
            <p:ph type="sldNum" sz="quarter" idx="12"/>
          </p:nvPr>
        </p:nvSpPr>
        <p:spPr/>
        <p:txBody>
          <a:bodyPr/>
          <a:lstStyle/>
          <a:p>
            <a:fld id="{5CBDBD4D-7B7B-4EC0-AB6E-424933B04FED}" type="slidenum">
              <a:rPr lang="en-US" smtClean="0"/>
              <a:pPr/>
              <a:t>3</a:t>
            </a:fld>
            <a:endParaRPr lang="en-US"/>
          </a:p>
        </p:txBody>
      </p:sp>
      <p:sp>
        <p:nvSpPr>
          <p:cNvPr id="5" name="TextBox 4">
            <a:extLst>
              <a:ext uri="{FF2B5EF4-FFF2-40B4-BE49-F238E27FC236}">
                <a16:creationId xmlns:a16="http://schemas.microsoft.com/office/drawing/2014/main" id="{D3D0BCAB-44CE-FA59-2E37-93AED5435A12}"/>
              </a:ext>
            </a:extLst>
          </p:cNvPr>
          <p:cNvSpPr txBox="1"/>
          <p:nvPr/>
        </p:nvSpPr>
        <p:spPr>
          <a:xfrm>
            <a:off x="3439774" y="1121036"/>
            <a:ext cx="5309274" cy="560153"/>
          </a:xfrm>
          <a:prstGeom prst="rect">
            <a:avLst/>
          </a:prstGeom>
          <a:noFill/>
        </p:spPr>
        <p:txBody>
          <a:bodyPr wrap="none" rtlCol="0">
            <a:spAutoFit/>
          </a:bodyPr>
          <a:lstStyle/>
          <a:p>
            <a:pPr>
              <a:lnSpc>
                <a:spcPct val="95000"/>
              </a:lnSpc>
            </a:pPr>
            <a:r>
              <a:rPr lang="en-US" sz="3200" dirty="0"/>
              <a:t>Frequently Asked Questions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7E8B46C-294F-9B8B-FD15-73F61819D515}"/>
              </a:ext>
            </a:extLst>
          </p:cNvPr>
          <p:cNvSpPr>
            <a:spLocks noGrp="1"/>
          </p:cNvSpPr>
          <p:nvPr>
            <p:ph type="title"/>
          </p:nvPr>
        </p:nvSpPr>
        <p:spPr>
          <a:xfrm>
            <a:off x="455612" y="281781"/>
            <a:ext cx="6937636" cy="808038"/>
          </a:xfrm>
        </p:spPr>
        <p:txBody>
          <a:bodyPr/>
          <a:lstStyle/>
          <a:p>
            <a:r>
              <a:rPr lang="en-US" dirty="0"/>
              <a:t>Identify Your Why</a:t>
            </a:r>
          </a:p>
        </p:txBody>
      </p:sp>
      <p:sp>
        <p:nvSpPr>
          <p:cNvPr id="3" name="Content Placeholder 2">
            <a:extLst>
              <a:ext uri="{FF2B5EF4-FFF2-40B4-BE49-F238E27FC236}">
                <a16:creationId xmlns:a16="http://schemas.microsoft.com/office/drawing/2014/main" id="{51FA8D0C-7D8B-A5F4-106B-C3B086C3FE26}"/>
              </a:ext>
            </a:extLst>
          </p:cNvPr>
          <p:cNvSpPr>
            <a:spLocks noGrp="1"/>
          </p:cNvSpPr>
          <p:nvPr>
            <p:ph idx="1"/>
          </p:nvPr>
        </p:nvSpPr>
        <p:spPr>
          <a:xfrm>
            <a:off x="1760756" y="1447800"/>
            <a:ext cx="8667312" cy="4689474"/>
          </a:xfrm>
          <a:ln>
            <a:solidFill>
              <a:schemeClr val="accent1"/>
            </a:solidFill>
          </a:ln>
        </p:spPr>
        <p:txBody>
          <a:bodyPr/>
          <a:lstStyle/>
          <a:p>
            <a:pPr marL="0" indent="0" algn="ctr">
              <a:buNone/>
            </a:pPr>
            <a:r>
              <a:rPr lang="en-US" sz="6600" dirty="0">
                <a:solidFill>
                  <a:schemeClr val="bg2"/>
                </a:solidFill>
              </a:rPr>
              <a:t>Goal Setting</a:t>
            </a:r>
          </a:p>
          <a:p>
            <a:pPr marL="0" indent="0" algn="ctr">
              <a:buNone/>
            </a:pPr>
            <a:r>
              <a:rPr lang="en-US" sz="2800" dirty="0"/>
              <a:t>What is your biggest question about buying a home?</a:t>
            </a:r>
          </a:p>
        </p:txBody>
      </p:sp>
      <p:sp>
        <p:nvSpPr>
          <p:cNvPr id="4" name="Slide Number Placeholder 3">
            <a:extLst>
              <a:ext uri="{FF2B5EF4-FFF2-40B4-BE49-F238E27FC236}">
                <a16:creationId xmlns:a16="http://schemas.microsoft.com/office/drawing/2014/main" id="{B8B82562-D451-069F-8995-58B2EDEB5526}"/>
              </a:ext>
            </a:extLst>
          </p:cNvPr>
          <p:cNvSpPr>
            <a:spLocks noGrp="1"/>
          </p:cNvSpPr>
          <p:nvPr>
            <p:ph type="sldNum" sz="quarter" idx="12"/>
          </p:nvPr>
        </p:nvSpPr>
        <p:spPr/>
        <p:txBody>
          <a:bodyPr/>
          <a:lstStyle/>
          <a:p>
            <a:fld id="{5CBDBD4D-7B7B-4EC0-AB6E-424933B04FED}" type="slidenum">
              <a:rPr lang="en-US" smtClean="0"/>
              <a:pPr/>
              <a:t>4</a:t>
            </a:fld>
            <a:endParaRPr lang="en-US"/>
          </a:p>
        </p:txBody>
      </p:sp>
      <p:pic>
        <p:nvPicPr>
          <p:cNvPr id="8" name="Picture 7" descr="Person handing over keys">
            <a:extLst>
              <a:ext uri="{FF2B5EF4-FFF2-40B4-BE49-F238E27FC236}">
                <a16:creationId xmlns:a16="http://schemas.microsoft.com/office/drawing/2014/main" id="{E01BCC1F-051C-7FE9-589C-3F621FC2F0A5}"/>
              </a:ext>
            </a:extLst>
          </p:cNvPr>
          <p:cNvPicPr>
            <a:picLocks noChangeAspect="1"/>
          </p:cNvPicPr>
          <p:nvPr/>
        </p:nvPicPr>
        <p:blipFill>
          <a:blip r:embed="rId2" cstate="print">
            <a:alphaModFix amt="77000"/>
            <a:extLst>
              <a:ext uri="{28A0092B-C50C-407E-A947-70E740481C1C}">
                <a14:useLocalDpi xmlns:a14="http://schemas.microsoft.com/office/drawing/2010/main" val="0"/>
              </a:ext>
            </a:extLst>
          </a:blip>
          <a:stretch>
            <a:fillRect/>
          </a:stretch>
        </p:blipFill>
        <p:spPr>
          <a:xfrm>
            <a:off x="4423062" y="3581400"/>
            <a:ext cx="3342700" cy="2228467"/>
          </a:xfrm>
          <a:prstGeom prst="rect">
            <a:avLst/>
          </a:prstGeom>
        </p:spPr>
      </p:pic>
    </p:spTree>
    <p:extLst>
      <p:ext uri="{BB962C8B-B14F-4D97-AF65-F5344CB8AC3E}">
        <p14:creationId xmlns:p14="http://schemas.microsoft.com/office/powerpoint/2010/main" val="1657171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D1EE5EB-1814-6ABA-F85C-ADD23C2573C9}"/>
              </a:ext>
            </a:extLst>
          </p:cNvPr>
          <p:cNvSpPr txBox="1"/>
          <p:nvPr/>
        </p:nvSpPr>
        <p:spPr>
          <a:xfrm>
            <a:off x="1522412" y="1803904"/>
            <a:ext cx="8706287" cy="4185761"/>
          </a:xfrm>
          <a:prstGeom prst="rect">
            <a:avLst/>
          </a:prstGeom>
          <a:noFill/>
          <a:ln>
            <a:solidFill>
              <a:schemeClr val="accent1"/>
            </a:solidFill>
          </a:ln>
        </p:spPr>
        <p:txBody>
          <a:bodyPr wrap="square" rtlCol="0">
            <a:spAutoFit/>
          </a:bodyPr>
          <a:lstStyle/>
          <a:p>
            <a:pPr>
              <a:lnSpc>
                <a:spcPct val="95000"/>
              </a:lnSpc>
            </a:pPr>
            <a:endParaRPr lang="en-US" sz="4400" dirty="0"/>
          </a:p>
          <a:p>
            <a:pPr>
              <a:lnSpc>
                <a:spcPct val="95000"/>
              </a:lnSpc>
            </a:pPr>
            <a:r>
              <a:rPr lang="en-US" sz="4400" dirty="0"/>
              <a:t>      </a:t>
            </a:r>
            <a:r>
              <a:rPr lang="en-US" sz="5400" dirty="0"/>
              <a:t>Rent vs. Buy</a:t>
            </a:r>
          </a:p>
          <a:p>
            <a:pPr>
              <a:lnSpc>
                <a:spcPct val="95000"/>
              </a:lnSpc>
            </a:pPr>
            <a:endParaRPr lang="en-US" sz="4000" dirty="0"/>
          </a:p>
          <a:p>
            <a:pPr>
              <a:lnSpc>
                <a:spcPct val="95000"/>
              </a:lnSpc>
            </a:pPr>
            <a:r>
              <a:rPr lang="en-US" sz="4400" dirty="0">
                <a:solidFill>
                  <a:schemeClr val="bg2"/>
                </a:solidFill>
              </a:rPr>
              <a:t>  What are some benefits</a:t>
            </a:r>
          </a:p>
          <a:p>
            <a:pPr>
              <a:lnSpc>
                <a:spcPct val="95000"/>
              </a:lnSpc>
            </a:pPr>
            <a:r>
              <a:rPr lang="en-US" sz="4400" dirty="0">
                <a:solidFill>
                  <a:schemeClr val="bg2"/>
                </a:solidFill>
              </a:rPr>
              <a:t>  of buying a home</a:t>
            </a:r>
          </a:p>
          <a:p>
            <a:pPr>
              <a:lnSpc>
                <a:spcPct val="95000"/>
              </a:lnSpc>
            </a:pPr>
            <a:endParaRPr lang="en-US" sz="5400" dirty="0">
              <a:solidFill>
                <a:schemeClr val="bg2"/>
              </a:solidFill>
            </a:endParaRPr>
          </a:p>
        </p:txBody>
      </p:sp>
      <p:sp>
        <p:nvSpPr>
          <p:cNvPr id="2" name="Title 1">
            <a:extLst>
              <a:ext uri="{FF2B5EF4-FFF2-40B4-BE49-F238E27FC236}">
                <a16:creationId xmlns:a16="http://schemas.microsoft.com/office/drawing/2014/main" id="{7DF7DA1E-57BC-5A1A-5929-84FB3CA4CD80}"/>
              </a:ext>
            </a:extLst>
          </p:cNvPr>
          <p:cNvSpPr>
            <a:spLocks noGrp="1"/>
          </p:cNvSpPr>
          <p:nvPr>
            <p:ph type="title"/>
          </p:nvPr>
        </p:nvSpPr>
        <p:spPr/>
        <p:txBody>
          <a:bodyPr/>
          <a:lstStyle/>
          <a:p>
            <a:r>
              <a:rPr lang="en-US" dirty="0"/>
              <a:t>Thinking about Home Ownership</a:t>
            </a:r>
          </a:p>
        </p:txBody>
      </p:sp>
      <p:sp>
        <p:nvSpPr>
          <p:cNvPr id="4" name="Slide Number Placeholder 3">
            <a:extLst>
              <a:ext uri="{FF2B5EF4-FFF2-40B4-BE49-F238E27FC236}">
                <a16:creationId xmlns:a16="http://schemas.microsoft.com/office/drawing/2014/main" id="{15638DF9-F0B5-D12A-92B1-E6198A808276}"/>
              </a:ext>
            </a:extLst>
          </p:cNvPr>
          <p:cNvSpPr>
            <a:spLocks noGrp="1"/>
          </p:cNvSpPr>
          <p:nvPr>
            <p:ph type="sldNum" sz="quarter" idx="12"/>
          </p:nvPr>
        </p:nvSpPr>
        <p:spPr/>
        <p:txBody>
          <a:bodyPr/>
          <a:lstStyle/>
          <a:p>
            <a:fld id="{5CBDBD4D-7B7B-4EC0-AB6E-424933B04FED}" type="slidenum">
              <a:rPr lang="en-US" smtClean="0"/>
              <a:pPr/>
              <a:t>5</a:t>
            </a:fld>
            <a:endParaRPr lang="en-US"/>
          </a:p>
        </p:txBody>
      </p:sp>
      <p:pic>
        <p:nvPicPr>
          <p:cNvPr id="5" name="Picture 4">
            <a:extLst>
              <a:ext uri="{FF2B5EF4-FFF2-40B4-BE49-F238E27FC236}">
                <a16:creationId xmlns:a16="http://schemas.microsoft.com/office/drawing/2014/main" id="{22B02E35-B8D7-B73A-E99C-01049F571F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1365" y="3146935"/>
            <a:ext cx="3566160" cy="3351400"/>
          </a:xfrm>
          <a:prstGeom prst="rect">
            <a:avLst/>
          </a:prstGeom>
        </p:spPr>
      </p:pic>
      <p:pic>
        <p:nvPicPr>
          <p:cNvPr id="11" name="Graphic 10" descr="Question Mark with solid fill">
            <a:extLst>
              <a:ext uri="{FF2B5EF4-FFF2-40B4-BE49-F238E27FC236}">
                <a16:creationId xmlns:a16="http://schemas.microsoft.com/office/drawing/2014/main" id="{122D26B2-18A3-39C7-453C-C9FE559AC3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3012" y="4343400"/>
            <a:ext cx="1295400" cy="1295400"/>
          </a:xfrm>
          <a:prstGeom prst="rect">
            <a:avLst/>
          </a:prstGeom>
        </p:spPr>
      </p:pic>
    </p:spTree>
    <p:extLst>
      <p:ext uri="{BB962C8B-B14F-4D97-AF65-F5344CB8AC3E}">
        <p14:creationId xmlns:p14="http://schemas.microsoft.com/office/powerpoint/2010/main" val="1732691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61D77-ECC3-767A-649D-3595B73CD58C}"/>
              </a:ext>
            </a:extLst>
          </p:cNvPr>
          <p:cNvSpPr>
            <a:spLocks noGrp="1"/>
          </p:cNvSpPr>
          <p:nvPr>
            <p:ph type="title"/>
          </p:nvPr>
        </p:nvSpPr>
        <p:spPr/>
        <p:txBody>
          <a:bodyPr/>
          <a:lstStyle/>
          <a:p>
            <a:r>
              <a:rPr lang="en-US" dirty="0"/>
              <a:t>Think About Home Ownership – Rent vs. Buy </a:t>
            </a:r>
          </a:p>
        </p:txBody>
      </p:sp>
      <p:pic>
        <p:nvPicPr>
          <p:cNvPr id="6" name="Content Placeholder 5">
            <a:extLst>
              <a:ext uri="{FF2B5EF4-FFF2-40B4-BE49-F238E27FC236}">
                <a16:creationId xmlns:a16="http://schemas.microsoft.com/office/drawing/2014/main" id="{555AA81C-C54C-AF1A-0B98-20DCF85D9294}"/>
              </a:ext>
            </a:extLst>
          </p:cNvPr>
          <p:cNvPicPr>
            <a:picLocks noGrp="1" noChangeAspect="1"/>
          </p:cNvPicPr>
          <p:nvPr>
            <p:ph idx="1"/>
          </p:nvPr>
        </p:nvPicPr>
        <p:blipFill>
          <a:blip r:embed="rId2"/>
          <a:stretch>
            <a:fillRect/>
          </a:stretch>
        </p:blipFill>
        <p:spPr>
          <a:xfrm>
            <a:off x="1055507" y="1578377"/>
            <a:ext cx="10077809" cy="4232679"/>
          </a:xfrm>
          <a:ln w="19050">
            <a:solidFill>
              <a:srgbClr val="808083"/>
            </a:solidFill>
          </a:ln>
        </p:spPr>
      </p:pic>
      <p:sp>
        <p:nvSpPr>
          <p:cNvPr id="4" name="Slide Number Placeholder 3">
            <a:extLst>
              <a:ext uri="{FF2B5EF4-FFF2-40B4-BE49-F238E27FC236}">
                <a16:creationId xmlns:a16="http://schemas.microsoft.com/office/drawing/2014/main" id="{1C63E567-D3F3-FEDA-AA2B-EC8F5050AE07}"/>
              </a:ext>
            </a:extLst>
          </p:cNvPr>
          <p:cNvSpPr>
            <a:spLocks noGrp="1"/>
          </p:cNvSpPr>
          <p:nvPr>
            <p:ph type="sldNum" sz="quarter" idx="12"/>
          </p:nvPr>
        </p:nvSpPr>
        <p:spPr/>
        <p:txBody>
          <a:bodyPr/>
          <a:lstStyle/>
          <a:p>
            <a:fld id="{5CBDBD4D-7B7B-4EC0-AB6E-424933B04FED}" type="slidenum">
              <a:rPr lang="en-US" smtClean="0"/>
              <a:pPr/>
              <a:t>6</a:t>
            </a:fld>
            <a:endParaRPr lang="en-US"/>
          </a:p>
        </p:txBody>
      </p:sp>
      <p:sp>
        <p:nvSpPr>
          <p:cNvPr id="7" name="*Disclosure">
            <a:extLst>
              <a:ext uri="{FF2B5EF4-FFF2-40B4-BE49-F238E27FC236}">
                <a16:creationId xmlns:a16="http://schemas.microsoft.com/office/drawing/2014/main" id="{6D64EF07-0DEC-7952-D2F5-F6B1778DD264}"/>
              </a:ext>
            </a:extLst>
          </p:cNvPr>
          <p:cNvSpPr/>
          <p:nvPr/>
        </p:nvSpPr>
        <p:spPr>
          <a:xfrm>
            <a:off x="2208211" y="6151003"/>
            <a:ext cx="7772400" cy="347332"/>
          </a:xfrm>
          <a:prstGeom prst="rect">
            <a:avLst/>
          </a:prstGeom>
          <a:ln w="3175">
            <a:miter lim="400000"/>
          </a:ln>
          <a:extLst>
            <a:ext uri="{C572A759-6A51-4108-AA02-DFA0A04FC94B}">
              <ma14:wrappingTextBoxFlag xmlns="" xmlns:ma14="http://schemas.microsoft.com/office/mac/drawingml/2011/main" val="1"/>
            </a:ext>
          </a:extLst>
        </p:spPr>
        <p:txBody>
          <a:bodyPr wrap="square" lIns="23460" tIns="23460" rIns="23460" bIns="23460" anchor="ctr">
            <a:spAutoFit/>
          </a:bodyPr>
          <a:lstStyle>
            <a:lvl1pPr algn="l" defTabSz="457200">
              <a:lnSpc>
                <a:spcPts val="2800"/>
              </a:lnSpc>
              <a:defRPr sz="1000">
                <a:latin typeface="Frutiger LT Std 45 Light"/>
                <a:ea typeface="Frutiger LT Std 45 Light"/>
                <a:cs typeface="Frutiger LT Std 45 Light"/>
                <a:sym typeface="Frutiger LT Std 45 Light"/>
              </a:defRPr>
            </a:lvl1pPr>
          </a:lstStyle>
          <a:p>
            <a:r>
              <a:rPr dirty="0">
                <a:solidFill>
                  <a:schemeClr val="tx1">
                    <a:lumMod val="50000"/>
                    <a:lumOff val="50000"/>
                  </a:schemeClr>
                </a:solidFill>
                <a:latin typeface="Arial" charset="0"/>
                <a:ea typeface="Arial" charset="0"/>
                <a:cs typeface="Arial" charset="0"/>
              </a:rPr>
              <a:t> </a:t>
            </a:r>
            <a:r>
              <a:rPr sz="1050" dirty="0">
                <a:latin typeface="Arial" charset="0"/>
                <a:ea typeface="Arial" charset="0"/>
                <a:cs typeface="Arial" charset="0"/>
              </a:rPr>
              <a:t>*Disclosure</a:t>
            </a:r>
            <a:r>
              <a:rPr lang="en-US" sz="1050" dirty="0">
                <a:latin typeface="Arial" charset="0"/>
                <a:ea typeface="Arial" charset="0"/>
                <a:cs typeface="Arial" charset="0"/>
              </a:rPr>
              <a:t>. TD Bank does not provide tax advice, and you should consult your tax advisor regarding your individual tax situation.</a:t>
            </a:r>
            <a:endParaRPr lang="en-US" dirty="0">
              <a:latin typeface="Arial" charset="0"/>
              <a:ea typeface="Arial" charset="0"/>
              <a:cs typeface="Arial" charset="0"/>
            </a:endParaRPr>
          </a:p>
        </p:txBody>
      </p:sp>
    </p:spTree>
    <p:extLst>
      <p:ext uri="{BB962C8B-B14F-4D97-AF65-F5344CB8AC3E}">
        <p14:creationId xmlns:p14="http://schemas.microsoft.com/office/powerpoint/2010/main" val="4150818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4C661-84BF-3AA3-7ADB-BD05E72E77A3}"/>
              </a:ext>
            </a:extLst>
          </p:cNvPr>
          <p:cNvSpPr>
            <a:spLocks noGrp="1"/>
          </p:cNvSpPr>
          <p:nvPr>
            <p:ph type="title"/>
          </p:nvPr>
        </p:nvSpPr>
        <p:spPr/>
        <p:txBody>
          <a:bodyPr/>
          <a:lstStyle/>
          <a:p>
            <a:r>
              <a:rPr lang="en-US" dirty="0"/>
              <a:t>Is it better to rent or buy?</a:t>
            </a:r>
          </a:p>
        </p:txBody>
      </p:sp>
      <p:sp>
        <p:nvSpPr>
          <p:cNvPr id="3" name="Content Placeholder 2">
            <a:extLst>
              <a:ext uri="{FF2B5EF4-FFF2-40B4-BE49-F238E27FC236}">
                <a16:creationId xmlns:a16="http://schemas.microsoft.com/office/drawing/2014/main" id="{9A6AB4BF-DADE-0213-4CC4-06D609885E86}"/>
              </a:ext>
            </a:extLst>
          </p:cNvPr>
          <p:cNvSpPr>
            <a:spLocks noGrp="1"/>
          </p:cNvSpPr>
          <p:nvPr>
            <p:ph idx="1"/>
          </p:nvPr>
        </p:nvSpPr>
        <p:spPr>
          <a:xfrm>
            <a:off x="549711" y="1189039"/>
            <a:ext cx="11089399" cy="4156074"/>
          </a:xfrm>
        </p:spPr>
        <p:txBody>
          <a:bodyPr/>
          <a:lstStyle/>
          <a:p>
            <a:pPr marL="0" indent="0" algn="ctr" defTabSz="457200">
              <a:buNone/>
              <a:defRPr sz="1600" u="sng">
                <a:solidFill>
                  <a:srgbClr val="0563C1"/>
                </a:solidFill>
                <a:latin typeface="Frutiger LT Std 45 Light"/>
                <a:ea typeface="Frutiger LT Std 45 Light"/>
                <a:cs typeface="Frutiger LT Std 45 Light"/>
                <a:sym typeface="Frutiger LT Std 45 Light"/>
              </a:defRPr>
            </a:pPr>
            <a:endParaRPr lang="en-US" u="none" dirty="0">
              <a:latin typeface="+mn-lt"/>
              <a:ea typeface="Arial" charset="0"/>
              <a:cs typeface="Arial" charset="0"/>
            </a:endParaRPr>
          </a:p>
          <a:p>
            <a:pPr marL="0" indent="0" algn="l" defTabSz="457200">
              <a:buNone/>
              <a:defRPr sz="1600" u="sng">
                <a:solidFill>
                  <a:srgbClr val="0563C1"/>
                </a:solidFill>
                <a:latin typeface="Frutiger LT Std 45 Light"/>
                <a:ea typeface="Frutiger LT Std 45 Light"/>
                <a:cs typeface="Frutiger LT Std 45 Light"/>
                <a:sym typeface="Frutiger LT Std 45 Light"/>
              </a:defRPr>
            </a:pPr>
            <a:br>
              <a:rPr lang="en-US" sz="2000" u="none" dirty="0">
                <a:solidFill>
                  <a:schemeClr val="tx1">
                    <a:lumMod val="75000"/>
                    <a:lumOff val="25000"/>
                  </a:schemeClr>
                </a:solidFill>
                <a:latin typeface="Arial" charset="0"/>
                <a:ea typeface="Arial" charset="0"/>
                <a:cs typeface="Arial" charset="0"/>
              </a:rPr>
            </a:br>
            <a:r>
              <a:rPr lang="en-US" sz="2400" u="sng" dirty="0">
                <a:solidFill>
                  <a:srgbClr val="0070C0"/>
                </a:solidFill>
                <a:sym typeface="Frutiger LT Std 45 Light"/>
                <a:hlinkClick r:id="rId2">
                  <a:extLst>
                    <a:ext uri="{A12FA001-AC4F-418D-AE19-62706E023703}">
                      <ahyp:hlinkClr xmlns:ahyp="http://schemas.microsoft.com/office/drawing/2018/hyperlinkcolor" val="tx"/>
                    </a:ext>
                  </a:extLst>
                </a:hlinkClick>
              </a:rPr>
              <a:t>https://www.nerdwallet.com/mortgages/rent-vs-buy-calculator</a:t>
            </a:r>
            <a:endParaRPr lang="en-US" sz="2000" u="none" dirty="0">
              <a:solidFill>
                <a:srgbClr val="0070C0"/>
              </a:solidFill>
              <a:latin typeface="Arial" charset="0"/>
              <a:ea typeface="Arial" charset="0"/>
              <a:cs typeface="Arial" charset="0"/>
            </a:endParaRPr>
          </a:p>
          <a:p>
            <a:pPr marL="0" indent="0" algn="l" defTabSz="457200">
              <a:buNone/>
              <a:defRPr sz="1600">
                <a:latin typeface="Frutiger LT Std 45 Light"/>
                <a:ea typeface="Frutiger LT Std 45 Light"/>
                <a:cs typeface="Frutiger LT Std 45 Light"/>
                <a:sym typeface="Frutiger LT Std 45 Light"/>
              </a:defRPr>
            </a:pPr>
            <a:r>
              <a:rPr lang="en-US" sz="2400" dirty="0">
                <a:latin typeface="Arial" charset="0"/>
                <a:ea typeface="Arial" charset="0"/>
                <a:cs typeface="Arial" charset="0"/>
              </a:rPr>
              <a:t>This in-depth tool compares the overall costs of renting vs. buying to help you make an informed decision. </a:t>
            </a: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DC011168-015C-C27A-DB4F-2537A106FA48}"/>
              </a:ext>
            </a:extLst>
          </p:cNvPr>
          <p:cNvSpPr>
            <a:spLocks noGrp="1"/>
          </p:cNvSpPr>
          <p:nvPr>
            <p:ph type="sldNum" sz="quarter" idx="12"/>
          </p:nvPr>
        </p:nvSpPr>
        <p:spPr/>
        <p:txBody>
          <a:bodyPr/>
          <a:lstStyle/>
          <a:p>
            <a:fld id="{5CBDBD4D-7B7B-4EC0-AB6E-424933B04FED}" type="slidenum">
              <a:rPr lang="en-US" smtClean="0"/>
              <a:pPr/>
              <a:t>7</a:t>
            </a:fld>
            <a:endParaRPr lang="en-US"/>
          </a:p>
        </p:txBody>
      </p:sp>
      <p:pic>
        <p:nvPicPr>
          <p:cNvPr id="5" name="Picture 4">
            <a:extLst>
              <a:ext uri="{FF2B5EF4-FFF2-40B4-BE49-F238E27FC236}">
                <a16:creationId xmlns:a16="http://schemas.microsoft.com/office/drawing/2014/main" id="{EB831CF4-E579-AB63-B5E2-514EF0CB1ABA}"/>
              </a:ext>
            </a:extLst>
          </p:cNvPr>
          <p:cNvPicPr>
            <a:picLocks noChangeAspect="1"/>
          </p:cNvPicPr>
          <p:nvPr/>
        </p:nvPicPr>
        <p:blipFill>
          <a:blip r:embed="rId3"/>
          <a:stretch>
            <a:fillRect/>
          </a:stretch>
        </p:blipFill>
        <p:spPr>
          <a:xfrm>
            <a:off x="4920215" y="3315371"/>
            <a:ext cx="6158347" cy="3258468"/>
          </a:xfrm>
          <a:prstGeom prst="rect">
            <a:avLst/>
          </a:prstGeom>
          <a:ln>
            <a:solidFill>
              <a:schemeClr val="accent1"/>
            </a:solidFill>
          </a:ln>
        </p:spPr>
      </p:pic>
      <p:sp>
        <p:nvSpPr>
          <p:cNvPr id="6" name="TextBox 5">
            <a:extLst>
              <a:ext uri="{FF2B5EF4-FFF2-40B4-BE49-F238E27FC236}">
                <a16:creationId xmlns:a16="http://schemas.microsoft.com/office/drawing/2014/main" id="{BED309B8-6AC2-855E-45C6-35409E6C2217}"/>
              </a:ext>
            </a:extLst>
          </p:cNvPr>
          <p:cNvSpPr txBox="1"/>
          <p:nvPr/>
        </p:nvSpPr>
        <p:spPr>
          <a:xfrm>
            <a:off x="549711" y="1501870"/>
            <a:ext cx="4512774" cy="584775"/>
          </a:xfrm>
          <a:prstGeom prst="rect">
            <a:avLst/>
          </a:prstGeom>
          <a:noFill/>
        </p:spPr>
        <p:txBody>
          <a:bodyPr wrap="none" rtlCol="0">
            <a:spAutoFit/>
          </a:bodyPr>
          <a:lstStyle/>
          <a:p>
            <a:pPr marL="0" indent="0">
              <a:buNone/>
            </a:pPr>
            <a:r>
              <a:rPr lang="en-US" sz="3200" dirty="0"/>
              <a:t>Access the calculator at</a:t>
            </a:r>
          </a:p>
        </p:txBody>
      </p:sp>
    </p:spTree>
    <p:extLst>
      <p:ext uri="{BB962C8B-B14F-4D97-AF65-F5344CB8AC3E}">
        <p14:creationId xmlns:p14="http://schemas.microsoft.com/office/powerpoint/2010/main" val="605813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6039E-3CA0-452D-23F4-02673D5F16D9}"/>
              </a:ext>
            </a:extLst>
          </p:cNvPr>
          <p:cNvSpPr>
            <a:spLocks noGrp="1"/>
          </p:cNvSpPr>
          <p:nvPr>
            <p:ph type="title"/>
          </p:nvPr>
        </p:nvSpPr>
        <p:spPr>
          <a:xfrm>
            <a:off x="455612" y="281781"/>
            <a:ext cx="10058400" cy="808038"/>
          </a:xfrm>
        </p:spPr>
        <p:txBody>
          <a:bodyPr/>
          <a:lstStyle/>
          <a:p>
            <a:r>
              <a:rPr lang="en-US" dirty="0"/>
              <a:t>Before you buy: Credit Readiness</a:t>
            </a:r>
          </a:p>
        </p:txBody>
      </p:sp>
      <p:sp>
        <p:nvSpPr>
          <p:cNvPr id="3" name="Content Placeholder 2">
            <a:extLst>
              <a:ext uri="{FF2B5EF4-FFF2-40B4-BE49-F238E27FC236}">
                <a16:creationId xmlns:a16="http://schemas.microsoft.com/office/drawing/2014/main" id="{260D5F76-BEFA-17A4-513A-C29FB1885878}"/>
              </a:ext>
            </a:extLst>
          </p:cNvPr>
          <p:cNvSpPr>
            <a:spLocks noGrp="1"/>
          </p:cNvSpPr>
          <p:nvPr>
            <p:ph idx="1"/>
          </p:nvPr>
        </p:nvSpPr>
        <p:spPr/>
        <p:txBody>
          <a:bodyPr/>
          <a:lstStyle/>
          <a:p>
            <a:pPr marL="0" indent="0" algn="ctr">
              <a:buNone/>
            </a:pPr>
            <a:r>
              <a:rPr lang="en-US" sz="3600" dirty="0"/>
              <a:t>Have you checked your credit report?</a:t>
            </a:r>
          </a:p>
          <a:p>
            <a:pPr marL="0" indent="0">
              <a:buNone/>
            </a:pPr>
            <a:endParaRPr lang="en-US" sz="500" dirty="0">
              <a:solidFill>
                <a:schemeClr val="bg2"/>
              </a:solidFill>
            </a:endParaRPr>
          </a:p>
          <a:p>
            <a:pPr marL="0" indent="0">
              <a:buNone/>
            </a:pPr>
            <a:r>
              <a:rPr lang="en-US" sz="2800" dirty="0">
                <a:solidFill>
                  <a:schemeClr val="bg2"/>
                </a:solidFill>
              </a:rPr>
              <a:t>Simple ways to access your credit report</a:t>
            </a:r>
            <a:endParaRPr lang="en-US" sz="2400" dirty="0">
              <a:solidFill>
                <a:schemeClr val="bg2"/>
              </a:solidFill>
            </a:endParaRPr>
          </a:p>
          <a:p>
            <a:pPr marL="210312" indent="-192024" algn="l" defTabSz="1143000">
              <a:spcBef>
                <a:spcPts val="1200"/>
              </a:spcBef>
              <a:buClr>
                <a:srgbClr val="8CC63F"/>
              </a:buClr>
              <a:buSzPct val="100000"/>
              <a:buFont typeface="Wingdings" charset="2"/>
              <a:buChar char="§"/>
              <a:tabLst>
                <a:tab pos="139700" algn="l"/>
                <a:tab pos="457200" algn="l"/>
              </a:tabLst>
              <a:defRPr sz="1400">
                <a:latin typeface="Frutiger LT Std 45 Light"/>
                <a:ea typeface="Frutiger LT Std 45 Light"/>
                <a:cs typeface="Frutiger LT Std 45 Light"/>
                <a:sym typeface="Frutiger LT Std 45 Light"/>
              </a:defRPr>
            </a:pPr>
            <a:r>
              <a:rPr lang="en-US" sz="2200" dirty="0">
                <a:solidFill>
                  <a:schemeClr val="tx1">
                    <a:lumMod val="75000"/>
                    <a:lumOff val="25000"/>
                  </a:schemeClr>
                </a:solidFill>
                <a:latin typeface="Arial" charset="0"/>
                <a:ea typeface="Arial" charset="0"/>
                <a:cs typeface="Arial" charset="0"/>
              </a:rPr>
              <a:t>Visit </a:t>
            </a:r>
            <a:r>
              <a:rPr lang="en-US" sz="2200" u="sng" dirty="0">
                <a:solidFill>
                  <a:schemeClr val="tx1">
                    <a:lumMod val="75000"/>
                    <a:lumOff val="25000"/>
                  </a:schemeClr>
                </a:solidFill>
                <a:latin typeface="Arial" charset="0"/>
                <a:ea typeface="Arial" charset="0"/>
                <a:cs typeface="Arial" charset="0"/>
                <a:hlinkClick r:id="rId2"/>
              </a:rPr>
              <a:t>www.annualcreditreport.com</a:t>
            </a:r>
            <a:r>
              <a:rPr lang="en-US" sz="2200" dirty="0">
                <a:solidFill>
                  <a:schemeClr val="tx1">
                    <a:lumMod val="75000"/>
                    <a:lumOff val="25000"/>
                  </a:schemeClr>
                </a:solidFill>
                <a:latin typeface="Arial" charset="0"/>
                <a:ea typeface="Arial" charset="0"/>
                <a:cs typeface="Arial" charset="0"/>
              </a:rPr>
              <a:t> or call 1-877-322-8228 to request a </a:t>
            </a:r>
            <a:br>
              <a:rPr lang="en-US" sz="2200" dirty="0">
                <a:solidFill>
                  <a:schemeClr val="tx1">
                    <a:lumMod val="75000"/>
                    <a:lumOff val="25000"/>
                  </a:schemeClr>
                </a:solidFill>
                <a:latin typeface="Arial" charset="0"/>
                <a:ea typeface="Arial" charset="0"/>
                <a:cs typeface="Arial" charset="0"/>
              </a:rPr>
            </a:br>
            <a:r>
              <a:rPr lang="en-US" sz="2200" dirty="0">
                <a:solidFill>
                  <a:schemeClr val="tx1">
                    <a:lumMod val="75000"/>
                    <a:lumOff val="25000"/>
                  </a:schemeClr>
                </a:solidFill>
                <a:latin typeface="Arial" charset="0"/>
                <a:ea typeface="Arial" charset="0"/>
                <a:cs typeface="Arial" charset="0"/>
              </a:rPr>
              <a:t>FREE copy of your report annually.</a:t>
            </a:r>
          </a:p>
          <a:p>
            <a:pPr marL="210312" indent="-192024" algn="l" defTabSz="1143000">
              <a:spcBef>
                <a:spcPts val="1200"/>
              </a:spcBef>
              <a:buClr>
                <a:srgbClr val="8CC63F"/>
              </a:buClr>
              <a:buSzPct val="100000"/>
              <a:buFont typeface="Wingdings" charset="2"/>
              <a:buChar char="§"/>
              <a:tabLst>
                <a:tab pos="139700" algn="l"/>
                <a:tab pos="457200" algn="l"/>
              </a:tabLst>
              <a:defRPr sz="1400">
                <a:latin typeface="Frutiger LT Std 45 Light"/>
                <a:ea typeface="Frutiger LT Std 45 Light"/>
                <a:cs typeface="Frutiger LT Std 45 Light"/>
                <a:sym typeface="Frutiger LT Std 45 Light"/>
              </a:defRPr>
            </a:pPr>
            <a:r>
              <a:rPr lang="en-US" sz="2200" dirty="0">
                <a:solidFill>
                  <a:schemeClr val="tx1">
                    <a:lumMod val="75000"/>
                    <a:lumOff val="25000"/>
                  </a:schemeClr>
                </a:solidFill>
                <a:latin typeface="Arial" charset="0"/>
                <a:ea typeface="Arial" charset="0"/>
                <a:cs typeface="Arial" charset="0"/>
              </a:rPr>
              <a:t>Equifax – </a:t>
            </a:r>
            <a:r>
              <a:rPr lang="en-US" sz="2200" u="sng" dirty="0">
                <a:solidFill>
                  <a:schemeClr val="tx1">
                    <a:lumMod val="75000"/>
                    <a:lumOff val="25000"/>
                  </a:schemeClr>
                </a:solidFill>
                <a:latin typeface="Arial" charset="0"/>
                <a:ea typeface="Arial" charset="0"/>
                <a:cs typeface="Arial" charset="0"/>
                <a:hlinkClick r:id="rId3"/>
              </a:rPr>
              <a:t>www.equifax.com</a:t>
            </a:r>
            <a:r>
              <a:rPr lang="en-US" sz="2200" dirty="0">
                <a:solidFill>
                  <a:schemeClr val="tx1">
                    <a:lumMod val="75000"/>
                    <a:lumOff val="25000"/>
                  </a:schemeClr>
                </a:solidFill>
                <a:latin typeface="Arial" charset="0"/>
                <a:ea typeface="Arial" charset="0"/>
                <a:cs typeface="Arial" charset="0"/>
              </a:rPr>
              <a:t> or 1-800-997-2493</a:t>
            </a:r>
          </a:p>
          <a:p>
            <a:pPr marL="210312" indent="-192024" algn="l" defTabSz="1143000">
              <a:spcBef>
                <a:spcPts val="1200"/>
              </a:spcBef>
              <a:buClr>
                <a:srgbClr val="8CC63F"/>
              </a:buClr>
              <a:buSzPct val="100000"/>
              <a:buFont typeface="Wingdings" charset="2"/>
              <a:buChar char="§"/>
              <a:tabLst>
                <a:tab pos="139700" algn="l"/>
                <a:tab pos="457200" algn="l"/>
              </a:tabLst>
              <a:defRPr sz="1400">
                <a:latin typeface="Frutiger LT Std 45 Light"/>
                <a:ea typeface="Frutiger LT Std 45 Light"/>
                <a:cs typeface="Frutiger LT Std 45 Light"/>
                <a:sym typeface="Frutiger LT Std 45 Light"/>
              </a:defRPr>
            </a:pPr>
            <a:r>
              <a:rPr lang="en-US" sz="2200" dirty="0">
                <a:solidFill>
                  <a:schemeClr val="tx1">
                    <a:lumMod val="75000"/>
                    <a:lumOff val="25000"/>
                  </a:schemeClr>
                </a:solidFill>
                <a:latin typeface="Arial" charset="0"/>
                <a:ea typeface="Arial" charset="0"/>
                <a:cs typeface="Arial" charset="0"/>
              </a:rPr>
              <a:t>Experian – </a:t>
            </a:r>
            <a:r>
              <a:rPr lang="en-US" sz="2200" dirty="0">
                <a:solidFill>
                  <a:schemeClr val="tx1">
                    <a:lumMod val="75000"/>
                    <a:lumOff val="25000"/>
                  </a:schemeClr>
                </a:solidFill>
                <a:latin typeface="Arial" charset="0"/>
                <a:ea typeface="Arial" charset="0"/>
                <a:cs typeface="Arial" charset="0"/>
                <a:hlinkClick r:id="rId4"/>
              </a:rPr>
              <a:t>https://www.experian.com/ </a:t>
            </a:r>
            <a:r>
              <a:rPr lang="en-US" sz="2200" dirty="0">
                <a:solidFill>
                  <a:schemeClr val="tx1">
                    <a:lumMod val="75000"/>
                    <a:lumOff val="25000"/>
                  </a:schemeClr>
                </a:solidFill>
                <a:latin typeface="Arial" charset="0"/>
                <a:ea typeface="Arial" charset="0"/>
                <a:cs typeface="Arial" charset="0"/>
              </a:rPr>
              <a:t>or 1-888-397-3742</a:t>
            </a:r>
          </a:p>
          <a:p>
            <a:pPr marL="210312" indent="-192024" algn="l" defTabSz="1143000">
              <a:spcBef>
                <a:spcPts val="1200"/>
              </a:spcBef>
              <a:buClr>
                <a:srgbClr val="8CC63F"/>
              </a:buClr>
              <a:buSzPct val="100000"/>
              <a:buFont typeface="Wingdings" charset="2"/>
              <a:buChar char="§"/>
              <a:tabLst>
                <a:tab pos="139700" algn="l"/>
                <a:tab pos="457200" algn="l"/>
              </a:tabLst>
              <a:defRPr sz="1400">
                <a:latin typeface="Frutiger LT Std 45 Light"/>
                <a:ea typeface="Frutiger LT Std 45 Light"/>
                <a:cs typeface="Frutiger LT Std 45 Light"/>
                <a:sym typeface="Frutiger LT Std 45 Light"/>
              </a:defRPr>
            </a:pPr>
            <a:r>
              <a:rPr lang="en-US" sz="2200" dirty="0">
                <a:solidFill>
                  <a:schemeClr val="tx1">
                    <a:lumMod val="75000"/>
                    <a:lumOff val="25000"/>
                  </a:schemeClr>
                </a:solidFill>
                <a:latin typeface="Arial" charset="0"/>
                <a:ea typeface="Arial" charset="0"/>
                <a:cs typeface="Arial" charset="0"/>
              </a:rPr>
              <a:t>Trans Union – </a:t>
            </a:r>
            <a:r>
              <a:rPr lang="en-US" sz="2200" u="sng" dirty="0">
                <a:solidFill>
                  <a:schemeClr val="tx1">
                    <a:lumMod val="75000"/>
                    <a:lumOff val="25000"/>
                  </a:schemeClr>
                </a:solidFill>
                <a:latin typeface="Arial" charset="0"/>
                <a:ea typeface="Arial" charset="0"/>
                <a:cs typeface="Arial" charset="0"/>
                <a:hlinkClick r:id="rId5"/>
              </a:rPr>
              <a:t>www.transunion.com</a:t>
            </a:r>
            <a:r>
              <a:rPr lang="en-US" sz="2200" dirty="0">
                <a:solidFill>
                  <a:schemeClr val="tx1">
                    <a:lumMod val="75000"/>
                    <a:lumOff val="25000"/>
                  </a:schemeClr>
                </a:solidFill>
                <a:latin typeface="Arial" charset="0"/>
                <a:ea typeface="Arial" charset="0"/>
                <a:cs typeface="Arial" charset="0"/>
              </a:rPr>
              <a:t> or 1-800-888-4213</a:t>
            </a:r>
            <a:endParaRPr lang="en-US" sz="2200" dirty="0"/>
          </a:p>
        </p:txBody>
      </p:sp>
      <p:sp>
        <p:nvSpPr>
          <p:cNvPr id="4" name="Slide Number Placeholder 3">
            <a:extLst>
              <a:ext uri="{FF2B5EF4-FFF2-40B4-BE49-F238E27FC236}">
                <a16:creationId xmlns:a16="http://schemas.microsoft.com/office/drawing/2014/main" id="{8F7A5184-9347-DF79-7C60-7FEC2E7C5CC4}"/>
              </a:ext>
            </a:extLst>
          </p:cNvPr>
          <p:cNvSpPr>
            <a:spLocks noGrp="1"/>
          </p:cNvSpPr>
          <p:nvPr>
            <p:ph type="sldNum" sz="quarter" idx="12"/>
          </p:nvPr>
        </p:nvSpPr>
        <p:spPr/>
        <p:txBody>
          <a:bodyPr/>
          <a:lstStyle/>
          <a:p>
            <a:fld id="{5CBDBD4D-7B7B-4EC0-AB6E-424933B04FED}" type="slidenum">
              <a:rPr lang="en-US" smtClean="0"/>
              <a:pPr/>
              <a:t>8</a:t>
            </a:fld>
            <a:endParaRPr lang="en-US"/>
          </a:p>
        </p:txBody>
      </p:sp>
      <p:pic>
        <p:nvPicPr>
          <p:cNvPr id="5" name="Picture 4">
            <a:extLst>
              <a:ext uri="{FF2B5EF4-FFF2-40B4-BE49-F238E27FC236}">
                <a16:creationId xmlns:a16="http://schemas.microsoft.com/office/drawing/2014/main" id="{181A3D87-2FD9-96FE-5486-EE7E1747C5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51812" y="3487085"/>
            <a:ext cx="3337560" cy="3242201"/>
          </a:xfrm>
          <a:prstGeom prst="rect">
            <a:avLst/>
          </a:prstGeom>
        </p:spPr>
      </p:pic>
    </p:spTree>
    <p:extLst>
      <p:ext uri="{BB962C8B-B14F-4D97-AF65-F5344CB8AC3E}">
        <p14:creationId xmlns:p14="http://schemas.microsoft.com/office/powerpoint/2010/main" val="2715732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827DA-5F29-D5CE-01CC-77F6DE4CB154}"/>
              </a:ext>
            </a:extLst>
          </p:cNvPr>
          <p:cNvSpPr>
            <a:spLocks noGrp="1"/>
          </p:cNvSpPr>
          <p:nvPr>
            <p:ph type="title"/>
          </p:nvPr>
        </p:nvSpPr>
        <p:spPr>
          <a:xfrm>
            <a:off x="455613" y="304800"/>
            <a:ext cx="6115247" cy="808038"/>
          </a:xfrm>
        </p:spPr>
        <p:txBody>
          <a:bodyPr/>
          <a:lstStyle/>
          <a:p>
            <a:r>
              <a:rPr lang="en-US" dirty="0"/>
              <a:t>Before You Buy: Credit Readiness</a:t>
            </a:r>
          </a:p>
        </p:txBody>
      </p:sp>
      <p:sp>
        <p:nvSpPr>
          <p:cNvPr id="3" name="Content Placeholder 2">
            <a:extLst>
              <a:ext uri="{FF2B5EF4-FFF2-40B4-BE49-F238E27FC236}">
                <a16:creationId xmlns:a16="http://schemas.microsoft.com/office/drawing/2014/main" id="{A7C6CEB2-92D3-3862-BF74-6C978E5B11EB}"/>
              </a:ext>
            </a:extLst>
          </p:cNvPr>
          <p:cNvSpPr>
            <a:spLocks noGrp="1"/>
          </p:cNvSpPr>
          <p:nvPr>
            <p:ph idx="1"/>
          </p:nvPr>
        </p:nvSpPr>
        <p:spPr>
          <a:xfrm>
            <a:off x="741680" y="1600200"/>
            <a:ext cx="5543112" cy="4384674"/>
          </a:xfrm>
          <a:ln>
            <a:solidFill>
              <a:schemeClr val="accent1"/>
            </a:solidFill>
          </a:ln>
        </p:spPr>
        <p:txBody>
          <a:bodyPr/>
          <a:lstStyle/>
          <a:p>
            <a:pPr marL="0" indent="0">
              <a:buNone/>
            </a:pPr>
            <a:r>
              <a:rPr lang="en-US" sz="3600" dirty="0">
                <a:solidFill>
                  <a:schemeClr val="bg2"/>
                </a:solidFill>
              </a:rPr>
              <a:t>Review your credit report</a:t>
            </a:r>
          </a:p>
          <a:p>
            <a:pPr marL="0" indent="0">
              <a:buNone/>
            </a:pPr>
            <a:r>
              <a:rPr lang="en-US" sz="2800" dirty="0"/>
              <a:t>Download the checklist at</a:t>
            </a:r>
          </a:p>
          <a:p>
            <a:pPr marL="0" indent="0">
              <a:buNone/>
            </a:pPr>
            <a:r>
              <a:rPr lang="en-US" sz="1800" dirty="0">
                <a:solidFill>
                  <a:srgbClr val="0070C0"/>
                </a:solidFill>
                <a:latin typeface="Arial" charset="0"/>
                <a:ea typeface="Arial" charset="0"/>
                <a:cs typeface="Arial" charset="0"/>
                <a:hlinkClick r:id="rId2">
                  <a:extLst>
                    <a:ext uri="{A12FA001-AC4F-418D-AE19-62706E023703}">
                      <ahyp:hlinkClr xmlns:ahyp="http://schemas.microsoft.com/office/drawing/2018/hyperlinkcolor" val="tx"/>
                    </a:ext>
                  </a:extLst>
                </a:hlinkClick>
              </a:rPr>
              <a:t>http://www.consumerfinance.gov/documents/2233/</a:t>
            </a:r>
            <a:br>
              <a:rPr lang="en-US" sz="1800" dirty="0">
                <a:solidFill>
                  <a:srgbClr val="0070C0"/>
                </a:solidFill>
                <a:latin typeface="Arial" charset="0"/>
                <a:ea typeface="Arial" charset="0"/>
                <a:cs typeface="Arial" charset="0"/>
                <a:hlinkClick r:id="rId2">
                  <a:extLst>
                    <a:ext uri="{A12FA001-AC4F-418D-AE19-62706E023703}">
                      <ahyp:hlinkClr xmlns:ahyp="http://schemas.microsoft.com/office/drawing/2018/hyperlinkcolor" val="tx"/>
                    </a:ext>
                  </a:extLst>
                </a:hlinkClick>
              </a:rPr>
            </a:br>
            <a:r>
              <a:rPr lang="en-US" sz="1800" dirty="0">
                <a:solidFill>
                  <a:srgbClr val="0070C0"/>
                </a:solidFill>
                <a:latin typeface="Arial" charset="0"/>
                <a:ea typeface="Arial" charset="0"/>
                <a:cs typeface="Arial" charset="0"/>
                <a:hlinkClick r:id="rId2">
                  <a:extLst>
                    <a:ext uri="{A12FA001-AC4F-418D-AE19-62706E023703}">
                      <ahyp:hlinkClr xmlns:ahyp="http://schemas.microsoft.com/office/drawing/2018/hyperlinkcolor" val="tx"/>
                    </a:ext>
                  </a:extLst>
                </a:hlinkClick>
              </a:rPr>
              <a:t>201701_cfpb_Credit-report-review-checklist.pdf</a:t>
            </a:r>
            <a:endParaRPr lang="en-US" sz="1800" u="none" dirty="0">
              <a:solidFill>
                <a:srgbClr val="0070C0"/>
              </a:solidFill>
              <a:latin typeface="Arial" charset="0"/>
              <a:ea typeface="Arial" charset="0"/>
              <a:cs typeface="Arial" charset="0"/>
            </a:endParaRPr>
          </a:p>
          <a:p>
            <a:pPr marL="0" indent="0">
              <a:buNone/>
            </a:pPr>
            <a:r>
              <a:rPr lang="en-US" sz="2800" dirty="0"/>
              <a:t>This step-by-step checklist walks through reading a credit report, watching for mistakes and how to dispute inaccuracies.</a:t>
            </a:r>
            <a:endParaRPr lang="en-US" sz="2400" dirty="0"/>
          </a:p>
        </p:txBody>
      </p:sp>
      <p:sp>
        <p:nvSpPr>
          <p:cNvPr id="4" name="Slide Number Placeholder 3">
            <a:extLst>
              <a:ext uri="{FF2B5EF4-FFF2-40B4-BE49-F238E27FC236}">
                <a16:creationId xmlns:a16="http://schemas.microsoft.com/office/drawing/2014/main" id="{E54C3701-6A05-0328-1911-5D003A78E1C1}"/>
              </a:ext>
            </a:extLst>
          </p:cNvPr>
          <p:cNvSpPr>
            <a:spLocks noGrp="1"/>
          </p:cNvSpPr>
          <p:nvPr>
            <p:ph type="sldNum" sz="quarter" idx="12"/>
          </p:nvPr>
        </p:nvSpPr>
        <p:spPr/>
        <p:txBody>
          <a:bodyPr/>
          <a:lstStyle/>
          <a:p>
            <a:fld id="{5CBDBD4D-7B7B-4EC0-AB6E-424933B04FED}" type="slidenum">
              <a:rPr lang="en-US" smtClean="0"/>
              <a:pPr/>
              <a:t>9</a:t>
            </a:fld>
            <a:endParaRPr lang="en-US"/>
          </a:p>
        </p:txBody>
      </p:sp>
      <p:pic>
        <p:nvPicPr>
          <p:cNvPr id="5" name="pasted-image.tiff" descr="pasted-image.tiff">
            <a:extLst>
              <a:ext uri="{FF2B5EF4-FFF2-40B4-BE49-F238E27FC236}">
                <a16:creationId xmlns:a16="http://schemas.microsoft.com/office/drawing/2014/main" id="{E71C887F-583B-8C06-2E2C-9FF2A7382693}"/>
              </a:ext>
            </a:extLst>
          </p:cNvPr>
          <p:cNvPicPr>
            <a:picLocks noChangeAspect="1"/>
          </p:cNvPicPr>
          <p:nvPr/>
        </p:nvPicPr>
        <p:blipFill>
          <a:blip r:embed="rId3"/>
          <a:stretch>
            <a:fillRect/>
          </a:stretch>
        </p:blipFill>
        <p:spPr>
          <a:xfrm>
            <a:off x="6704012" y="708819"/>
            <a:ext cx="4226782" cy="5989987"/>
          </a:xfrm>
          <a:prstGeom prst="rect">
            <a:avLst/>
          </a:prstGeom>
          <a:ln w="3175">
            <a:solidFill>
              <a:schemeClr val="accent1"/>
            </a:solidFill>
            <a:miter lim="400000"/>
          </a:ln>
        </p:spPr>
      </p:pic>
    </p:spTree>
    <p:extLst>
      <p:ext uri="{BB962C8B-B14F-4D97-AF65-F5344CB8AC3E}">
        <p14:creationId xmlns:p14="http://schemas.microsoft.com/office/powerpoint/2010/main" val="1543469308"/>
      </p:ext>
    </p:extLst>
  </p:cSld>
  <p:clrMapOvr>
    <a:masterClrMapping/>
  </p:clrMapOvr>
</p:sld>
</file>

<file path=ppt/theme/theme1.xml><?xml version="1.0" encoding="utf-8"?>
<a:theme xmlns:a="http://schemas.openxmlformats.org/drawingml/2006/main" name="TD White">
  <a:themeElements>
    <a:clrScheme name="TD 2017">
      <a:dk1>
        <a:srgbClr val="6A737B"/>
      </a:dk1>
      <a:lt1>
        <a:sysClr val="window" lastClr="FFFFFF"/>
      </a:lt1>
      <a:dk2>
        <a:srgbClr val="000000"/>
      </a:dk2>
      <a:lt2>
        <a:srgbClr val="008A00"/>
      </a:lt2>
      <a:accent1>
        <a:srgbClr val="808083"/>
      </a:accent1>
      <a:accent2>
        <a:srgbClr val="E8B400"/>
      </a:accent2>
      <a:accent3>
        <a:srgbClr val="8CC63F"/>
      </a:accent3>
      <a:accent4>
        <a:srgbClr val="619ABC"/>
      </a:accent4>
      <a:accent5>
        <a:srgbClr val="9D9DA1"/>
      </a:accent5>
      <a:accent6>
        <a:srgbClr val="EDC45F"/>
      </a:accent6>
      <a:hlink>
        <a:srgbClr val="003600"/>
      </a:hlink>
      <a:folHlink>
        <a:srgbClr val="00005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DI">
      <a:fillStyleLst>
        <a:solidFill>
          <a:schemeClr val="phClr"/>
        </a:solidFill>
        <a:solidFill>
          <a:schemeClr val="phClr"/>
        </a:solidFill>
        <a:solidFill>
          <a:schemeClr val="phClr"/>
        </a:solidFill>
      </a:fillStyleLst>
      <a:lnStyleLst>
        <a:ln w="12700" cap="flat" cmpd="sng" algn="ctr">
          <a:solidFill>
            <a:schemeClr val="phClr"/>
          </a:solidFill>
          <a:prstDash val="solid"/>
        </a:ln>
        <a:ln w="12700" cap="flat" cmpd="sng" algn="ctr">
          <a:solidFill>
            <a:schemeClr val="phClr"/>
          </a:solidFill>
          <a:prstDash val="solid"/>
        </a:ln>
        <a:ln w="127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5000"/>
          </a:lnSpc>
          <a:defRPr/>
        </a:defPPr>
      </a:lstStyle>
    </a:txDef>
  </a:objectDefaults>
  <a:extraClrSchemeLst/>
  <a:custClrLst>
    <a:custClr name="Grey 100%">
      <a:srgbClr val="808083"/>
    </a:custClr>
    <a:custClr name="Orange 100%">
      <a:srgbClr val="E8B400"/>
    </a:custClr>
    <a:custClr name="Fresh Green 100%">
      <a:srgbClr val="8CC63F"/>
    </a:custClr>
    <a:custClr name="Blue 100%">
      <a:srgbClr val="619ABC"/>
    </a:custClr>
    <a:custClr name="blank">
      <a:srgbClr val="FFFFFF"/>
    </a:custClr>
    <a:custClr name="Logo Green 100%">
      <a:srgbClr val="00B624"/>
    </a:custClr>
    <a:custClr name="Dark Green 100%">
      <a:srgbClr val="163D22"/>
    </a:custClr>
    <a:custClr name="blank">
      <a:srgbClr val="FFFFFF"/>
    </a:custClr>
    <a:custClr name="blank">
      <a:srgbClr val="FFFFFF"/>
    </a:custClr>
    <a:custClr name="blank">
      <a:srgbClr val="FFFFFF"/>
    </a:custClr>
    <a:custClr name="Grey 75%">
      <a:srgbClr val="9D9DA1"/>
    </a:custClr>
    <a:custClr name="Orange 75%">
      <a:srgbClr val="EDC45F"/>
    </a:custClr>
    <a:custClr name="Fresh Green 75%">
      <a:srgbClr val="AAD572"/>
    </a:custClr>
    <a:custClr name="Blue 75%">
      <a:srgbClr val="83AECB"/>
    </a:custClr>
    <a:custClr name="blank">
      <a:srgbClr val="FFFFFF"/>
    </a:custClr>
    <a:custClr name="Logo Green 75%">
      <a:srgbClr val="86CA72"/>
    </a:custClr>
    <a:custClr name="Dark Green 75%">
      <a:srgbClr val="3E6856"/>
    </a:custClr>
    <a:custClr name="blank">
      <a:srgbClr val="FFFFFF"/>
    </a:custClr>
    <a:custClr name="blank">
      <a:srgbClr val="FFFFFF"/>
    </a:custClr>
    <a:custClr name="blank">
      <a:srgbClr val="FFFFFF"/>
    </a:custClr>
    <a:custClr name="Grey 50%">
      <a:srgbClr val="BCBBBF"/>
    </a:custClr>
    <a:custClr name="Orange 50%">
      <a:srgbClr val="F2D58F"/>
    </a:custClr>
    <a:custClr name="Fresh Green 50%">
      <a:srgbClr val="C5E19D"/>
    </a:custClr>
    <a:custClr name="Blue 50%">
      <a:srgbClr val="A7C4DA"/>
    </a:custClr>
    <a:custClr name="blank">
      <a:srgbClr val="FFFFFF"/>
    </a:custClr>
    <a:custClr name="Logo Green 50%">
      <a:srgbClr val="AED99E"/>
    </a:custClr>
    <a:custClr name="Dark Green 50%">
      <a:srgbClr val="739283"/>
    </a:custClr>
    <a:custClr name="blank">
      <a:srgbClr val="FFFFFF"/>
    </a:custClr>
    <a:custClr name="blank">
      <a:srgbClr val="FFFFFF"/>
    </a:custClr>
    <a:custClr name="blank">
      <a:srgbClr val="FFFFFF"/>
    </a:custClr>
    <a:custClr name="Grey 25%">
      <a:srgbClr val="DCDCDE"/>
    </a:custClr>
    <a:custClr name="Orange 25%">
      <a:srgbClr val="F8E7C2"/>
    </a:custClr>
    <a:custClr name="Fresh Green 20%">
      <a:srgbClr val="EDF5E0"/>
    </a:custClr>
    <a:custClr name="Blue 25%">
      <a:srgbClr val="CEDDEA"/>
    </a:custClr>
    <a:custClr name="blank">
      <a:srgbClr val="FFFFFF"/>
    </a:custClr>
    <a:custClr name="Logo Green 20%">
      <a:srgbClr val="E6F1E0"/>
    </a:custClr>
    <a:custClr name="Dark Green 10%">
      <a:srgbClr val="E0EBE7"/>
    </a:custClr>
    <a:custClr name="blank">
      <a:srgbClr val="FFFFFF"/>
    </a:custClr>
    <a:custClr name="blank">
      <a:srgbClr val="FFFFFF"/>
    </a:custClr>
    <a:custClr name="blank">
      <a:srgbClr val="FFFFFF"/>
    </a:custClr>
    <a:custClr name="Font">
      <a:srgbClr val="6A737B"/>
    </a:custClr>
    <a:custClr name="Lines (Black)">
      <a:srgbClr val="000000"/>
    </a:custClr>
    <a:custClr name="Background (White)">
      <a:srgbClr val="FFFFFF"/>
    </a:custClr>
  </a:custClrLst>
  <a:extLst>
    <a:ext uri="{05A4C25C-085E-4340-85A3-A5531E510DB2}">
      <thm15:themeFamily xmlns:thm15="http://schemas.microsoft.com/office/thememl/2012/main" name="Presentation8" id="{25F19BE7-DF29-0244-A42F-686780CE2806}" vid="{B4DEA4DD-526F-FC47-A123-2111320257C3}"/>
    </a:ext>
  </a:extLst>
</a:theme>
</file>

<file path=ppt/theme/theme2.xml><?xml version="1.0" encoding="utf-8"?>
<a:theme xmlns:a="http://schemas.openxmlformats.org/drawingml/2006/main" name="Office Theme">
  <a:themeElements>
    <a:clrScheme name="TD 2017">
      <a:dk1>
        <a:srgbClr val="6A737B"/>
      </a:dk1>
      <a:lt1>
        <a:sysClr val="window" lastClr="FFFFFF"/>
      </a:lt1>
      <a:dk2>
        <a:srgbClr val="000000"/>
      </a:dk2>
      <a:lt2>
        <a:srgbClr val="008A00"/>
      </a:lt2>
      <a:accent1>
        <a:srgbClr val="808083"/>
      </a:accent1>
      <a:accent2>
        <a:srgbClr val="E8B400"/>
      </a:accent2>
      <a:accent3>
        <a:srgbClr val="8CC63F"/>
      </a:accent3>
      <a:accent4>
        <a:srgbClr val="619ABC"/>
      </a:accent4>
      <a:accent5>
        <a:srgbClr val="9D9DA1"/>
      </a:accent5>
      <a:accent6>
        <a:srgbClr val="EDC45F"/>
      </a:accent6>
      <a:hlink>
        <a:srgbClr val="003600"/>
      </a:hlink>
      <a:folHlink>
        <a:srgbClr val="00005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DI">
      <a:fillStyleLst>
        <a:solidFill>
          <a:schemeClr val="phClr"/>
        </a:solidFill>
        <a:solidFill>
          <a:schemeClr val="phClr"/>
        </a:solidFill>
        <a:solidFill>
          <a:schemeClr val="phClr"/>
        </a:solidFill>
      </a:fillStyleLst>
      <a:lnStyleLst>
        <a:ln w="12700" cap="flat" cmpd="sng" algn="ctr">
          <a:solidFill>
            <a:schemeClr val="phClr"/>
          </a:solidFill>
          <a:prstDash val="solid"/>
        </a:ln>
        <a:ln w="12700" cap="flat" cmpd="sng" algn="ctr">
          <a:solidFill>
            <a:schemeClr val="phClr"/>
          </a:solidFill>
          <a:prstDash val="solid"/>
        </a:ln>
        <a:ln w="127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custClrLst>
    <a:custClr name="Grey 100%">
      <a:srgbClr val="808083"/>
    </a:custClr>
    <a:custClr name="Orange 100%">
      <a:srgbClr val="E8B400"/>
    </a:custClr>
    <a:custClr name="Fresh Green 100%">
      <a:srgbClr val="8CC63F"/>
    </a:custClr>
    <a:custClr name="Blue 100%">
      <a:srgbClr val="619ABC"/>
    </a:custClr>
    <a:custClr name="blank">
      <a:srgbClr val="FFFFFF"/>
    </a:custClr>
    <a:custClr name="Logo Green 100%">
      <a:srgbClr val="00B624"/>
    </a:custClr>
    <a:custClr name="Dark Green 100%">
      <a:srgbClr val="163D22"/>
    </a:custClr>
    <a:custClr name="blank">
      <a:srgbClr val="FFFFFF"/>
    </a:custClr>
    <a:custClr name="blank">
      <a:srgbClr val="FFFFFF"/>
    </a:custClr>
    <a:custClr name="blank">
      <a:srgbClr val="FFFFFF"/>
    </a:custClr>
    <a:custClr name="Grey 75%">
      <a:srgbClr val="9D9DA1"/>
    </a:custClr>
    <a:custClr name="Orange 75%">
      <a:srgbClr val="EDC45F"/>
    </a:custClr>
    <a:custClr name="Fresh Green 75%">
      <a:srgbClr val="AAD572"/>
    </a:custClr>
    <a:custClr name="Blue 75%">
      <a:srgbClr val="83AECB"/>
    </a:custClr>
    <a:custClr name="blank">
      <a:srgbClr val="FFFFFF"/>
    </a:custClr>
    <a:custClr name="Logo Green 75%">
      <a:srgbClr val="86CA72"/>
    </a:custClr>
    <a:custClr name="Dark Green 75%">
      <a:srgbClr val="3E6856"/>
    </a:custClr>
    <a:custClr name="blank">
      <a:srgbClr val="FFFFFF"/>
    </a:custClr>
    <a:custClr name="blank">
      <a:srgbClr val="FFFFFF"/>
    </a:custClr>
    <a:custClr name="blank">
      <a:srgbClr val="FFFFFF"/>
    </a:custClr>
    <a:custClr name="Grey 50%">
      <a:srgbClr val="BCBBBF"/>
    </a:custClr>
    <a:custClr name="Orange 50%">
      <a:srgbClr val="F2D58F"/>
    </a:custClr>
    <a:custClr name="Fresh Green 50%">
      <a:srgbClr val="C5E19D"/>
    </a:custClr>
    <a:custClr name="Blue 50%">
      <a:srgbClr val="A7C4DA"/>
    </a:custClr>
    <a:custClr name="blank">
      <a:srgbClr val="FFFFFF"/>
    </a:custClr>
    <a:custClr name="Logo Green 50%">
      <a:srgbClr val="AED99E"/>
    </a:custClr>
    <a:custClr name="Dark Green 50%">
      <a:srgbClr val="739283"/>
    </a:custClr>
    <a:custClr name="blank">
      <a:srgbClr val="FFFFFF"/>
    </a:custClr>
    <a:custClr name="blank">
      <a:srgbClr val="FFFFFF"/>
    </a:custClr>
    <a:custClr name="blank">
      <a:srgbClr val="FFFFFF"/>
    </a:custClr>
    <a:custClr name="Grey 25%">
      <a:srgbClr val="DCDCDE"/>
    </a:custClr>
    <a:custClr name="Orange 25%">
      <a:srgbClr val="F8E7C2"/>
    </a:custClr>
    <a:custClr name="Fresh Green 20%">
      <a:srgbClr val="EDF5E0"/>
    </a:custClr>
    <a:custClr name="Blue 25%">
      <a:srgbClr val="CEDDEA"/>
    </a:custClr>
    <a:custClr name="blank">
      <a:srgbClr val="FFFFFF"/>
    </a:custClr>
    <a:custClr name="Logo Green 20%">
      <a:srgbClr val="E6F1E0"/>
    </a:custClr>
    <a:custClr name="Dark Green 10%">
      <a:srgbClr val="E0EBE7"/>
    </a:custClr>
    <a:custClr name="blank">
      <a:srgbClr val="FFFFFF"/>
    </a:custClr>
    <a:custClr name="blank">
      <a:srgbClr val="FFFFFF"/>
    </a:custClr>
    <a:custClr name="blank">
      <a:srgbClr val="FFFFFF"/>
    </a:custClr>
    <a:custClr name="Font">
      <a:srgbClr val="6A737B"/>
    </a:custClr>
    <a:custClr name="Lines (Black)">
      <a:srgbClr val="000000"/>
    </a:custClr>
    <a:custClr name="Background (White)">
      <a:srgbClr val="FFFFFF"/>
    </a:custClr>
  </a:custClrLst>
</a:theme>
</file>

<file path=ppt/theme/theme3.xml><?xml version="1.0" encoding="utf-8"?>
<a:theme xmlns:a="http://schemas.openxmlformats.org/drawingml/2006/main" name="Office Theme">
  <a:themeElements>
    <a:clrScheme name="TD 2017">
      <a:dk1>
        <a:srgbClr val="6A737B"/>
      </a:dk1>
      <a:lt1>
        <a:sysClr val="window" lastClr="FFFFFF"/>
      </a:lt1>
      <a:dk2>
        <a:srgbClr val="000000"/>
      </a:dk2>
      <a:lt2>
        <a:srgbClr val="008A00"/>
      </a:lt2>
      <a:accent1>
        <a:srgbClr val="808083"/>
      </a:accent1>
      <a:accent2>
        <a:srgbClr val="E8B400"/>
      </a:accent2>
      <a:accent3>
        <a:srgbClr val="8CC63F"/>
      </a:accent3>
      <a:accent4>
        <a:srgbClr val="619ABC"/>
      </a:accent4>
      <a:accent5>
        <a:srgbClr val="9D9DA1"/>
      </a:accent5>
      <a:accent6>
        <a:srgbClr val="EDC45F"/>
      </a:accent6>
      <a:hlink>
        <a:srgbClr val="003600"/>
      </a:hlink>
      <a:folHlink>
        <a:srgbClr val="00005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DI">
      <a:fillStyleLst>
        <a:solidFill>
          <a:schemeClr val="phClr"/>
        </a:solidFill>
        <a:solidFill>
          <a:schemeClr val="phClr"/>
        </a:solidFill>
        <a:solidFill>
          <a:schemeClr val="phClr"/>
        </a:solidFill>
      </a:fillStyleLst>
      <a:lnStyleLst>
        <a:ln w="12700" cap="flat" cmpd="sng" algn="ctr">
          <a:solidFill>
            <a:schemeClr val="phClr"/>
          </a:solidFill>
          <a:prstDash val="solid"/>
        </a:ln>
        <a:ln w="12700" cap="flat" cmpd="sng" algn="ctr">
          <a:solidFill>
            <a:schemeClr val="phClr"/>
          </a:solidFill>
          <a:prstDash val="solid"/>
        </a:ln>
        <a:ln w="127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custClrLst>
    <a:custClr name="Grey 100%">
      <a:srgbClr val="808083"/>
    </a:custClr>
    <a:custClr name="Orange 100%">
      <a:srgbClr val="E8B400"/>
    </a:custClr>
    <a:custClr name="Fresh Green 100%">
      <a:srgbClr val="8CC63F"/>
    </a:custClr>
    <a:custClr name="Blue 100%">
      <a:srgbClr val="619ABC"/>
    </a:custClr>
    <a:custClr name="blank">
      <a:srgbClr val="FFFFFF"/>
    </a:custClr>
    <a:custClr name="Logo Green 100%">
      <a:srgbClr val="00B624"/>
    </a:custClr>
    <a:custClr name="Dark Green 100%">
      <a:srgbClr val="163D22"/>
    </a:custClr>
    <a:custClr name="blank">
      <a:srgbClr val="FFFFFF"/>
    </a:custClr>
    <a:custClr name="blank">
      <a:srgbClr val="FFFFFF"/>
    </a:custClr>
    <a:custClr name="blank">
      <a:srgbClr val="FFFFFF"/>
    </a:custClr>
    <a:custClr name="Grey 75%">
      <a:srgbClr val="9D9DA1"/>
    </a:custClr>
    <a:custClr name="Orange 75%">
      <a:srgbClr val="EDC45F"/>
    </a:custClr>
    <a:custClr name="Fresh Green 75%">
      <a:srgbClr val="AAD572"/>
    </a:custClr>
    <a:custClr name="Blue 75%">
      <a:srgbClr val="83AECB"/>
    </a:custClr>
    <a:custClr name="blank">
      <a:srgbClr val="FFFFFF"/>
    </a:custClr>
    <a:custClr name="Logo Green 75%">
      <a:srgbClr val="86CA72"/>
    </a:custClr>
    <a:custClr name="Dark Green 75%">
      <a:srgbClr val="3E6856"/>
    </a:custClr>
    <a:custClr name="blank">
      <a:srgbClr val="FFFFFF"/>
    </a:custClr>
    <a:custClr name="blank">
      <a:srgbClr val="FFFFFF"/>
    </a:custClr>
    <a:custClr name="blank">
      <a:srgbClr val="FFFFFF"/>
    </a:custClr>
    <a:custClr name="Grey 50%">
      <a:srgbClr val="BCBBBF"/>
    </a:custClr>
    <a:custClr name="Orange 50%">
      <a:srgbClr val="F2D58F"/>
    </a:custClr>
    <a:custClr name="Fresh Green 50%">
      <a:srgbClr val="C5E19D"/>
    </a:custClr>
    <a:custClr name="Blue 50%">
      <a:srgbClr val="A7C4DA"/>
    </a:custClr>
    <a:custClr name="blank">
      <a:srgbClr val="FFFFFF"/>
    </a:custClr>
    <a:custClr name="Logo Green 50%">
      <a:srgbClr val="AED99E"/>
    </a:custClr>
    <a:custClr name="Dark Green 50%">
      <a:srgbClr val="739283"/>
    </a:custClr>
    <a:custClr name="blank">
      <a:srgbClr val="FFFFFF"/>
    </a:custClr>
    <a:custClr name="blank">
      <a:srgbClr val="FFFFFF"/>
    </a:custClr>
    <a:custClr name="blank">
      <a:srgbClr val="FFFFFF"/>
    </a:custClr>
    <a:custClr name="Grey 25%">
      <a:srgbClr val="DCDCDE"/>
    </a:custClr>
    <a:custClr name="Orange 25%">
      <a:srgbClr val="F8E7C2"/>
    </a:custClr>
    <a:custClr name="Fresh Green 20%">
      <a:srgbClr val="EDF5E0"/>
    </a:custClr>
    <a:custClr name="Blue 25%">
      <a:srgbClr val="CEDDEA"/>
    </a:custClr>
    <a:custClr name="blank">
      <a:srgbClr val="FFFFFF"/>
    </a:custClr>
    <a:custClr name="Logo Green 20%">
      <a:srgbClr val="E6F1E0"/>
    </a:custClr>
    <a:custClr name="Dark Green 10%">
      <a:srgbClr val="E0EBE7"/>
    </a:custClr>
    <a:custClr name="blank">
      <a:srgbClr val="FFFFFF"/>
    </a:custClr>
    <a:custClr name="blank">
      <a:srgbClr val="FFFFFF"/>
    </a:custClr>
    <a:custClr name="blank">
      <a:srgbClr val="FFFFFF"/>
    </a:custClr>
    <a:custClr name="Font">
      <a:srgbClr val="6A737B"/>
    </a:custClr>
    <a:custClr name="Lines (Black)">
      <a:srgbClr val="000000"/>
    </a:custClr>
    <a:custClr name="Background (White)">
      <a:srgbClr val="FFFFFF"/>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F61A4434EF8C41847D2D5A7CF5A68E" ma:contentTypeVersion="13" ma:contentTypeDescription="Create a new document." ma:contentTypeScope="" ma:versionID="6a38514c5973bf2d079d1fbc7df28cb2">
  <xsd:schema xmlns:xsd="http://www.w3.org/2001/XMLSchema" xmlns:xs="http://www.w3.org/2001/XMLSchema" xmlns:p="http://schemas.microsoft.com/office/2006/metadata/properties" xmlns:ns2="d87fa5fd-511e-4d79-9538-40a262209b3f" xmlns:ns3="f2ef7b8b-7378-4dac-b768-ca64ef5c9c29" targetNamespace="http://schemas.microsoft.com/office/2006/metadata/properties" ma:root="true" ma:fieldsID="814c1547a7b208ce904d4fa761e9b052" ns2:_="" ns3:_="">
    <xsd:import namespace="d87fa5fd-511e-4d79-9538-40a262209b3f"/>
    <xsd:import namespace="f2ef7b8b-7378-4dac-b768-ca64ef5c9c2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7fa5fd-511e-4d79-9538-40a262209b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9e2ea58c-8a2f-47b6-9830-37fea3829124"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2ef7b8b-7378-4dac-b768-ca64ef5c9c2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fd05e223-34a6-4859-b04b-64265f69d0a7}" ma:internalName="TaxCatchAll" ma:showField="CatchAllData" ma:web="f2ef7b8b-7378-4dac-b768-ca64ef5c9c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2ef7b8b-7378-4dac-b768-ca64ef5c9c29" xsi:nil="true"/>
    <lcf76f155ced4ddcb4097134ff3c332f xmlns="d87fa5fd-511e-4d79-9538-40a262209b3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1085A7C-475A-470B-B14C-890E4ECC95D2}"/>
</file>

<file path=customXml/itemProps2.xml><?xml version="1.0" encoding="utf-8"?>
<ds:datastoreItem xmlns:ds="http://schemas.openxmlformats.org/officeDocument/2006/customXml" ds:itemID="{C278F9EB-6C34-479C-8530-65497C92617A}">
  <ds:schemaRefs>
    <ds:schemaRef ds:uri="http://schemas.microsoft.com/office/2006/metadata/properties"/>
    <ds:schemaRef ds:uri="http://schemas.microsoft.com/office/infopath/2007/PartnerControls"/>
    <ds:schemaRef ds:uri="790d3e70-b8fd-4774-aceb-97547230b962"/>
    <ds:schemaRef ds:uri="4ca9bab2-2aca-4fd9-9657-56a4c58137fc"/>
    <ds:schemaRef ds:uri="c9ea0473-90a1-49dc-ac72-35908f90995c"/>
  </ds:schemaRefs>
</ds:datastoreItem>
</file>

<file path=customXml/itemProps3.xml><?xml version="1.0" encoding="utf-8"?>
<ds:datastoreItem xmlns:ds="http://schemas.openxmlformats.org/officeDocument/2006/customXml" ds:itemID="{BBDFDE01-71D1-4E5D-914B-208C87BAD1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TD_Bank_Key_Line_WIDE</Template>
  <TotalTime>1233</TotalTime>
  <Words>1652</Words>
  <Application>Microsoft Office PowerPoint</Application>
  <PresentationFormat>Custom</PresentationFormat>
  <Paragraphs>229</Paragraphs>
  <Slides>26</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Arial Nova</vt:lpstr>
      <vt:lpstr>Calibri</vt:lpstr>
      <vt:lpstr>Frutiger LT Std 45 Light</vt:lpstr>
      <vt:lpstr>Frutiger LT Std 65 Bold</vt:lpstr>
      <vt:lpstr>Frutiger LT Std 75 Black</vt:lpstr>
      <vt:lpstr>Helvetica Light</vt:lpstr>
      <vt:lpstr>Wingdings</vt:lpstr>
      <vt:lpstr>TD White</vt:lpstr>
      <vt:lpstr>Home Buying</vt:lpstr>
      <vt:lpstr>What to Expect and Objectives</vt:lpstr>
      <vt:lpstr>What to Expect and Objectives</vt:lpstr>
      <vt:lpstr>Identify Your Why</vt:lpstr>
      <vt:lpstr>Thinking about Home Ownership</vt:lpstr>
      <vt:lpstr>Think About Home Ownership – Rent vs. Buy </vt:lpstr>
      <vt:lpstr>Is it better to rent or buy?</vt:lpstr>
      <vt:lpstr>Before you buy: Credit Readiness</vt:lpstr>
      <vt:lpstr>Before You Buy: Credit Readiness</vt:lpstr>
      <vt:lpstr>Crunch Your Numbers: Home Buying Costs</vt:lpstr>
      <vt:lpstr>Crunch Your Numbers: Home Buying Costs</vt:lpstr>
      <vt:lpstr>Crunch Your Numbers: Home Buying Costs</vt:lpstr>
      <vt:lpstr>Crunch Your Numbers: Home Buying Costs</vt:lpstr>
      <vt:lpstr>Crunch Your Numbers: Home Buying Costs</vt:lpstr>
      <vt:lpstr>Find Your Match – The Loan Process</vt:lpstr>
      <vt:lpstr>Find Your Match: The Loan Process</vt:lpstr>
      <vt:lpstr>Find Your Match: The Loan Process</vt:lpstr>
      <vt:lpstr>Find Your Match: The Loan Process</vt:lpstr>
      <vt:lpstr>Find Your Match: The Loan Process</vt:lpstr>
      <vt:lpstr>Find Your Match: The Loan Process</vt:lpstr>
      <vt:lpstr>Find Your Match: The Loan Process</vt:lpstr>
      <vt:lpstr>Find Your Match: The Loan Process</vt:lpstr>
      <vt:lpstr>Preserving Your Home: Quick Tips &amp; Key Considerations</vt:lpstr>
      <vt:lpstr>Preserving Your Home: Foreclosure Mitigation</vt:lpstr>
      <vt:lpstr>Thank You and Questions</vt:lpstr>
      <vt:lpstr>Stay in Touch!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Title  right here.</dc:title>
  <dc:creator>Spenard, Christine M (she/her/hers)</dc:creator>
  <cp:lastModifiedBy>Restrepo, Edwin A NMLS 466485</cp:lastModifiedBy>
  <cp:revision>14</cp:revision>
  <dcterms:created xsi:type="dcterms:W3CDTF">2024-10-09T16:22:08Z</dcterms:created>
  <dcterms:modified xsi:type="dcterms:W3CDTF">2026-04-16T15:15:33Z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8c63503-0fb3-4712-a32e-7ecb4b7d79e8_Enabled">
    <vt:lpwstr>true</vt:lpwstr>
  </property>
  <property fmtid="{D5CDD505-2E9C-101B-9397-08002B2CF9AE}" pid="3" name="MSIP_Label_88c63503-0fb3-4712-a32e-7ecb4b7d79e8_SetDate">
    <vt:lpwstr>2023-01-11T20:23:30Z</vt:lpwstr>
  </property>
  <property fmtid="{D5CDD505-2E9C-101B-9397-08002B2CF9AE}" pid="4" name="MSIP_Label_88c63503-0fb3-4712-a32e-7ecb4b7d79e8_Method">
    <vt:lpwstr>Standard</vt:lpwstr>
  </property>
  <property fmtid="{D5CDD505-2E9C-101B-9397-08002B2CF9AE}" pid="5" name="MSIP_Label_88c63503-0fb3-4712-a32e-7ecb4b7d79e8_Name">
    <vt:lpwstr>88c63503-0fb3-4712-a32e-7ecb4b7d79e8</vt:lpwstr>
  </property>
  <property fmtid="{D5CDD505-2E9C-101B-9397-08002B2CF9AE}" pid="6" name="MSIP_Label_88c63503-0fb3-4712-a32e-7ecb4b7d79e8_SiteId">
    <vt:lpwstr>d9da684f-2c03-432a-a7b6-ed714ffc7683</vt:lpwstr>
  </property>
  <property fmtid="{D5CDD505-2E9C-101B-9397-08002B2CF9AE}" pid="7" name="MSIP_Label_88c63503-0fb3-4712-a32e-7ecb4b7d79e8_ActionId">
    <vt:lpwstr>2c36107d-f30a-4ab8-bfdd-0000bab56851</vt:lpwstr>
  </property>
  <property fmtid="{D5CDD505-2E9C-101B-9397-08002B2CF9AE}" pid="8" name="MSIP_Label_88c63503-0fb3-4712-a32e-7ecb4b7d79e8_ContentBits">
    <vt:lpwstr>2</vt:lpwstr>
  </property>
  <property fmtid="{D5CDD505-2E9C-101B-9397-08002B2CF9AE}" pid="9" name="ClassificationContentMarkingFooterLocations">
    <vt:lpwstr>TD White:8</vt:lpwstr>
  </property>
  <property fmtid="{D5CDD505-2E9C-101B-9397-08002B2CF9AE}" pid="10" name="ContentTypeId">
    <vt:lpwstr>0x01010096F61A4434EF8C41847D2D5A7CF5A68E</vt:lpwstr>
  </property>
  <property fmtid="{D5CDD505-2E9C-101B-9397-08002B2CF9AE}" pid="11" name="TaxKeyword">
    <vt:lpwstr/>
  </property>
  <property fmtid="{D5CDD505-2E9C-101B-9397-08002B2CF9AE}" pid="12" name="CandC_Tax_4">
    <vt:lpwstr/>
  </property>
  <property fmtid="{D5CDD505-2E9C-101B-9397-08002B2CF9AE}" pid="13" name="CandC_Tax_5">
    <vt:lpwstr/>
  </property>
  <property fmtid="{D5CDD505-2E9C-101B-9397-08002B2CF9AE}" pid="14" name="CandC_Tax_3">
    <vt:lpwstr/>
  </property>
  <property fmtid="{D5CDD505-2E9C-101B-9397-08002B2CF9AE}" pid="15" name="CandC_Tax_8">
    <vt:lpwstr/>
  </property>
  <property fmtid="{D5CDD505-2E9C-101B-9397-08002B2CF9AE}" pid="16" name="CandC_Tax_6">
    <vt:lpwstr/>
  </property>
  <property fmtid="{D5CDD505-2E9C-101B-9397-08002B2CF9AE}" pid="17" name="CandC_Tax_1">
    <vt:lpwstr/>
  </property>
  <property fmtid="{D5CDD505-2E9C-101B-9397-08002B2CF9AE}" pid="18" name="CandC_Tax_2">
    <vt:lpwstr/>
  </property>
  <property fmtid="{D5CDD505-2E9C-101B-9397-08002B2CF9AE}" pid="19" name="CandC_Tax_7">
    <vt:lpwstr/>
  </property>
</Properties>
</file>